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Raleway"/>
      <p:regular r:id="rId23"/>
      <p:bold r:id="rId24"/>
      <p:italic r:id="rId25"/>
      <p:boldItalic r:id="rId26"/>
    </p:embeddedFont>
    <p:embeddedFont>
      <p:font typeface="Caveat"/>
      <p:regular r:id="rId27"/>
      <p:bold r:id="rId28"/>
    </p:embeddedFont>
    <p:embeddedFont>
      <p:font typeface="Roboto"/>
      <p:regular r:id="rId29"/>
      <p:bold r:id="rId30"/>
      <p:italic r:id="rId31"/>
      <p:boldItalic r:id="rId32"/>
    </p:embeddedFont>
    <p:embeddedFont>
      <p:font typeface="Lato"/>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aleway-bold.fntdata"/><Relationship Id="rId23" Type="http://schemas.openxmlformats.org/officeDocument/2006/relationships/font" Target="fonts/Raleway-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aleway-boldItalic.fntdata"/><Relationship Id="rId25" Type="http://schemas.openxmlformats.org/officeDocument/2006/relationships/font" Target="fonts/Raleway-italic.fntdata"/><Relationship Id="rId28" Type="http://schemas.openxmlformats.org/officeDocument/2006/relationships/font" Target="fonts/Caveat-bold.fntdata"/><Relationship Id="rId27" Type="http://schemas.openxmlformats.org/officeDocument/2006/relationships/font" Target="fonts/Caveat-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6.xml"/><Relationship Id="rId33" Type="http://schemas.openxmlformats.org/officeDocument/2006/relationships/font" Target="fonts/Lato-regular.fntdata"/><Relationship Id="rId10" Type="http://schemas.openxmlformats.org/officeDocument/2006/relationships/slide" Target="slides/slide5.xml"/><Relationship Id="rId32" Type="http://schemas.openxmlformats.org/officeDocument/2006/relationships/font" Target="fonts/Roboto-boldItalic.fntdata"/><Relationship Id="rId13" Type="http://schemas.openxmlformats.org/officeDocument/2006/relationships/slide" Target="slides/slide8.xml"/><Relationship Id="rId35" Type="http://schemas.openxmlformats.org/officeDocument/2006/relationships/font" Target="fonts/Lato-italic.fntdata"/><Relationship Id="rId12" Type="http://schemas.openxmlformats.org/officeDocument/2006/relationships/slide" Target="slides/slide7.xml"/><Relationship Id="rId34" Type="http://schemas.openxmlformats.org/officeDocument/2006/relationships/font" Target="fonts/Lato-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Lato-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solidFill>
                  <a:schemeClr val="dk1"/>
                </a:solidFill>
              </a:rPr>
              <a:t>Vraag: Wat is jouw talent?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nl">
                <a:solidFill>
                  <a:schemeClr val="dk1"/>
                </a:solidFill>
              </a:rPr>
              <a:t>Het doel van deze workshop is om jullie vertrouwd te maken met de Team Talento-methode, een effectieve benadering om het beste uit hun leerlingen te halen. Tijdens de workshop zullen jullie leren hoe jullie de methode kunnen toepassen in jullie eigen klaslokalen met behulp van hun eigen device.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nl"/>
              <a:t>Team Talento is een online platform waar digitale vakleerkrachten hun kennis middels workshops kunnen delen met leerlingen van de basisschool.</a:t>
            </a:r>
            <a:endParaRPr/>
          </a:p>
          <a:p>
            <a:pPr indent="0" lvl="0" marL="0" rtl="0" algn="l">
              <a:spcBef>
                <a:spcPts val="0"/>
              </a:spcBef>
              <a:spcAft>
                <a:spcPts val="0"/>
              </a:spcAft>
              <a:buNone/>
            </a:pPr>
            <a:r>
              <a:rPr lang="nl"/>
              <a:t>Cultuureducatie is een belangrijke stap in de ontwikkeling van alle kinderen. Goed cultuuronderwijs daagt leerlingen uit om een creatieve, onderzoekende houding te ontwikkelen.</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5469b3542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5469b3542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vanaf 2.29 tot 5.00 minuut</a:t>
            </a:r>
            <a:endParaRPr/>
          </a:p>
          <a:p>
            <a:pPr indent="0" lvl="0" marL="0" rtl="0" algn="l">
              <a:spcBef>
                <a:spcPts val="0"/>
              </a:spcBef>
              <a:spcAft>
                <a:spcPts val="0"/>
              </a:spcAft>
              <a:buNone/>
            </a:pPr>
            <a:r>
              <a:t/>
            </a:r>
            <a:endParaRPr/>
          </a:p>
          <a:p>
            <a:pPr indent="0" lvl="0" marL="0" rtl="0" algn="l">
              <a:spcBef>
                <a:spcPts val="0"/>
              </a:spcBef>
              <a:spcAft>
                <a:spcPts val="0"/>
              </a:spcAft>
              <a:buNone/>
            </a:pPr>
            <a:r>
              <a:rPr lang="nl"/>
              <a:t>Kijkvraag:</a:t>
            </a:r>
            <a:endParaRPr/>
          </a:p>
          <a:p>
            <a:pPr indent="0" lvl="0" marL="0" rtl="0" algn="l">
              <a:spcBef>
                <a:spcPts val="0"/>
              </a:spcBef>
              <a:spcAft>
                <a:spcPts val="0"/>
              </a:spcAft>
              <a:buNone/>
            </a:pPr>
            <a:r>
              <a:t/>
            </a:r>
            <a:endParaRPr/>
          </a:p>
          <a:p>
            <a:pPr indent="0" lvl="0" marL="0" rtl="0" algn="l">
              <a:spcBef>
                <a:spcPts val="0"/>
              </a:spcBef>
              <a:spcAft>
                <a:spcPts val="0"/>
              </a:spcAft>
              <a:buNone/>
            </a:pPr>
            <a:r>
              <a:rPr lang="nl"/>
              <a:t>Wat lijkt jou nou het grootste voordeel van de website van Team Talento?</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547e7f2d5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547e7f2d5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Weer terug naar de site en voer de energizer uit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5543eec978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5543eec97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Wat zie je?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5543eec978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5543eec978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
                <a:solidFill>
                  <a:schemeClr val="dk1"/>
                </a:solidFill>
              </a:rPr>
              <a:t>Wat zie je?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5543eec978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5543eec978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5469b35429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5469b35429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sz="1200">
                <a:solidFill>
                  <a:schemeClr val="dk1"/>
                </a:solidFill>
              </a:rPr>
              <a:t>We gaan verkennen wat Team Talento te bieden heeft en hoe het werkt.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nl" sz="1200">
                <a:solidFill>
                  <a:schemeClr val="dk1"/>
                </a:solidFill>
              </a:rPr>
              <a:t>Evaluatie: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Char char="-"/>
            </a:pPr>
            <a:r>
              <a:rPr lang="nl" sz="1200">
                <a:solidFill>
                  <a:schemeClr val="dk1"/>
                </a:solidFill>
              </a:rPr>
              <a:t>Wat heb je ontdekt?</a:t>
            </a:r>
            <a:endParaRPr sz="1200">
              <a:solidFill>
                <a:schemeClr val="dk1"/>
              </a:solidFill>
            </a:endParaRPr>
          </a:p>
          <a:p>
            <a:pPr indent="-304800" lvl="0" marL="457200" rtl="0" algn="l">
              <a:spcBef>
                <a:spcPts val="0"/>
              </a:spcBef>
              <a:spcAft>
                <a:spcPts val="0"/>
              </a:spcAft>
              <a:buClr>
                <a:schemeClr val="dk1"/>
              </a:buClr>
              <a:buSzPts val="1200"/>
              <a:buChar char="-"/>
            </a:pPr>
            <a:r>
              <a:rPr lang="nl" sz="1200">
                <a:solidFill>
                  <a:schemeClr val="dk1"/>
                </a:solidFill>
              </a:rPr>
              <a:t>Wat zijn je ervaringen die je direct zou kunnen toepassen in jouw eigen groep?</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547e7f2d5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547e7f2d5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sz="1200">
                <a:solidFill>
                  <a:schemeClr val="dk1"/>
                </a:solidFill>
              </a:rPr>
              <a:t>Test de website in de aankomende weken uit, probeer, ontdek en raak geïnspireerd!</a:t>
            </a:r>
            <a:endParaRPr sz="120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5543eec978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5543eec978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5420b7ce3a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5420b7ce3a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nl"/>
              <a:t>Wie kent Team Talento?</a:t>
            </a:r>
            <a:endParaRPr/>
          </a:p>
          <a:p>
            <a:pPr indent="-298450" lvl="0" marL="457200" rtl="0" algn="l">
              <a:spcBef>
                <a:spcPts val="0"/>
              </a:spcBef>
              <a:spcAft>
                <a:spcPts val="0"/>
              </a:spcAft>
              <a:buSzPts val="1100"/>
              <a:buChar char="-"/>
            </a:pPr>
            <a:r>
              <a:rPr lang="nl"/>
              <a:t>Wie heeft er wel eens gewerkt met </a:t>
            </a:r>
            <a:r>
              <a:rPr lang="nl"/>
              <a:t>lesideeën</a:t>
            </a:r>
            <a:r>
              <a:rPr lang="nl"/>
              <a:t> van bijvoorbeeld Pinterest of Youtube?</a:t>
            </a:r>
            <a:endParaRPr/>
          </a:p>
          <a:p>
            <a:pPr indent="-298450" lvl="0" marL="457200" rtl="0" algn="l">
              <a:spcBef>
                <a:spcPts val="0"/>
              </a:spcBef>
              <a:spcAft>
                <a:spcPts val="0"/>
              </a:spcAft>
              <a:buSzPts val="1100"/>
              <a:buChar char="-"/>
            </a:pPr>
            <a:r>
              <a:rPr lang="nl"/>
              <a:t>Welk effect heeft dit op jou als leerkracht?</a:t>
            </a:r>
            <a:endParaRPr/>
          </a:p>
          <a:p>
            <a:pPr indent="-298450" lvl="0" marL="457200" rtl="0" algn="l">
              <a:spcBef>
                <a:spcPts val="0"/>
              </a:spcBef>
              <a:spcAft>
                <a:spcPts val="0"/>
              </a:spcAft>
              <a:buSzPts val="1100"/>
              <a:buChar char="-"/>
            </a:pPr>
            <a:r>
              <a:rPr lang="nl"/>
              <a:t>Welk effect had het op jouw leerlingen?</a:t>
            </a:r>
            <a:endParaRPr/>
          </a:p>
          <a:p>
            <a:pPr indent="-298450" lvl="0" marL="457200" rtl="0" algn="l">
              <a:spcBef>
                <a:spcPts val="0"/>
              </a:spcBef>
              <a:spcAft>
                <a:spcPts val="0"/>
              </a:spcAft>
              <a:buSzPts val="1100"/>
              <a:buChar char="-"/>
            </a:pPr>
            <a:r>
              <a:rPr lang="nl"/>
              <a:t>Hoe was het organisatorisch geregeld?</a:t>
            </a:r>
            <a:endParaRPr/>
          </a:p>
          <a:p>
            <a:pPr indent="-298450" lvl="0" marL="457200" rtl="0" algn="l">
              <a:spcBef>
                <a:spcPts val="0"/>
              </a:spcBef>
              <a:spcAft>
                <a:spcPts val="0"/>
              </a:spcAft>
              <a:buSzPts val="1100"/>
              <a:buChar char="-"/>
            </a:pPr>
            <a:r>
              <a:rPr lang="nl"/>
              <a:t>Wat is de inhoud qua kwaliteit?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547e7f2d53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547e7f2d53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Al het onderwijskundig materiaal wordt vormgegeven door vakmensen: “digitale vakleerkrachten”.</a:t>
            </a:r>
            <a:endParaRPr/>
          </a:p>
          <a:p>
            <a:pPr indent="0" lvl="0" marL="0" rtl="0" algn="l">
              <a:spcBef>
                <a:spcPts val="0"/>
              </a:spcBef>
              <a:spcAft>
                <a:spcPts val="0"/>
              </a:spcAft>
              <a:buNone/>
            </a:pPr>
            <a:r>
              <a:t/>
            </a:r>
            <a:endParaRPr/>
          </a:p>
          <a:p>
            <a:pPr indent="0" lvl="0" marL="0" rtl="0" algn="l">
              <a:spcBef>
                <a:spcPts val="0"/>
              </a:spcBef>
              <a:spcAft>
                <a:spcPts val="0"/>
              </a:spcAft>
              <a:buNone/>
            </a:pPr>
            <a:r>
              <a:rPr lang="nl"/>
              <a:t>Samen een proefaccount aanmaken, help elkaar.</a:t>
            </a:r>
            <a:endParaRPr/>
          </a:p>
          <a:p>
            <a:pPr indent="0" lvl="0" marL="0" rtl="0" algn="l">
              <a:spcBef>
                <a:spcPts val="0"/>
              </a:spcBef>
              <a:spcAft>
                <a:spcPts val="0"/>
              </a:spcAft>
              <a:buNone/>
            </a:pPr>
            <a:r>
              <a:t/>
            </a:r>
            <a:endParaRPr/>
          </a:p>
          <a:p>
            <a:pPr indent="0" lvl="0" marL="0" rtl="0" algn="l">
              <a:spcBef>
                <a:spcPts val="0"/>
              </a:spcBef>
              <a:spcAft>
                <a:spcPts val="0"/>
              </a:spcAft>
              <a:buNone/>
            </a:pPr>
            <a:r>
              <a:rPr lang="nl"/>
              <a:t>Hoe heb ik bijvoorbeeld DIGITAAL aangeklikt en uitgeprobeerd: naar website linken en stap voor stap voordoen wat ik heb gedaan</a:t>
            </a:r>
            <a:endParaRPr/>
          </a:p>
          <a:p>
            <a:pPr indent="0" lvl="0" marL="0" rtl="0" algn="l">
              <a:spcBef>
                <a:spcPts val="0"/>
              </a:spcBef>
              <a:spcAft>
                <a:spcPts val="0"/>
              </a:spcAft>
              <a:buNone/>
            </a:pPr>
            <a:r>
              <a:rPr lang="nl"/>
              <a:t>link voor kinderen aanpassen</a:t>
            </a:r>
            <a:endParaRPr/>
          </a:p>
          <a:p>
            <a:pPr indent="0" lvl="0" marL="0" rtl="0" algn="l">
              <a:spcBef>
                <a:spcPts val="0"/>
              </a:spcBef>
              <a:spcAft>
                <a:spcPts val="0"/>
              </a:spcAft>
              <a:buNone/>
            </a:pPr>
            <a:r>
              <a:t/>
            </a:r>
            <a:endParaRPr/>
          </a:p>
          <a:p>
            <a:pPr indent="0" lvl="0" marL="0" rtl="0" algn="l">
              <a:spcBef>
                <a:spcPts val="0"/>
              </a:spcBef>
              <a:spcAft>
                <a:spcPts val="0"/>
              </a:spcAft>
              <a:buNone/>
            </a:pPr>
            <a:r>
              <a:rPr lang="nl"/>
              <a:t>Ga zelf nu eens naar DIGITAAL, doe eens met mij mee</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5420b7ce3a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5420b7ce3a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Een breed aanbod van cultuuronderwijs zorgt er voor dat leerlingen hun talenten kunnen ontwikkelen. Waar is het kind goed in? Wat heeft zijn of haar interesse?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5543eec97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5543eec97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Kijkvraag:</a:t>
            </a:r>
            <a:endParaRPr/>
          </a:p>
          <a:p>
            <a:pPr indent="0" lvl="0" marL="0" rtl="0" algn="l">
              <a:spcBef>
                <a:spcPts val="0"/>
              </a:spcBef>
              <a:spcAft>
                <a:spcPts val="0"/>
              </a:spcAft>
              <a:buNone/>
            </a:pPr>
            <a:r>
              <a:t/>
            </a:r>
            <a:endParaRPr/>
          </a:p>
          <a:p>
            <a:pPr indent="0" lvl="0" marL="0" rtl="0" algn="l">
              <a:spcBef>
                <a:spcPts val="0"/>
              </a:spcBef>
              <a:spcAft>
                <a:spcPts val="0"/>
              </a:spcAft>
              <a:buNone/>
            </a:pPr>
            <a:r>
              <a:rPr lang="nl"/>
              <a:t>Wat is je eerste indruk?</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5420b7ce3a_0_3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5420b7ce3a_0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Op dit moment staat het thema Sport en Spel centraal.</a:t>
            </a:r>
            <a:endParaRPr/>
          </a:p>
          <a:p>
            <a:pPr indent="0" lvl="0" marL="0" rtl="0" algn="l">
              <a:spcBef>
                <a:spcPts val="0"/>
              </a:spcBef>
              <a:spcAft>
                <a:spcPts val="0"/>
              </a:spcAft>
              <a:buNone/>
            </a:pPr>
            <a:r>
              <a:t/>
            </a:r>
            <a:endParaRPr/>
          </a:p>
          <a:p>
            <a:pPr indent="0" lvl="0" marL="0" rtl="0" algn="l">
              <a:spcBef>
                <a:spcPts val="0"/>
              </a:spcBef>
              <a:spcAft>
                <a:spcPts val="0"/>
              </a:spcAft>
              <a:buNone/>
            </a:pPr>
            <a:r>
              <a:rPr lang="nl"/>
              <a:t>even naar de site</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5543eec978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5543eec97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Op dit moment staat het thema Sport en Spel centraal.</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5420b7ce3a_0_4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5420b7ce3a_0_4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Plezier in het volgen van de workshops staat voorop, maar door de professionele aanpak kunnen de leerlingen ook een gedegen basiskennis opdoen. </a:t>
            </a:r>
            <a:endParaRPr/>
          </a:p>
          <a:p>
            <a:pPr indent="0" lvl="0" marL="0" rtl="0" algn="l">
              <a:spcBef>
                <a:spcPts val="0"/>
              </a:spcBef>
              <a:spcAft>
                <a:spcPts val="0"/>
              </a:spcAft>
              <a:buNone/>
            </a:pPr>
            <a:r>
              <a:rPr lang="nl"/>
              <a:t>Elke school heeft zo haar eigen methodes, in combinatie met de website van Team Talento ontstaat er ruimte voor verbreding, verdieping en vooral variatie.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5420b7ce3a_0_4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5420b7ce3a_0_4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jpg"/><Relationship Id="rId4" Type="http://schemas.openxmlformats.org/officeDocument/2006/relationships/hyperlink" Target="http://www.youtube.com/watch?v=kgKYajUs9t4" TargetMode="External"/><Relationship Id="rId5"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jpg"/><Relationship Id="rId4" Type="http://schemas.openxmlformats.org/officeDocument/2006/relationships/image" Target="../media/image3.jpg"/><Relationship Id="rId5" Type="http://schemas.openxmlformats.org/officeDocument/2006/relationships/image" Target="../media/image2.jpg"/><Relationship Id="rId6" Type="http://schemas.openxmlformats.org/officeDocument/2006/relationships/image" Target="../media/image12.jpg"/><Relationship Id="rId7" Type="http://schemas.openxmlformats.org/officeDocument/2006/relationships/image" Target="../media/image11.jpg"/><Relationship Id="rId8"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hyperlink" Target="https://teamtalento.nl/home" TargetMode="External"/><Relationship Id="rId5"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www.youtube.com/watch?v=kgKYajUs9t4" TargetMode="Externa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6.png"/><Relationship Id="rId5" Type="http://schemas.openxmlformats.org/officeDocument/2006/relationships/hyperlink" Target="https://teamtalento.nl/workshops/sport" TargetMode="External"/><Relationship Id="rId6"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7100"/>
        </a:solidFill>
      </p:bgPr>
    </p:bg>
    <p:spTree>
      <p:nvGrpSpPr>
        <p:cNvPr id="71" name="Shape 71"/>
        <p:cNvGrpSpPr/>
        <p:nvPr/>
      </p:nvGrpSpPr>
      <p:grpSpPr>
        <a:xfrm>
          <a:off x="0" y="0"/>
          <a:ext cx="0" cy="0"/>
          <a:chOff x="0" y="0"/>
          <a:chExt cx="0" cy="0"/>
        </a:xfrm>
      </p:grpSpPr>
      <p:sp>
        <p:nvSpPr>
          <p:cNvPr id="72" name="Google Shape;72;p13"/>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l"/>
              <a:t>Team Talento</a:t>
            </a:r>
            <a:endParaRPr/>
          </a:p>
        </p:txBody>
      </p:sp>
      <p:sp>
        <p:nvSpPr>
          <p:cNvPr id="73" name="Google Shape;73;p13"/>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nl" sz="5800">
                <a:latin typeface="Caveat"/>
                <a:ea typeface="Caveat"/>
                <a:cs typeface="Caveat"/>
                <a:sym typeface="Caveat"/>
              </a:rPr>
              <a:t>Wat is jouw talent?</a:t>
            </a:r>
            <a:endParaRPr sz="5800">
              <a:latin typeface="Caveat"/>
              <a:ea typeface="Caveat"/>
              <a:cs typeface="Caveat"/>
              <a:sym typeface="Caveat"/>
            </a:endParaRPr>
          </a:p>
        </p:txBody>
      </p:sp>
      <p:pic>
        <p:nvPicPr>
          <p:cNvPr id="74" name="Google Shape;74;p13"/>
          <p:cNvPicPr preferRelativeResize="0"/>
          <p:nvPr/>
        </p:nvPicPr>
        <p:blipFill>
          <a:blip r:embed="rId3">
            <a:alphaModFix/>
          </a:blip>
          <a:stretch>
            <a:fillRect/>
          </a:stretch>
        </p:blipFill>
        <p:spPr>
          <a:xfrm>
            <a:off x="75321" y="90975"/>
            <a:ext cx="1232224" cy="691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7100"/>
        </a:solidFill>
      </p:bgPr>
    </p:bg>
    <p:spTree>
      <p:nvGrpSpPr>
        <p:cNvPr id="156" name="Shape 156"/>
        <p:cNvGrpSpPr/>
        <p:nvPr/>
      </p:nvGrpSpPr>
      <p:grpSpPr>
        <a:xfrm>
          <a:off x="0" y="0"/>
          <a:ext cx="0" cy="0"/>
          <a:chOff x="0" y="0"/>
          <a:chExt cx="0" cy="0"/>
        </a:xfrm>
      </p:grpSpPr>
      <p:sp>
        <p:nvSpPr>
          <p:cNvPr id="157" name="Google Shape;157;p22"/>
          <p:cNvSpPr txBox="1"/>
          <p:nvPr>
            <p:ph type="ctrTitle"/>
          </p:nvPr>
        </p:nvSpPr>
        <p:spPr>
          <a:xfrm>
            <a:off x="2393400" y="615775"/>
            <a:ext cx="6331500" cy="1542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l"/>
              <a:t>Uitleg</a:t>
            </a:r>
            <a:endParaRPr/>
          </a:p>
        </p:txBody>
      </p:sp>
      <p:pic>
        <p:nvPicPr>
          <p:cNvPr id="158" name="Google Shape;158;p22"/>
          <p:cNvPicPr preferRelativeResize="0"/>
          <p:nvPr/>
        </p:nvPicPr>
        <p:blipFill>
          <a:blip r:embed="rId3">
            <a:alphaModFix/>
          </a:blip>
          <a:stretch>
            <a:fillRect/>
          </a:stretch>
        </p:blipFill>
        <p:spPr>
          <a:xfrm>
            <a:off x="75321" y="90975"/>
            <a:ext cx="1232224" cy="691975"/>
          </a:xfrm>
          <a:prstGeom prst="rect">
            <a:avLst/>
          </a:prstGeom>
          <a:noFill/>
          <a:ln>
            <a:noFill/>
          </a:ln>
        </p:spPr>
      </p:pic>
      <p:pic>
        <p:nvPicPr>
          <p:cNvPr descr="November en december zijn super drukke maanden in de klas en dus kun je wel wat hulp en inspiratie gebruiken en daarom moet elke school een abonnement hebben op Team Talento. Van dans, tekenen, drummen tot theater. Je vindt het allemaal in Team Talento.&#10;&#10;Wil je meer weten over Team Talento? Lees dan ook mijn blog: https://meestersander.nl/2022/11/01/nu-gratis-toegang-tot-meer-dan-100-creatieve-workshops-voor-in-de-klas/ &#10;&#10;Zijn jullie enthousiast geworden? Dan kun je ook direct een jaarabonnement afsluiten en dan kun je een heel tof cadeau uitzoeken: https://teamtalento.nl/lp/eindejaarsactie&#10;&#10;Deze video is gemaakt in opdracht van Team Talento. &#10;&#10;#teamtalento #bewegendleren #meestersander #samenwerking" id="159" name="Google Shape;159;p22" title="Dit is Team Talento - Creatieve workshops voor in de klas">
            <a:hlinkClick r:id="rId4"/>
          </p:cNvPr>
          <p:cNvPicPr preferRelativeResize="0"/>
          <p:nvPr/>
        </p:nvPicPr>
        <p:blipFill>
          <a:blip r:embed="rId5">
            <a:alphaModFix/>
          </a:blip>
          <a:stretch>
            <a:fillRect/>
          </a:stretch>
        </p:blipFill>
        <p:spPr>
          <a:xfrm>
            <a:off x="3386525" y="1757200"/>
            <a:ext cx="4345250" cy="2444200"/>
          </a:xfrm>
          <a:prstGeom prst="rect">
            <a:avLst/>
          </a:prstGeom>
          <a:noFill/>
          <a:ln cap="flat" cmpd="sng" w="19050">
            <a:solidFill>
              <a:schemeClr val="lt1"/>
            </a:solidFill>
            <a:prstDash val="dot"/>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7100"/>
        </a:solidFill>
      </p:bgPr>
    </p:bg>
    <p:spTree>
      <p:nvGrpSpPr>
        <p:cNvPr id="163" name="Shape 163"/>
        <p:cNvGrpSpPr/>
        <p:nvPr/>
      </p:nvGrpSpPr>
      <p:grpSpPr>
        <a:xfrm>
          <a:off x="0" y="0"/>
          <a:ext cx="0" cy="0"/>
          <a:chOff x="0" y="0"/>
          <a:chExt cx="0" cy="0"/>
        </a:xfrm>
      </p:grpSpPr>
      <p:sp>
        <p:nvSpPr>
          <p:cNvPr id="164" name="Google Shape;164;p23"/>
          <p:cNvSpPr txBox="1"/>
          <p:nvPr>
            <p:ph type="ctrTitle"/>
          </p:nvPr>
        </p:nvSpPr>
        <p:spPr>
          <a:xfrm>
            <a:off x="2393400" y="615775"/>
            <a:ext cx="6331500" cy="1542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l"/>
              <a:t>Indruk</a:t>
            </a:r>
            <a:endParaRPr/>
          </a:p>
        </p:txBody>
      </p:sp>
      <p:pic>
        <p:nvPicPr>
          <p:cNvPr id="165" name="Google Shape;165;p23"/>
          <p:cNvPicPr preferRelativeResize="0"/>
          <p:nvPr/>
        </p:nvPicPr>
        <p:blipFill>
          <a:blip r:embed="rId3">
            <a:alphaModFix/>
          </a:blip>
          <a:stretch>
            <a:fillRect/>
          </a:stretch>
        </p:blipFill>
        <p:spPr>
          <a:xfrm>
            <a:off x="75321" y="90975"/>
            <a:ext cx="1232224" cy="691975"/>
          </a:xfrm>
          <a:prstGeom prst="rect">
            <a:avLst/>
          </a:prstGeom>
          <a:noFill/>
          <a:ln>
            <a:noFill/>
          </a:ln>
        </p:spPr>
      </p:pic>
      <p:pic>
        <p:nvPicPr>
          <p:cNvPr id="166" name="Google Shape;166;p23"/>
          <p:cNvPicPr preferRelativeResize="0"/>
          <p:nvPr/>
        </p:nvPicPr>
        <p:blipFill>
          <a:blip r:embed="rId4">
            <a:alphaModFix/>
          </a:blip>
          <a:stretch>
            <a:fillRect/>
          </a:stretch>
        </p:blipFill>
        <p:spPr>
          <a:xfrm>
            <a:off x="3325501" y="1386561"/>
            <a:ext cx="1788974" cy="1341738"/>
          </a:xfrm>
          <a:prstGeom prst="rect">
            <a:avLst/>
          </a:prstGeom>
          <a:noFill/>
          <a:ln>
            <a:noFill/>
          </a:ln>
        </p:spPr>
      </p:pic>
      <p:pic>
        <p:nvPicPr>
          <p:cNvPr id="167" name="Google Shape;167;p23"/>
          <p:cNvPicPr preferRelativeResize="0"/>
          <p:nvPr/>
        </p:nvPicPr>
        <p:blipFill>
          <a:blip r:embed="rId5">
            <a:alphaModFix/>
          </a:blip>
          <a:stretch>
            <a:fillRect/>
          </a:stretch>
        </p:blipFill>
        <p:spPr>
          <a:xfrm>
            <a:off x="5231725" y="615787"/>
            <a:ext cx="2430100" cy="1822575"/>
          </a:xfrm>
          <a:prstGeom prst="rect">
            <a:avLst/>
          </a:prstGeom>
          <a:noFill/>
          <a:ln>
            <a:noFill/>
          </a:ln>
        </p:spPr>
      </p:pic>
      <p:pic>
        <p:nvPicPr>
          <p:cNvPr id="168" name="Google Shape;168;p23"/>
          <p:cNvPicPr preferRelativeResize="0"/>
          <p:nvPr/>
        </p:nvPicPr>
        <p:blipFill>
          <a:blip r:embed="rId6">
            <a:alphaModFix/>
          </a:blip>
          <a:stretch>
            <a:fillRect/>
          </a:stretch>
        </p:blipFill>
        <p:spPr>
          <a:xfrm>
            <a:off x="5920597" y="2654087"/>
            <a:ext cx="2657449" cy="1993075"/>
          </a:xfrm>
          <a:prstGeom prst="rect">
            <a:avLst/>
          </a:prstGeom>
          <a:noFill/>
          <a:ln>
            <a:noFill/>
          </a:ln>
        </p:spPr>
      </p:pic>
      <p:pic>
        <p:nvPicPr>
          <p:cNvPr id="169" name="Google Shape;169;p23"/>
          <p:cNvPicPr preferRelativeResize="0"/>
          <p:nvPr/>
        </p:nvPicPr>
        <p:blipFill>
          <a:blip r:embed="rId7">
            <a:alphaModFix/>
          </a:blip>
          <a:stretch>
            <a:fillRect/>
          </a:stretch>
        </p:blipFill>
        <p:spPr>
          <a:xfrm>
            <a:off x="655890" y="2728300"/>
            <a:ext cx="2657485" cy="1993098"/>
          </a:xfrm>
          <a:prstGeom prst="rect">
            <a:avLst/>
          </a:prstGeom>
          <a:noFill/>
          <a:ln>
            <a:noFill/>
          </a:ln>
        </p:spPr>
      </p:pic>
      <p:pic>
        <p:nvPicPr>
          <p:cNvPr id="170" name="Google Shape;170;p23"/>
          <p:cNvPicPr preferRelativeResize="0"/>
          <p:nvPr/>
        </p:nvPicPr>
        <p:blipFill>
          <a:blip r:embed="rId8">
            <a:alphaModFix/>
          </a:blip>
          <a:stretch>
            <a:fillRect/>
          </a:stretch>
        </p:blipFill>
        <p:spPr>
          <a:xfrm>
            <a:off x="240400" y="1112074"/>
            <a:ext cx="2055997" cy="154200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4"/>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176" name="Google Shape;176;p24"/>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pic>
        <p:nvPicPr>
          <p:cNvPr id="177" name="Google Shape;177;p24"/>
          <p:cNvPicPr preferRelativeResize="0"/>
          <p:nvPr/>
        </p:nvPicPr>
        <p:blipFill>
          <a:blip r:embed="rId3">
            <a:alphaModFix/>
          </a:blip>
          <a:stretch>
            <a:fillRect/>
          </a:stretch>
        </p:blipFill>
        <p:spPr>
          <a:xfrm>
            <a:off x="2258625" y="0"/>
            <a:ext cx="6858035"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177"/>
                                        </p:tgtEl>
                                        <p:attrNameLst>
                                          <p:attrName>style.visibility</p:attrName>
                                        </p:attrNameLst>
                                      </p:cBhvr>
                                      <p:to>
                                        <p:strVal val="visible"/>
                                      </p:to>
                                    </p:set>
                                    <p:anim calcmode="lin" valueType="num">
                                      <p:cBhvr additive="base">
                                        <p:cTn dur="1000"/>
                                        <p:tgtEl>
                                          <p:spTgt spid="177"/>
                                        </p:tgtEl>
                                        <p:attrNameLst>
                                          <p:attrName>ppt_w</p:attrName>
                                        </p:attrNameLst>
                                      </p:cBhvr>
                                      <p:tavLst>
                                        <p:tav fmla="" tm="0">
                                          <p:val>
                                            <p:strVal val="0"/>
                                          </p:val>
                                        </p:tav>
                                        <p:tav fmla="" tm="100000">
                                          <p:val>
                                            <p:strVal val="#ppt_w"/>
                                          </p:val>
                                        </p:tav>
                                      </p:tavLst>
                                    </p:anim>
                                    <p:anim calcmode="lin" valueType="num">
                                      <p:cBhvr additive="base">
                                        <p:cTn dur="1000"/>
                                        <p:tgtEl>
                                          <p:spTgt spid="17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25"/>
          <p:cNvPicPr preferRelativeResize="0"/>
          <p:nvPr/>
        </p:nvPicPr>
        <p:blipFill>
          <a:blip r:embed="rId3">
            <a:alphaModFix/>
          </a:blip>
          <a:stretch>
            <a:fillRect/>
          </a:stretch>
        </p:blipFill>
        <p:spPr>
          <a:xfrm>
            <a:off x="2289227" y="-1"/>
            <a:ext cx="6857979"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6"/>
          <p:cNvSpPr txBox="1"/>
          <p:nvPr>
            <p:ph idx="1" type="subTitle"/>
          </p:nvPr>
        </p:nvSpPr>
        <p:spPr>
          <a:xfrm>
            <a:off x="201542" y="643250"/>
            <a:ext cx="6331500" cy="1241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Clr>
                <a:schemeClr val="dk2"/>
              </a:buClr>
              <a:buSzPts val="1100"/>
              <a:buFont typeface="Arial"/>
              <a:buNone/>
            </a:pPr>
            <a:r>
              <a:rPr lang="nl" sz="2800">
                <a:latin typeface="Caveat"/>
                <a:ea typeface="Caveat"/>
                <a:cs typeface="Caveat"/>
                <a:sym typeface="Caveat"/>
              </a:rPr>
              <a:t>‘Super tof!’</a:t>
            </a:r>
            <a:endParaRPr sz="2800">
              <a:latin typeface="Caveat"/>
              <a:ea typeface="Caveat"/>
              <a:cs typeface="Caveat"/>
              <a:sym typeface="Caveat"/>
            </a:endParaRPr>
          </a:p>
          <a:p>
            <a:pPr indent="0" lvl="0" marL="0" rtl="0" algn="l">
              <a:spcBef>
                <a:spcPts val="0"/>
              </a:spcBef>
              <a:spcAft>
                <a:spcPts val="0"/>
              </a:spcAft>
              <a:buClr>
                <a:schemeClr val="dk2"/>
              </a:buClr>
              <a:buSzPts val="1100"/>
              <a:buFont typeface="Arial"/>
              <a:buNone/>
            </a:pPr>
            <a:r>
              <a:rPr lang="nl" sz="2800">
                <a:latin typeface="Caveat"/>
                <a:ea typeface="Caveat"/>
                <a:cs typeface="Caveat"/>
                <a:sym typeface="Caveat"/>
              </a:rPr>
              <a:t>X. uit groep 6</a:t>
            </a:r>
            <a:endParaRPr/>
          </a:p>
        </p:txBody>
      </p:sp>
      <p:sp>
        <p:nvSpPr>
          <p:cNvPr id="188" name="Google Shape;188;p26"/>
          <p:cNvSpPr txBox="1"/>
          <p:nvPr/>
        </p:nvSpPr>
        <p:spPr>
          <a:xfrm>
            <a:off x="1867300" y="2247325"/>
            <a:ext cx="30000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 sz="2800">
                <a:solidFill>
                  <a:schemeClr val="lt1"/>
                </a:solidFill>
                <a:latin typeface="Caveat"/>
                <a:ea typeface="Caveat"/>
                <a:cs typeface="Caveat"/>
                <a:sym typeface="Caveat"/>
              </a:rPr>
              <a:t>‘Ik wou graag leren programmeren en nu wil ik meer!’</a:t>
            </a:r>
            <a:endParaRPr sz="2800">
              <a:solidFill>
                <a:schemeClr val="lt1"/>
              </a:solidFill>
              <a:latin typeface="Caveat"/>
              <a:ea typeface="Caveat"/>
              <a:cs typeface="Caveat"/>
              <a:sym typeface="Caveat"/>
            </a:endParaRPr>
          </a:p>
          <a:p>
            <a:pPr indent="0" lvl="0" marL="0" rtl="0" algn="l">
              <a:spcBef>
                <a:spcPts val="0"/>
              </a:spcBef>
              <a:spcAft>
                <a:spcPts val="0"/>
              </a:spcAft>
              <a:buNone/>
            </a:pPr>
            <a:r>
              <a:rPr lang="nl" sz="2800">
                <a:solidFill>
                  <a:schemeClr val="lt1"/>
                </a:solidFill>
                <a:latin typeface="Caveat"/>
                <a:ea typeface="Caveat"/>
                <a:cs typeface="Caveat"/>
                <a:sym typeface="Caveat"/>
              </a:rPr>
              <a:t>S. uit groep 7</a:t>
            </a:r>
            <a:endParaRPr/>
          </a:p>
        </p:txBody>
      </p:sp>
      <p:sp>
        <p:nvSpPr>
          <p:cNvPr id="189" name="Google Shape;189;p26"/>
          <p:cNvSpPr txBox="1"/>
          <p:nvPr>
            <p:ph idx="1" type="subTitle"/>
          </p:nvPr>
        </p:nvSpPr>
        <p:spPr>
          <a:xfrm>
            <a:off x="3371242" y="498625"/>
            <a:ext cx="6331500" cy="1241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nl" sz="2800">
                <a:latin typeface="Caveat"/>
                <a:ea typeface="Caveat"/>
                <a:cs typeface="Caveat"/>
                <a:sym typeface="Caveat"/>
              </a:rPr>
              <a:t>‘Even wat anders doen dan werken!’</a:t>
            </a:r>
            <a:endParaRPr sz="2800">
              <a:latin typeface="Caveat"/>
              <a:ea typeface="Caveat"/>
              <a:cs typeface="Caveat"/>
              <a:sym typeface="Caveat"/>
            </a:endParaRPr>
          </a:p>
          <a:p>
            <a:pPr indent="0" lvl="0" marL="0" rtl="0" algn="l">
              <a:spcBef>
                <a:spcPts val="0"/>
              </a:spcBef>
              <a:spcAft>
                <a:spcPts val="0"/>
              </a:spcAft>
              <a:buNone/>
            </a:pPr>
            <a:r>
              <a:rPr lang="nl" sz="2800">
                <a:latin typeface="Caveat"/>
                <a:ea typeface="Caveat"/>
                <a:cs typeface="Caveat"/>
                <a:sym typeface="Caveat"/>
              </a:rPr>
              <a:t>T. uit groep 6</a:t>
            </a:r>
            <a:endParaRPr/>
          </a:p>
        </p:txBody>
      </p:sp>
      <p:sp>
        <p:nvSpPr>
          <p:cNvPr id="190" name="Google Shape;190;p26"/>
          <p:cNvSpPr txBox="1"/>
          <p:nvPr>
            <p:ph idx="1" type="subTitle"/>
          </p:nvPr>
        </p:nvSpPr>
        <p:spPr>
          <a:xfrm>
            <a:off x="5290267" y="1950900"/>
            <a:ext cx="6331500" cy="1241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nl" sz="2800">
                <a:latin typeface="Caveat"/>
                <a:ea typeface="Caveat"/>
                <a:cs typeface="Caveat"/>
                <a:sym typeface="Caveat"/>
              </a:rPr>
              <a:t>‘Mogen we dit vaker doen?’</a:t>
            </a:r>
            <a:endParaRPr sz="2800">
              <a:latin typeface="Caveat"/>
              <a:ea typeface="Caveat"/>
              <a:cs typeface="Caveat"/>
              <a:sym typeface="Caveat"/>
            </a:endParaRPr>
          </a:p>
          <a:p>
            <a:pPr indent="0" lvl="0" marL="0" rtl="0" algn="l">
              <a:spcBef>
                <a:spcPts val="0"/>
              </a:spcBef>
              <a:spcAft>
                <a:spcPts val="0"/>
              </a:spcAft>
              <a:buNone/>
            </a:pPr>
            <a:r>
              <a:rPr lang="nl" sz="2800">
                <a:latin typeface="Caveat"/>
                <a:ea typeface="Caveat"/>
                <a:cs typeface="Caveat"/>
                <a:sym typeface="Caveat"/>
              </a:rPr>
              <a:t>D. uit groep 8</a:t>
            </a:r>
            <a:endParaRPr/>
          </a:p>
        </p:txBody>
      </p:sp>
      <p:sp>
        <p:nvSpPr>
          <p:cNvPr id="191" name="Google Shape;191;p26"/>
          <p:cNvSpPr txBox="1"/>
          <p:nvPr>
            <p:ph idx="1" type="subTitle"/>
          </p:nvPr>
        </p:nvSpPr>
        <p:spPr>
          <a:xfrm>
            <a:off x="4254492" y="3508050"/>
            <a:ext cx="6331500" cy="1241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nl" sz="2800">
                <a:latin typeface="Caveat"/>
                <a:ea typeface="Caveat"/>
                <a:cs typeface="Caveat"/>
                <a:sym typeface="Caveat"/>
              </a:rPr>
              <a:t>‘Kun je dit ook thuis doen?’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5" name="Shape 195"/>
        <p:cNvGrpSpPr/>
        <p:nvPr/>
      </p:nvGrpSpPr>
      <p:grpSpPr>
        <a:xfrm>
          <a:off x="0" y="0"/>
          <a:ext cx="0" cy="0"/>
          <a:chOff x="0" y="0"/>
          <a:chExt cx="0" cy="0"/>
        </a:xfrm>
      </p:grpSpPr>
      <p:sp>
        <p:nvSpPr>
          <p:cNvPr id="196" name="Google Shape;196;p27"/>
          <p:cNvSpPr txBox="1"/>
          <p:nvPr>
            <p:ph type="ctrTitle"/>
          </p:nvPr>
        </p:nvSpPr>
        <p:spPr>
          <a:xfrm>
            <a:off x="2393400" y="615775"/>
            <a:ext cx="6331500" cy="1542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l"/>
              <a:t>Op onderzoek</a:t>
            </a:r>
            <a:endParaRPr/>
          </a:p>
        </p:txBody>
      </p:sp>
      <p:pic>
        <p:nvPicPr>
          <p:cNvPr id="197" name="Google Shape;197;p27"/>
          <p:cNvPicPr preferRelativeResize="0"/>
          <p:nvPr/>
        </p:nvPicPr>
        <p:blipFill>
          <a:blip r:embed="rId3">
            <a:alphaModFix/>
          </a:blip>
          <a:stretch>
            <a:fillRect/>
          </a:stretch>
        </p:blipFill>
        <p:spPr>
          <a:xfrm>
            <a:off x="75321" y="90975"/>
            <a:ext cx="1232224" cy="691975"/>
          </a:xfrm>
          <a:prstGeom prst="rect">
            <a:avLst/>
          </a:prstGeom>
          <a:noFill/>
          <a:ln>
            <a:noFill/>
          </a:ln>
        </p:spPr>
      </p:pic>
      <p:sp>
        <p:nvSpPr>
          <p:cNvPr id="198" name="Google Shape;198;p27"/>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fontScale="70000" lnSpcReduction="20000"/>
          </a:bodyPr>
          <a:lstStyle/>
          <a:p>
            <a:pPr indent="0" lvl="0" marL="0" rtl="0" algn="l">
              <a:spcBef>
                <a:spcPts val="0"/>
              </a:spcBef>
              <a:spcAft>
                <a:spcPts val="0"/>
              </a:spcAft>
              <a:buNone/>
            </a:pPr>
            <a:r>
              <a:rPr lang="nl" sz="5800">
                <a:latin typeface="Caveat"/>
                <a:ea typeface="Caveat"/>
                <a:cs typeface="Caveat"/>
                <a:sym typeface="Caveat"/>
              </a:rPr>
              <a:t>Bezoek de website van Team Talento en neus eens rond!</a:t>
            </a:r>
            <a:endParaRPr sz="5800">
              <a:latin typeface="Caveat"/>
              <a:ea typeface="Caveat"/>
              <a:cs typeface="Caveat"/>
              <a:sym typeface="Cave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02" name="Shape 202"/>
        <p:cNvGrpSpPr/>
        <p:nvPr/>
      </p:nvGrpSpPr>
      <p:grpSpPr>
        <a:xfrm>
          <a:off x="0" y="0"/>
          <a:ext cx="0" cy="0"/>
          <a:chOff x="0" y="0"/>
          <a:chExt cx="0" cy="0"/>
        </a:xfrm>
      </p:grpSpPr>
      <p:pic>
        <p:nvPicPr>
          <p:cNvPr id="203" name="Google Shape;203;p28"/>
          <p:cNvPicPr preferRelativeResize="0"/>
          <p:nvPr/>
        </p:nvPicPr>
        <p:blipFill>
          <a:blip r:embed="rId3">
            <a:alphaModFix/>
          </a:blip>
          <a:stretch>
            <a:fillRect/>
          </a:stretch>
        </p:blipFill>
        <p:spPr>
          <a:xfrm>
            <a:off x="75321" y="90975"/>
            <a:ext cx="1232224" cy="691975"/>
          </a:xfrm>
          <a:prstGeom prst="rect">
            <a:avLst/>
          </a:prstGeom>
          <a:noFill/>
          <a:ln>
            <a:noFill/>
          </a:ln>
        </p:spPr>
      </p:pic>
      <p:sp>
        <p:nvSpPr>
          <p:cNvPr id="204" name="Google Shape;204;p28"/>
          <p:cNvSpPr txBox="1"/>
          <p:nvPr>
            <p:ph idx="1" type="subTitle"/>
          </p:nvPr>
        </p:nvSpPr>
        <p:spPr>
          <a:xfrm>
            <a:off x="2390275" y="709125"/>
            <a:ext cx="6753600" cy="3858300"/>
          </a:xfrm>
          <a:prstGeom prst="rect">
            <a:avLst/>
          </a:prstGeom>
        </p:spPr>
        <p:txBody>
          <a:bodyPr anchorCtr="0" anchor="b" bIns="91425" lIns="91425" spcFirstLastPara="1" rIns="91425" wrap="square" tIns="91425">
            <a:noAutofit/>
          </a:bodyPr>
          <a:lstStyle/>
          <a:p>
            <a:pPr indent="0" lvl="0" marL="0" rtl="0" algn="l">
              <a:lnSpc>
                <a:spcPct val="80000"/>
              </a:lnSpc>
              <a:spcBef>
                <a:spcPts val="0"/>
              </a:spcBef>
              <a:spcAft>
                <a:spcPts val="0"/>
              </a:spcAft>
              <a:buSzPts val="688"/>
              <a:buNone/>
            </a:pPr>
            <a:r>
              <a:t/>
            </a:r>
            <a:endParaRPr sz="2550">
              <a:latin typeface="Caveat"/>
              <a:ea typeface="Caveat"/>
              <a:cs typeface="Caveat"/>
              <a:sym typeface="Caveat"/>
            </a:endParaRPr>
          </a:p>
          <a:p>
            <a:pPr indent="0" lvl="0" marL="0" rtl="0" algn="l">
              <a:lnSpc>
                <a:spcPct val="80000"/>
              </a:lnSpc>
              <a:spcBef>
                <a:spcPts val="0"/>
              </a:spcBef>
              <a:spcAft>
                <a:spcPts val="0"/>
              </a:spcAft>
              <a:buSzPts val="688"/>
              <a:buNone/>
            </a:pPr>
            <a:r>
              <a:t/>
            </a:r>
            <a:endParaRPr sz="2550">
              <a:latin typeface="Caveat"/>
              <a:ea typeface="Caveat"/>
              <a:cs typeface="Caveat"/>
              <a:sym typeface="Caveat"/>
            </a:endParaRPr>
          </a:p>
          <a:p>
            <a:pPr indent="0" lvl="0" marL="0" rtl="0" algn="l">
              <a:lnSpc>
                <a:spcPct val="80000"/>
              </a:lnSpc>
              <a:spcBef>
                <a:spcPts val="0"/>
              </a:spcBef>
              <a:spcAft>
                <a:spcPts val="0"/>
              </a:spcAft>
              <a:buSzPts val="688"/>
              <a:buNone/>
            </a:pPr>
            <a:r>
              <a:t/>
            </a:r>
            <a:endParaRPr sz="2550">
              <a:latin typeface="Caveat"/>
              <a:ea typeface="Caveat"/>
              <a:cs typeface="Caveat"/>
              <a:sym typeface="Caveat"/>
            </a:endParaRPr>
          </a:p>
          <a:p>
            <a:pPr indent="0" lvl="0" marL="0" rtl="0" algn="l">
              <a:lnSpc>
                <a:spcPct val="80000"/>
              </a:lnSpc>
              <a:spcBef>
                <a:spcPts val="0"/>
              </a:spcBef>
              <a:spcAft>
                <a:spcPts val="0"/>
              </a:spcAft>
              <a:buSzPts val="688"/>
              <a:buNone/>
            </a:pPr>
            <a:r>
              <a:t/>
            </a:r>
            <a:endParaRPr sz="2550">
              <a:latin typeface="Caveat"/>
              <a:ea typeface="Caveat"/>
              <a:cs typeface="Caveat"/>
              <a:sym typeface="Caveat"/>
            </a:endParaRPr>
          </a:p>
          <a:p>
            <a:pPr indent="0" lvl="0" marL="0" rtl="0" algn="l">
              <a:lnSpc>
                <a:spcPct val="80000"/>
              </a:lnSpc>
              <a:spcBef>
                <a:spcPts val="0"/>
              </a:spcBef>
              <a:spcAft>
                <a:spcPts val="0"/>
              </a:spcAft>
              <a:buSzPts val="688"/>
              <a:buNone/>
            </a:pPr>
            <a:r>
              <a:t/>
            </a:r>
            <a:endParaRPr sz="2550">
              <a:latin typeface="Caveat"/>
              <a:ea typeface="Caveat"/>
              <a:cs typeface="Caveat"/>
              <a:sym typeface="Caveat"/>
            </a:endParaRPr>
          </a:p>
          <a:p>
            <a:pPr indent="0" lvl="0" marL="0" rtl="0" algn="l">
              <a:lnSpc>
                <a:spcPct val="80000"/>
              </a:lnSpc>
              <a:spcBef>
                <a:spcPts val="0"/>
              </a:spcBef>
              <a:spcAft>
                <a:spcPts val="0"/>
              </a:spcAft>
              <a:buSzPts val="688"/>
              <a:buNone/>
            </a:pPr>
            <a:r>
              <a:t/>
            </a:r>
            <a:endParaRPr sz="2550">
              <a:latin typeface="Caveat"/>
              <a:ea typeface="Caveat"/>
              <a:cs typeface="Caveat"/>
              <a:sym typeface="Caveat"/>
            </a:endParaRPr>
          </a:p>
          <a:p>
            <a:pPr indent="0" lvl="0" marL="0" rtl="0" algn="l">
              <a:lnSpc>
                <a:spcPct val="80000"/>
              </a:lnSpc>
              <a:spcBef>
                <a:spcPts val="0"/>
              </a:spcBef>
              <a:spcAft>
                <a:spcPts val="0"/>
              </a:spcAft>
              <a:buSzPts val="688"/>
              <a:buNone/>
            </a:pPr>
            <a:r>
              <a:t/>
            </a:r>
            <a:endParaRPr sz="2550">
              <a:latin typeface="Caveat"/>
              <a:ea typeface="Caveat"/>
              <a:cs typeface="Caveat"/>
              <a:sym typeface="Caveat"/>
            </a:endParaRPr>
          </a:p>
          <a:p>
            <a:pPr indent="0" lvl="0" marL="0" rtl="0" algn="l">
              <a:lnSpc>
                <a:spcPct val="80000"/>
              </a:lnSpc>
              <a:spcBef>
                <a:spcPts val="0"/>
              </a:spcBef>
              <a:spcAft>
                <a:spcPts val="0"/>
              </a:spcAft>
              <a:buSzPts val="688"/>
              <a:buNone/>
            </a:pPr>
            <a:r>
              <a:t/>
            </a:r>
            <a:endParaRPr sz="2550">
              <a:latin typeface="Caveat"/>
              <a:ea typeface="Caveat"/>
              <a:cs typeface="Caveat"/>
              <a:sym typeface="Caveat"/>
            </a:endParaRPr>
          </a:p>
          <a:p>
            <a:pPr indent="0" lvl="0" marL="0" rtl="0" algn="l">
              <a:lnSpc>
                <a:spcPct val="80000"/>
              </a:lnSpc>
              <a:spcBef>
                <a:spcPts val="0"/>
              </a:spcBef>
              <a:spcAft>
                <a:spcPts val="0"/>
              </a:spcAft>
              <a:buSzPts val="688"/>
              <a:buNone/>
            </a:pPr>
            <a:r>
              <a:t/>
            </a:r>
            <a:endParaRPr sz="2550">
              <a:latin typeface="Caveat"/>
              <a:ea typeface="Caveat"/>
              <a:cs typeface="Caveat"/>
              <a:sym typeface="Caveat"/>
            </a:endParaRPr>
          </a:p>
          <a:p>
            <a:pPr indent="0" lvl="0" marL="0" rtl="0" algn="l">
              <a:lnSpc>
                <a:spcPct val="80000"/>
              </a:lnSpc>
              <a:spcBef>
                <a:spcPts val="0"/>
              </a:spcBef>
              <a:spcAft>
                <a:spcPts val="0"/>
              </a:spcAft>
              <a:buClr>
                <a:schemeClr val="dk2"/>
              </a:buClr>
              <a:buSzPts val="688"/>
              <a:buFont typeface="Arial"/>
              <a:buNone/>
            </a:pPr>
            <a:r>
              <a:rPr lang="nl" sz="2550">
                <a:latin typeface="Caveat"/>
                <a:ea typeface="Caveat"/>
                <a:cs typeface="Caveat"/>
                <a:sym typeface="Caveat"/>
              </a:rPr>
              <a:t>Vanaf nu kun je dus 30 dagen stoeien met TT, en als het schooljaar 2023 – 2024 begint mag je ons doorgeven of je van het volgende aanbod gebruik wilt maken:  </a:t>
            </a:r>
            <a:endParaRPr sz="2550">
              <a:latin typeface="Caveat"/>
              <a:ea typeface="Caveat"/>
              <a:cs typeface="Caveat"/>
              <a:sym typeface="Caveat"/>
            </a:endParaRPr>
          </a:p>
          <a:p>
            <a:pPr indent="-390525" lvl="0" marL="457200" rtl="0" algn="l">
              <a:lnSpc>
                <a:spcPct val="95000"/>
              </a:lnSpc>
              <a:spcBef>
                <a:spcPts val="600"/>
              </a:spcBef>
              <a:spcAft>
                <a:spcPts val="0"/>
              </a:spcAft>
              <a:buClr>
                <a:schemeClr val="lt1"/>
              </a:buClr>
              <a:buSzPts val="2550"/>
              <a:buFont typeface="Caveat"/>
              <a:buAutoNum type="arabicPeriod"/>
            </a:pPr>
            <a:r>
              <a:rPr lang="nl" sz="2550">
                <a:latin typeface="Caveat"/>
                <a:ea typeface="Caveat"/>
                <a:cs typeface="Caveat"/>
                <a:sym typeface="Caveat"/>
              </a:rPr>
              <a:t>een jaar licentie voor jezelf (of een collega) ​</a:t>
            </a:r>
            <a:endParaRPr sz="2550">
              <a:latin typeface="Caveat"/>
              <a:ea typeface="Caveat"/>
              <a:cs typeface="Caveat"/>
              <a:sym typeface="Caveat"/>
            </a:endParaRPr>
          </a:p>
          <a:p>
            <a:pPr indent="-390525" lvl="0" marL="457200" rtl="0" algn="l">
              <a:lnSpc>
                <a:spcPct val="95000"/>
              </a:lnSpc>
              <a:spcBef>
                <a:spcPts val="0"/>
              </a:spcBef>
              <a:spcAft>
                <a:spcPts val="0"/>
              </a:spcAft>
              <a:buClr>
                <a:schemeClr val="lt1"/>
              </a:buClr>
              <a:buSzPts val="2550"/>
              <a:buFont typeface="Caveat"/>
              <a:buAutoNum type="arabicPeriod"/>
            </a:pPr>
            <a:r>
              <a:rPr lang="nl" sz="2550">
                <a:latin typeface="Caveat"/>
                <a:ea typeface="Caveat"/>
                <a:cs typeface="Caveat"/>
                <a:sym typeface="Caveat"/>
              </a:rPr>
              <a:t>als je meer licenties (voor een jaar) wilt, moet je dat eerst met</a:t>
            </a:r>
            <a:r>
              <a:rPr i="1" lang="nl" sz="2550">
                <a:latin typeface="Caveat"/>
                <a:ea typeface="Caveat"/>
                <a:cs typeface="Caveat"/>
                <a:sym typeface="Caveat"/>
              </a:rPr>
              <a:t> CultuurwijsHengelo</a:t>
            </a:r>
            <a:r>
              <a:rPr lang="nl" sz="2550">
                <a:latin typeface="Caveat"/>
                <a:ea typeface="Caveat"/>
                <a:cs typeface="Caveat"/>
                <a:sym typeface="Caveat"/>
              </a:rPr>
              <a:t> bespreken.</a:t>
            </a:r>
            <a:br>
              <a:rPr lang="nl" sz="2550">
                <a:latin typeface="Caveat"/>
                <a:ea typeface="Caveat"/>
                <a:cs typeface="Caveat"/>
                <a:sym typeface="Caveat"/>
              </a:rPr>
            </a:br>
            <a:r>
              <a:rPr lang="nl" sz="2550">
                <a:latin typeface="Caveat"/>
                <a:ea typeface="Caveat"/>
                <a:cs typeface="Caveat"/>
                <a:sym typeface="Caveat"/>
              </a:rPr>
              <a:t>We willen niet zomaar schoolbrede licenties financieren zonder goede afspraken.</a:t>
            </a:r>
            <a:endParaRPr sz="2550">
              <a:latin typeface="Caveat"/>
              <a:ea typeface="Caveat"/>
              <a:cs typeface="Caveat"/>
              <a:sym typeface="Caveat"/>
            </a:endParaRPr>
          </a:p>
          <a:p>
            <a:pPr indent="0" lvl="0" marL="0" rtl="0" algn="l">
              <a:lnSpc>
                <a:spcPct val="80000"/>
              </a:lnSpc>
              <a:spcBef>
                <a:spcPts val="400"/>
              </a:spcBef>
              <a:spcAft>
                <a:spcPts val="0"/>
              </a:spcAft>
              <a:buSzPts val="688"/>
              <a:buNone/>
            </a:pPr>
            <a:r>
              <a:t/>
            </a:r>
            <a:endParaRPr sz="3625">
              <a:latin typeface="Caveat"/>
              <a:ea typeface="Caveat"/>
              <a:cs typeface="Caveat"/>
              <a:sym typeface="Cave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7100"/>
        </a:solidFill>
      </p:bgPr>
    </p:bg>
    <p:spTree>
      <p:nvGrpSpPr>
        <p:cNvPr id="208" name="Shape 208"/>
        <p:cNvGrpSpPr/>
        <p:nvPr/>
      </p:nvGrpSpPr>
      <p:grpSpPr>
        <a:xfrm>
          <a:off x="0" y="0"/>
          <a:ext cx="0" cy="0"/>
          <a:chOff x="0" y="0"/>
          <a:chExt cx="0" cy="0"/>
        </a:xfrm>
      </p:grpSpPr>
      <p:pic>
        <p:nvPicPr>
          <p:cNvPr id="209" name="Google Shape;209;p29"/>
          <p:cNvPicPr preferRelativeResize="0"/>
          <p:nvPr/>
        </p:nvPicPr>
        <p:blipFill>
          <a:blip r:embed="rId3">
            <a:alphaModFix/>
          </a:blip>
          <a:stretch>
            <a:fillRect/>
          </a:stretch>
        </p:blipFill>
        <p:spPr>
          <a:xfrm>
            <a:off x="75321" y="90975"/>
            <a:ext cx="1232224" cy="691975"/>
          </a:xfrm>
          <a:prstGeom prst="rect">
            <a:avLst/>
          </a:prstGeom>
          <a:noFill/>
          <a:ln>
            <a:noFill/>
          </a:ln>
        </p:spPr>
      </p:pic>
      <p:sp>
        <p:nvSpPr>
          <p:cNvPr id="210" name="Google Shape;210;p29"/>
          <p:cNvSpPr txBox="1"/>
          <p:nvPr>
            <p:ph idx="1" type="subTitle"/>
          </p:nvPr>
        </p:nvSpPr>
        <p:spPr>
          <a:xfrm>
            <a:off x="2390275" y="709125"/>
            <a:ext cx="6753600" cy="3858300"/>
          </a:xfrm>
          <a:prstGeom prst="rect">
            <a:avLst/>
          </a:prstGeom>
          <a:ln cap="flat" cmpd="sng" w="9525">
            <a:solidFill>
              <a:schemeClr val="lt1"/>
            </a:solidFill>
            <a:prstDash val="solid"/>
            <a:round/>
            <a:headEnd len="sm" w="sm" type="none"/>
            <a:tailEnd len="sm" w="sm" type="none"/>
          </a:ln>
        </p:spPr>
        <p:txBody>
          <a:bodyPr anchorCtr="0" anchor="b" bIns="91425" lIns="91425" spcFirstLastPara="1" rIns="91425" wrap="square" tIns="91425">
            <a:noAutofit/>
          </a:bodyPr>
          <a:lstStyle/>
          <a:p>
            <a:pPr indent="0" lvl="0" marL="0" rtl="0" algn="l">
              <a:lnSpc>
                <a:spcPct val="80000"/>
              </a:lnSpc>
              <a:spcBef>
                <a:spcPts val="0"/>
              </a:spcBef>
              <a:spcAft>
                <a:spcPts val="0"/>
              </a:spcAft>
              <a:buSzPts val="688"/>
              <a:buNone/>
            </a:pPr>
            <a:r>
              <a:t/>
            </a:r>
            <a:endParaRPr sz="2550">
              <a:latin typeface="Caveat"/>
              <a:ea typeface="Caveat"/>
              <a:cs typeface="Caveat"/>
              <a:sym typeface="Caveat"/>
            </a:endParaRPr>
          </a:p>
          <a:p>
            <a:pPr indent="0" lvl="0" marL="0" rtl="0" algn="l">
              <a:lnSpc>
                <a:spcPct val="80000"/>
              </a:lnSpc>
              <a:spcBef>
                <a:spcPts val="0"/>
              </a:spcBef>
              <a:spcAft>
                <a:spcPts val="0"/>
              </a:spcAft>
              <a:buSzPts val="688"/>
              <a:buNone/>
            </a:pPr>
            <a:r>
              <a:t/>
            </a:r>
            <a:endParaRPr sz="2550">
              <a:latin typeface="Caveat"/>
              <a:ea typeface="Caveat"/>
              <a:cs typeface="Caveat"/>
              <a:sym typeface="Caveat"/>
            </a:endParaRPr>
          </a:p>
          <a:p>
            <a:pPr indent="0" lvl="0" marL="0" rtl="0" algn="l">
              <a:lnSpc>
                <a:spcPct val="80000"/>
              </a:lnSpc>
              <a:spcBef>
                <a:spcPts val="0"/>
              </a:spcBef>
              <a:spcAft>
                <a:spcPts val="0"/>
              </a:spcAft>
              <a:buSzPts val="688"/>
              <a:buNone/>
            </a:pPr>
            <a:r>
              <a:t/>
            </a:r>
            <a:endParaRPr sz="2550">
              <a:latin typeface="Caveat"/>
              <a:ea typeface="Caveat"/>
              <a:cs typeface="Caveat"/>
              <a:sym typeface="Caveat"/>
            </a:endParaRPr>
          </a:p>
          <a:p>
            <a:pPr indent="0" lvl="0" marL="0" rtl="0" algn="l">
              <a:lnSpc>
                <a:spcPct val="80000"/>
              </a:lnSpc>
              <a:spcBef>
                <a:spcPts val="0"/>
              </a:spcBef>
              <a:spcAft>
                <a:spcPts val="0"/>
              </a:spcAft>
              <a:buSzPts val="688"/>
              <a:buNone/>
            </a:pPr>
            <a:r>
              <a:t/>
            </a:r>
            <a:endParaRPr sz="2550">
              <a:latin typeface="Caveat"/>
              <a:ea typeface="Caveat"/>
              <a:cs typeface="Caveat"/>
              <a:sym typeface="Caveat"/>
            </a:endParaRPr>
          </a:p>
          <a:p>
            <a:pPr indent="0" lvl="0" marL="0" rtl="0" algn="l">
              <a:lnSpc>
                <a:spcPct val="80000"/>
              </a:lnSpc>
              <a:spcBef>
                <a:spcPts val="0"/>
              </a:spcBef>
              <a:spcAft>
                <a:spcPts val="0"/>
              </a:spcAft>
              <a:buSzPts val="688"/>
              <a:buNone/>
            </a:pPr>
            <a:r>
              <a:t/>
            </a:r>
            <a:endParaRPr sz="2550">
              <a:latin typeface="Caveat"/>
              <a:ea typeface="Caveat"/>
              <a:cs typeface="Caveat"/>
              <a:sym typeface="Caveat"/>
            </a:endParaRPr>
          </a:p>
          <a:p>
            <a:pPr indent="0" lvl="0" marL="0" rtl="0" algn="l">
              <a:spcBef>
                <a:spcPts val="0"/>
              </a:spcBef>
              <a:spcAft>
                <a:spcPts val="0"/>
              </a:spcAft>
              <a:buClr>
                <a:schemeClr val="dk2"/>
              </a:buClr>
              <a:buSzPts val="1100"/>
              <a:buFont typeface="Arial"/>
              <a:buNone/>
            </a:pPr>
            <a:r>
              <a:rPr lang="nl" sz="2250">
                <a:latin typeface="Caveat"/>
                <a:ea typeface="Caveat"/>
                <a:cs typeface="Caveat"/>
                <a:sym typeface="Caveat"/>
              </a:rPr>
              <a:t>Formuleer enkele tips/opmerkingen</a:t>
            </a:r>
            <a:endParaRPr sz="2250">
              <a:latin typeface="Caveat"/>
              <a:ea typeface="Caveat"/>
              <a:cs typeface="Caveat"/>
              <a:sym typeface="Caveat"/>
            </a:endParaRPr>
          </a:p>
          <a:p>
            <a:pPr indent="0" lvl="0" marL="0" rtl="0" algn="l">
              <a:spcBef>
                <a:spcPts val="0"/>
              </a:spcBef>
              <a:spcAft>
                <a:spcPts val="0"/>
              </a:spcAft>
              <a:buSzPts val="1100"/>
              <a:buNone/>
            </a:pPr>
            <a:r>
              <a:t/>
            </a:r>
            <a:endParaRPr sz="2250">
              <a:latin typeface="Caveat"/>
              <a:ea typeface="Caveat"/>
              <a:cs typeface="Caveat"/>
              <a:sym typeface="Caveat"/>
            </a:endParaRPr>
          </a:p>
          <a:p>
            <a:pPr indent="0" lvl="0" marL="0" rtl="0" algn="l">
              <a:spcBef>
                <a:spcPts val="0"/>
              </a:spcBef>
              <a:spcAft>
                <a:spcPts val="0"/>
              </a:spcAft>
              <a:buClr>
                <a:schemeClr val="dk2"/>
              </a:buClr>
              <a:buSzPts val="1100"/>
              <a:buFont typeface="Arial"/>
              <a:buNone/>
            </a:pPr>
            <a:r>
              <a:rPr lang="nl" sz="2250">
                <a:latin typeface="Caveat"/>
                <a:ea typeface="Caveat"/>
                <a:cs typeface="Caveat"/>
                <a:sym typeface="Caveat"/>
              </a:rPr>
              <a:t>Bijvoorbeeld:</a:t>
            </a:r>
            <a:endParaRPr sz="2250">
              <a:latin typeface="Caveat"/>
              <a:ea typeface="Caveat"/>
              <a:cs typeface="Caveat"/>
              <a:sym typeface="Caveat"/>
            </a:endParaRPr>
          </a:p>
          <a:p>
            <a:pPr indent="0" lvl="0" marL="0" rtl="0" algn="l">
              <a:spcBef>
                <a:spcPts val="0"/>
              </a:spcBef>
              <a:spcAft>
                <a:spcPts val="0"/>
              </a:spcAft>
              <a:buClr>
                <a:schemeClr val="dk2"/>
              </a:buClr>
              <a:buSzPts val="1100"/>
              <a:buFont typeface="Arial"/>
              <a:buNone/>
            </a:pPr>
            <a:r>
              <a:t/>
            </a:r>
            <a:endParaRPr sz="2250">
              <a:latin typeface="Caveat"/>
              <a:ea typeface="Caveat"/>
              <a:cs typeface="Caveat"/>
              <a:sym typeface="Caveat"/>
            </a:endParaRPr>
          </a:p>
          <a:p>
            <a:pPr indent="-371475" lvl="0" marL="457200" rtl="0" algn="l">
              <a:spcBef>
                <a:spcPts val="0"/>
              </a:spcBef>
              <a:spcAft>
                <a:spcPts val="0"/>
              </a:spcAft>
              <a:buClr>
                <a:schemeClr val="lt1"/>
              </a:buClr>
              <a:buSzPts val="2250"/>
              <a:buFont typeface="Caveat"/>
              <a:buChar char="-"/>
            </a:pPr>
            <a:r>
              <a:rPr lang="nl" sz="2250">
                <a:latin typeface="Caveat"/>
                <a:ea typeface="Caveat"/>
                <a:cs typeface="Caveat"/>
                <a:sym typeface="Caveat"/>
              </a:rPr>
              <a:t>Zou het handig zijn om bij elkaar te kijken?</a:t>
            </a:r>
            <a:endParaRPr sz="2250">
              <a:latin typeface="Caveat"/>
              <a:ea typeface="Caveat"/>
              <a:cs typeface="Caveat"/>
              <a:sym typeface="Caveat"/>
            </a:endParaRPr>
          </a:p>
          <a:p>
            <a:pPr indent="-371475" lvl="0" marL="457200" rtl="0" algn="l">
              <a:spcBef>
                <a:spcPts val="0"/>
              </a:spcBef>
              <a:spcAft>
                <a:spcPts val="0"/>
              </a:spcAft>
              <a:buClr>
                <a:schemeClr val="lt1"/>
              </a:buClr>
              <a:buSzPts val="2250"/>
              <a:buFont typeface="Caveat"/>
              <a:buChar char="-"/>
            </a:pPr>
            <a:r>
              <a:rPr lang="nl" sz="2250">
                <a:latin typeface="Caveat"/>
                <a:ea typeface="Caveat"/>
                <a:cs typeface="Caveat"/>
                <a:sym typeface="Caveat"/>
              </a:rPr>
              <a:t>Zou het handig zijn als Ronald of Ben langskomen om te kijken?</a:t>
            </a:r>
            <a:endParaRPr sz="2250">
              <a:latin typeface="Caveat"/>
              <a:ea typeface="Caveat"/>
              <a:cs typeface="Caveat"/>
              <a:sym typeface="Caveat"/>
            </a:endParaRPr>
          </a:p>
          <a:p>
            <a:pPr indent="-371475" lvl="0" marL="457200" rtl="0" algn="l">
              <a:spcBef>
                <a:spcPts val="0"/>
              </a:spcBef>
              <a:spcAft>
                <a:spcPts val="0"/>
              </a:spcAft>
              <a:buClr>
                <a:schemeClr val="lt1"/>
              </a:buClr>
              <a:buSzPts val="2250"/>
              <a:buFont typeface="Caveat"/>
              <a:buChar char="-"/>
            </a:pPr>
            <a:r>
              <a:rPr lang="nl" sz="2250">
                <a:latin typeface="Caveat"/>
                <a:ea typeface="Caveat"/>
                <a:cs typeface="Caveat"/>
                <a:sym typeface="Caveat"/>
              </a:rPr>
              <a:t>Moet er een follow up komen en waaruit moet deze bestaan?</a:t>
            </a:r>
            <a:endParaRPr sz="2250">
              <a:latin typeface="Caveat"/>
              <a:ea typeface="Caveat"/>
              <a:cs typeface="Caveat"/>
              <a:sym typeface="Caveat"/>
            </a:endParaRPr>
          </a:p>
          <a:p>
            <a:pPr indent="-371475" lvl="0" marL="457200" rtl="0" algn="l">
              <a:spcBef>
                <a:spcPts val="0"/>
              </a:spcBef>
              <a:spcAft>
                <a:spcPts val="0"/>
              </a:spcAft>
              <a:buClr>
                <a:schemeClr val="lt1"/>
              </a:buClr>
              <a:buSzPts val="2250"/>
              <a:buFont typeface="Caveat"/>
              <a:buChar char="-"/>
            </a:pPr>
            <a:r>
              <a:rPr lang="nl" sz="2250">
                <a:latin typeface="Caveat"/>
                <a:ea typeface="Caveat"/>
                <a:cs typeface="Caveat"/>
                <a:sym typeface="Caveat"/>
              </a:rPr>
              <a:t>Kunnen wij jullie inschakelen als tweede trainer?</a:t>
            </a:r>
            <a:endParaRPr sz="2250">
              <a:latin typeface="Caveat"/>
              <a:ea typeface="Caveat"/>
              <a:cs typeface="Caveat"/>
              <a:sym typeface="Caveat"/>
            </a:endParaRPr>
          </a:p>
          <a:p>
            <a:pPr indent="-371475" lvl="0" marL="457200" rtl="0" algn="l">
              <a:spcBef>
                <a:spcPts val="0"/>
              </a:spcBef>
              <a:spcAft>
                <a:spcPts val="0"/>
              </a:spcAft>
              <a:buClr>
                <a:schemeClr val="lt1"/>
              </a:buClr>
              <a:buSzPts val="2250"/>
              <a:buFont typeface="Caveat"/>
              <a:buChar char="-"/>
            </a:pPr>
            <a:r>
              <a:rPr lang="nl" sz="2250">
                <a:latin typeface="Caveat"/>
                <a:ea typeface="Caveat"/>
                <a:cs typeface="Caveat"/>
                <a:sym typeface="Caveat"/>
              </a:rPr>
              <a:t>Hebben jullie misschien nog vakdocenten nodig om mee te sparren?</a:t>
            </a:r>
            <a:endParaRPr sz="2250">
              <a:latin typeface="Caveat"/>
              <a:ea typeface="Caveat"/>
              <a:cs typeface="Caveat"/>
              <a:sym typeface="Cave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7100"/>
        </a:solidFill>
      </p:bgPr>
    </p:bg>
    <p:spTree>
      <p:nvGrpSpPr>
        <p:cNvPr id="78" name="Shape 78"/>
        <p:cNvGrpSpPr/>
        <p:nvPr/>
      </p:nvGrpSpPr>
      <p:grpSpPr>
        <a:xfrm>
          <a:off x="0" y="0"/>
          <a:ext cx="0" cy="0"/>
          <a:chOff x="0" y="0"/>
          <a:chExt cx="0" cy="0"/>
        </a:xfrm>
      </p:grpSpPr>
      <p:sp>
        <p:nvSpPr>
          <p:cNvPr id="79" name="Google Shape;79;p14"/>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l"/>
              <a:t>Interactie</a:t>
            </a:r>
            <a:endParaRPr/>
          </a:p>
        </p:txBody>
      </p:sp>
      <p:pic>
        <p:nvPicPr>
          <p:cNvPr id="80" name="Google Shape;80;p14"/>
          <p:cNvPicPr preferRelativeResize="0"/>
          <p:nvPr/>
        </p:nvPicPr>
        <p:blipFill>
          <a:blip r:embed="rId3">
            <a:alphaModFix/>
          </a:blip>
          <a:stretch>
            <a:fillRect/>
          </a:stretch>
        </p:blipFill>
        <p:spPr>
          <a:xfrm>
            <a:off x="75321" y="90975"/>
            <a:ext cx="1232224" cy="691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7100"/>
        </a:solidFill>
      </p:bgPr>
    </p:bg>
    <p:spTree>
      <p:nvGrpSpPr>
        <p:cNvPr id="84" name="Shape 84"/>
        <p:cNvGrpSpPr/>
        <p:nvPr/>
      </p:nvGrpSpPr>
      <p:grpSpPr>
        <a:xfrm>
          <a:off x="0" y="0"/>
          <a:ext cx="0" cy="0"/>
          <a:chOff x="0" y="0"/>
          <a:chExt cx="0" cy="0"/>
        </a:xfrm>
      </p:grpSpPr>
      <p:sp>
        <p:nvSpPr>
          <p:cNvPr id="85" name="Google Shape;85;p15"/>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l"/>
              <a:t>11 talentgebieden</a:t>
            </a:r>
            <a:endParaRPr/>
          </a:p>
        </p:txBody>
      </p:sp>
      <p:pic>
        <p:nvPicPr>
          <p:cNvPr id="86" name="Google Shape;86;p15"/>
          <p:cNvPicPr preferRelativeResize="0"/>
          <p:nvPr/>
        </p:nvPicPr>
        <p:blipFill>
          <a:blip r:embed="rId3">
            <a:alphaModFix/>
          </a:blip>
          <a:stretch>
            <a:fillRect/>
          </a:stretch>
        </p:blipFill>
        <p:spPr>
          <a:xfrm>
            <a:off x="75321" y="90975"/>
            <a:ext cx="1232224" cy="691975"/>
          </a:xfrm>
          <a:prstGeom prst="rect">
            <a:avLst/>
          </a:prstGeom>
          <a:noFill/>
          <a:ln>
            <a:noFill/>
          </a:ln>
        </p:spPr>
      </p:pic>
      <p:pic>
        <p:nvPicPr>
          <p:cNvPr id="87" name="Google Shape;87;p15">
            <a:hlinkClick r:id="rId4"/>
          </p:cNvPr>
          <p:cNvPicPr preferRelativeResize="0"/>
          <p:nvPr/>
        </p:nvPicPr>
        <p:blipFill>
          <a:blip r:embed="rId5">
            <a:alphaModFix/>
          </a:blip>
          <a:stretch>
            <a:fillRect/>
          </a:stretch>
        </p:blipFill>
        <p:spPr>
          <a:xfrm>
            <a:off x="3193024" y="1523676"/>
            <a:ext cx="4467175" cy="3117800"/>
          </a:xfrm>
          <a:prstGeom prst="rect">
            <a:avLst/>
          </a:prstGeom>
          <a:noFill/>
          <a:ln cap="flat" cmpd="sng" w="19050">
            <a:solidFill>
              <a:schemeClr val="lt1"/>
            </a:solidFill>
            <a:prstDash val="dot"/>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7100"/>
        </a:solidFill>
      </p:bgPr>
    </p:bg>
    <p:spTree>
      <p:nvGrpSpPr>
        <p:cNvPr id="91" name="Shape 91"/>
        <p:cNvGrpSpPr/>
        <p:nvPr/>
      </p:nvGrpSpPr>
      <p:grpSpPr>
        <a:xfrm>
          <a:off x="0" y="0"/>
          <a:ext cx="0" cy="0"/>
          <a:chOff x="0" y="0"/>
          <a:chExt cx="0" cy="0"/>
        </a:xfrm>
      </p:grpSpPr>
      <p:sp>
        <p:nvSpPr>
          <p:cNvPr id="92" name="Google Shape;92;p16"/>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fontScale="55000"/>
          </a:bodyPr>
          <a:lstStyle/>
          <a:p>
            <a:pPr indent="0" lvl="0" marL="0" rtl="0" algn="l">
              <a:spcBef>
                <a:spcPts val="0"/>
              </a:spcBef>
              <a:spcAft>
                <a:spcPts val="0"/>
              </a:spcAft>
              <a:buNone/>
            </a:pPr>
            <a:r>
              <a:rPr lang="nl" sz="5800">
                <a:latin typeface="Caveat"/>
                <a:ea typeface="Caveat"/>
                <a:cs typeface="Caveat"/>
                <a:sym typeface="Caveat"/>
              </a:rPr>
              <a:t>De website van Team Talento is dé plek waar </a:t>
            </a:r>
            <a:r>
              <a:rPr lang="nl" sz="5800">
                <a:latin typeface="Caveat"/>
                <a:ea typeface="Caveat"/>
                <a:cs typeface="Caveat"/>
                <a:sym typeface="Caveat"/>
              </a:rPr>
              <a:t>d</a:t>
            </a:r>
            <a:r>
              <a:rPr lang="nl" sz="5800">
                <a:latin typeface="Caveat"/>
                <a:ea typeface="Caveat"/>
                <a:cs typeface="Caveat"/>
                <a:sym typeface="Caveat"/>
              </a:rPr>
              <a:t>igitale vakleerkrachten hun kennis delen. </a:t>
            </a:r>
            <a:endParaRPr sz="5800">
              <a:latin typeface="Caveat"/>
              <a:ea typeface="Caveat"/>
              <a:cs typeface="Caveat"/>
              <a:sym typeface="Caveat"/>
            </a:endParaRPr>
          </a:p>
        </p:txBody>
      </p:sp>
      <p:pic>
        <p:nvPicPr>
          <p:cNvPr id="93" name="Google Shape;93;p16"/>
          <p:cNvPicPr preferRelativeResize="0"/>
          <p:nvPr/>
        </p:nvPicPr>
        <p:blipFill>
          <a:blip r:embed="rId3">
            <a:alphaModFix/>
          </a:blip>
          <a:stretch>
            <a:fillRect/>
          </a:stretch>
        </p:blipFill>
        <p:spPr>
          <a:xfrm>
            <a:off x="75321" y="90975"/>
            <a:ext cx="1232224" cy="691975"/>
          </a:xfrm>
          <a:prstGeom prst="rect">
            <a:avLst/>
          </a:prstGeom>
          <a:noFill/>
          <a:ln>
            <a:noFill/>
          </a:ln>
        </p:spPr>
      </p:pic>
      <p:grpSp>
        <p:nvGrpSpPr>
          <p:cNvPr id="94" name="Google Shape;94;p16"/>
          <p:cNvGrpSpPr/>
          <p:nvPr/>
        </p:nvGrpSpPr>
        <p:grpSpPr>
          <a:xfrm>
            <a:off x="2789951" y="355203"/>
            <a:ext cx="3500934" cy="3196954"/>
            <a:chOff x="2256567" y="677103"/>
            <a:chExt cx="4036590" cy="3713071"/>
          </a:xfrm>
        </p:grpSpPr>
        <p:sp>
          <p:nvSpPr>
            <p:cNvPr id="95" name="Google Shape;95;p16"/>
            <p:cNvSpPr/>
            <p:nvPr/>
          </p:nvSpPr>
          <p:spPr>
            <a:xfrm rot="-6596588">
              <a:off x="3726388" y="3510395"/>
              <a:ext cx="771357" cy="771357"/>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6"/>
            <p:cNvSpPr/>
            <p:nvPr/>
          </p:nvSpPr>
          <p:spPr>
            <a:xfrm rot="-6599386">
              <a:off x="2318596" y="1407533"/>
              <a:ext cx="440541" cy="440541"/>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6"/>
            <p:cNvSpPr/>
            <p:nvPr/>
          </p:nvSpPr>
          <p:spPr>
            <a:xfrm rot="-6598839">
              <a:off x="2887641" y="2346984"/>
              <a:ext cx="1199287" cy="1199287"/>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6"/>
            <p:cNvSpPr/>
            <p:nvPr/>
          </p:nvSpPr>
          <p:spPr>
            <a:xfrm rot="-6598620">
              <a:off x="4374916" y="913763"/>
              <a:ext cx="1681581" cy="1681581"/>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6"/>
            <p:cNvSpPr/>
            <p:nvPr/>
          </p:nvSpPr>
          <p:spPr>
            <a:xfrm rot="-6597701">
              <a:off x="3267625" y="1113818"/>
              <a:ext cx="274172" cy="274172"/>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 name="Google Shape;100;p16"/>
          <p:cNvGrpSpPr/>
          <p:nvPr/>
        </p:nvGrpSpPr>
        <p:grpSpPr>
          <a:xfrm>
            <a:off x="4626877" y="1600979"/>
            <a:ext cx="1718633" cy="1750599"/>
            <a:chOff x="4447194" y="1815766"/>
            <a:chExt cx="2440200" cy="2440200"/>
          </a:xfrm>
        </p:grpSpPr>
        <p:sp>
          <p:nvSpPr>
            <p:cNvPr id="101" name="Google Shape;101;p16"/>
            <p:cNvSpPr/>
            <p:nvPr/>
          </p:nvSpPr>
          <p:spPr>
            <a:xfrm>
              <a:off x="4447194" y="1815766"/>
              <a:ext cx="2440200" cy="2440200"/>
            </a:xfrm>
            <a:prstGeom prst="ellipse">
              <a:avLst/>
            </a:prstGeom>
            <a:solidFill>
              <a:schemeClr val="accent5"/>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6"/>
            <p:cNvSpPr txBox="1"/>
            <p:nvPr/>
          </p:nvSpPr>
          <p:spPr>
            <a:xfrm>
              <a:off x="4735950" y="2504275"/>
              <a:ext cx="1862700" cy="1163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 sz="1200">
                  <a:solidFill>
                    <a:srgbClr val="FFFFFF"/>
                  </a:solidFill>
                  <a:latin typeface="Roboto"/>
                  <a:ea typeface="Roboto"/>
                  <a:cs typeface="Roboto"/>
                  <a:sym typeface="Roboto"/>
                </a:rPr>
                <a:t>Workshops</a:t>
              </a:r>
              <a:endParaRPr sz="1200">
                <a:solidFill>
                  <a:srgbClr val="FFFFFF"/>
                </a:solidFill>
                <a:latin typeface="Roboto"/>
                <a:ea typeface="Roboto"/>
                <a:cs typeface="Roboto"/>
                <a:sym typeface="Roboto"/>
              </a:endParaRPr>
            </a:p>
          </p:txBody>
        </p:sp>
      </p:grpSp>
      <p:grpSp>
        <p:nvGrpSpPr>
          <p:cNvPr id="103" name="Google Shape;103;p16"/>
          <p:cNvGrpSpPr/>
          <p:nvPr/>
        </p:nvGrpSpPr>
        <p:grpSpPr>
          <a:xfrm>
            <a:off x="3861109" y="1220204"/>
            <a:ext cx="1239133" cy="1226888"/>
            <a:chOff x="3490737" y="1374053"/>
            <a:chExt cx="1423800" cy="1423800"/>
          </a:xfrm>
        </p:grpSpPr>
        <p:sp>
          <p:nvSpPr>
            <p:cNvPr id="104" name="Google Shape;104;p16"/>
            <p:cNvSpPr/>
            <p:nvPr/>
          </p:nvSpPr>
          <p:spPr>
            <a:xfrm>
              <a:off x="3490737" y="1374053"/>
              <a:ext cx="1423800" cy="1423800"/>
            </a:xfrm>
            <a:prstGeom prst="ellipse">
              <a:avLst/>
            </a:prstGeom>
            <a:solidFill>
              <a:schemeClr val="accent5"/>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6"/>
            <p:cNvSpPr txBox="1"/>
            <p:nvPr/>
          </p:nvSpPr>
          <p:spPr>
            <a:xfrm>
              <a:off x="3718754" y="1613603"/>
              <a:ext cx="967800" cy="9447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 sz="1000">
                  <a:solidFill>
                    <a:srgbClr val="FFFFFF"/>
                  </a:solidFill>
                  <a:latin typeface="Roboto"/>
                  <a:ea typeface="Roboto"/>
                  <a:cs typeface="Roboto"/>
                  <a:sym typeface="Roboto"/>
                </a:rPr>
                <a:t>Video’s</a:t>
              </a:r>
              <a:endParaRPr sz="1000">
                <a:solidFill>
                  <a:srgbClr val="FFFFFF"/>
                </a:solidFill>
                <a:latin typeface="Roboto"/>
                <a:ea typeface="Roboto"/>
                <a:cs typeface="Roboto"/>
                <a:sym typeface="Roboto"/>
              </a:endParaRPr>
            </a:p>
          </p:txBody>
        </p:sp>
      </p:grpSp>
      <p:grpSp>
        <p:nvGrpSpPr>
          <p:cNvPr id="106" name="Google Shape;106;p16"/>
          <p:cNvGrpSpPr/>
          <p:nvPr/>
        </p:nvGrpSpPr>
        <p:grpSpPr>
          <a:xfrm>
            <a:off x="6011814" y="736198"/>
            <a:ext cx="1239133" cy="1226888"/>
            <a:chOff x="3490737" y="1374053"/>
            <a:chExt cx="1423800" cy="1423800"/>
          </a:xfrm>
        </p:grpSpPr>
        <p:sp>
          <p:nvSpPr>
            <p:cNvPr id="107" name="Google Shape;107;p16"/>
            <p:cNvSpPr/>
            <p:nvPr/>
          </p:nvSpPr>
          <p:spPr>
            <a:xfrm>
              <a:off x="3490737" y="1374053"/>
              <a:ext cx="1423800" cy="1423800"/>
            </a:xfrm>
            <a:prstGeom prst="ellipse">
              <a:avLst/>
            </a:prstGeom>
            <a:solidFill>
              <a:schemeClr val="accent5"/>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6"/>
            <p:cNvSpPr txBox="1"/>
            <p:nvPr/>
          </p:nvSpPr>
          <p:spPr>
            <a:xfrm>
              <a:off x="3718754" y="1613603"/>
              <a:ext cx="967800" cy="9447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 sz="1000">
                  <a:solidFill>
                    <a:srgbClr val="FFFFFF"/>
                  </a:solidFill>
                  <a:latin typeface="Roboto"/>
                  <a:ea typeface="Roboto"/>
                  <a:cs typeface="Roboto"/>
                  <a:sym typeface="Roboto"/>
                </a:rPr>
                <a:t>Spelletjes en energizers</a:t>
              </a:r>
              <a:endParaRPr sz="1000">
                <a:solidFill>
                  <a:srgbClr val="FFFFFF"/>
                </a:solidFill>
                <a:latin typeface="Roboto"/>
                <a:ea typeface="Roboto"/>
                <a:cs typeface="Roboto"/>
                <a:sym typeface="Roboto"/>
              </a:endParaRPr>
            </a:p>
          </p:txBody>
        </p:sp>
      </p:grpSp>
      <p:sp>
        <p:nvSpPr>
          <p:cNvPr id="109" name="Google Shape;109;p16"/>
          <p:cNvSpPr/>
          <p:nvPr/>
        </p:nvSpPr>
        <p:spPr>
          <a:xfrm>
            <a:off x="3083800" y="1752675"/>
            <a:ext cx="643800" cy="562500"/>
          </a:xfrm>
          <a:prstGeom prst="ellipse">
            <a:avLst/>
          </a:prstGeom>
          <a:solidFill>
            <a:schemeClr val="accent5"/>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6"/>
          <p:cNvSpPr/>
          <p:nvPr/>
        </p:nvSpPr>
        <p:spPr>
          <a:xfrm rot="-6606647">
            <a:off x="6508371" y="2137856"/>
            <a:ext cx="379541" cy="381771"/>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6"/>
          <p:cNvSpPr txBox="1"/>
          <p:nvPr/>
        </p:nvSpPr>
        <p:spPr>
          <a:xfrm>
            <a:off x="4992152" y="736200"/>
            <a:ext cx="842400" cy="813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 sz="1000">
                <a:solidFill>
                  <a:srgbClr val="FFFFFF"/>
                </a:solidFill>
                <a:latin typeface="Roboto"/>
                <a:ea typeface="Roboto"/>
                <a:cs typeface="Roboto"/>
                <a:sym typeface="Roboto"/>
              </a:rPr>
              <a:t>Waar ben je goed in?</a:t>
            </a:r>
            <a:endParaRPr sz="1000">
              <a:solidFill>
                <a:srgbClr val="FFFFFF"/>
              </a:solidFill>
              <a:latin typeface="Roboto"/>
              <a:ea typeface="Roboto"/>
              <a:cs typeface="Roboto"/>
              <a:sym typeface="Roboto"/>
            </a:endParaRPr>
          </a:p>
        </p:txBody>
      </p:sp>
      <p:sp>
        <p:nvSpPr>
          <p:cNvPr id="112" name="Google Shape;112;p16"/>
          <p:cNvSpPr/>
          <p:nvPr/>
        </p:nvSpPr>
        <p:spPr>
          <a:xfrm rot="-6606708">
            <a:off x="6922522" y="1951802"/>
            <a:ext cx="1449165" cy="1457239"/>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6"/>
          <p:cNvSpPr txBox="1"/>
          <p:nvPr/>
        </p:nvSpPr>
        <p:spPr>
          <a:xfrm>
            <a:off x="7244777" y="2273475"/>
            <a:ext cx="842400" cy="813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 sz="1000">
                <a:solidFill>
                  <a:srgbClr val="FFFFFF"/>
                </a:solidFill>
                <a:latin typeface="Roboto"/>
                <a:ea typeface="Roboto"/>
                <a:cs typeface="Roboto"/>
                <a:sym typeface="Roboto"/>
              </a:rPr>
              <a:t>Waar heeft jouw interesse?</a:t>
            </a:r>
            <a:endParaRPr sz="1000">
              <a:solidFill>
                <a:srgbClr val="FFFFFF"/>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descr="November en december zijn super drukke maanden in de klas en dus kun je wel wat hulp en inspiratie gebruiken en daarom moet elke school een abonnement hebben op Team Talento. Van dans, tekenen, drummen tot theater. Je vindt het allemaal in Team Talento.&#10;&#10;Wil je meer weten over Team Talento? Lees dan ook mijn blog: https://meestersander.nl/2022/11/01/nu-gratis-toegang-tot-meer-dan-100-creatieve-workshops-voor-in-de-klas/ &#10;&#10;Zijn jullie enthousiast geworden? Dan kun je ook direct een jaarabonnement afsluiten en dan kun je een heel tof cadeau uitzoeken: https://teamtalento.nl/lp/eindejaarsactie&#10;&#10;Deze video is gemaakt in opdracht van Team Talento. &#10;&#10;#teamtalento #bewegendleren #meestersander #samenwerking" id="118" name="Google Shape;118;p17" title="Dit is Team Talento - Creatieve workshops voor in de klas">
            <a:hlinkClick r:id="rId3"/>
          </p:cNvPr>
          <p:cNvPicPr preferRelativeResize="0"/>
          <p:nvPr/>
        </p:nvPicPr>
        <p:blipFill>
          <a:blip r:embed="rId4">
            <a:alphaModFix/>
          </a:blip>
          <a:stretch>
            <a:fillRect/>
          </a:stretch>
        </p:blipFill>
        <p:spPr>
          <a:xfrm>
            <a:off x="3386525" y="1757200"/>
            <a:ext cx="4345250" cy="2444200"/>
          </a:xfrm>
          <a:prstGeom prst="rect">
            <a:avLst/>
          </a:prstGeom>
          <a:noFill/>
          <a:ln cap="flat" cmpd="sng" w="19050">
            <a:solidFill>
              <a:schemeClr val="lt1"/>
            </a:solidFill>
            <a:prstDash val="dot"/>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7100"/>
        </a:solidFill>
      </p:bgPr>
    </p:bg>
    <p:spTree>
      <p:nvGrpSpPr>
        <p:cNvPr id="122" name="Shape 122"/>
        <p:cNvGrpSpPr/>
        <p:nvPr/>
      </p:nvGrpSpPr>
      <p:grpSpPr>
        <a:xfrm>
          <a:off x="0" y="0"/>
          <a:ext cx="0" cy="0"/>
          <a:chOff x="0" y="0"/>
          <a:chExt cx="0" cy="0"/>
        </a:xfrm>
      </p:grpSpPr>
      <p:sp>
        <p:nvSpPr>
          <p:cNvPr id="123" name="Google Shape;123;p18"/>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l"/>
              <a:t>Specials</a:t>
            </a:r>
            <a:endParaRPr/>
          </a:p>
        </p:txBody>
      </p:sp>
      <p:pic>
        <p:nvPicPr>
          <p:cNvPr id="124" name="Google Shape;124;p18"/>
          <p:cNvPicPr preferRelativeResize="0"/>
          <p:nvPr/>
        </p:nvPicPr>
        <p:blipFill>
          <a:blip r:embed="rId3">
            <a:alphaModFix/>
          </a:blip>
          <a:stretch>
            <a:fillRect/>
          </a:stretch>
        </p:blipFill>
        <p:spPr>
          <a:xfrm>
            <a:off x="75321" y="90975"/>
            <a:ext cx="1232224" cy="691975"/>
          </a:xfrm>
          <a:prstGeom prst="rect">
            <a:avLst/>
          </a:prstGeom>
          <a:noFill/>
          <a:ln>
            <a:noFill/>
          </a:ln>
        </p:spPr>
      </p:pic>
      <p:grpSp>
        <p:nvGrpSpPr>
          <p:cNvPr id="125" name="Google Shape;125;p18"/>
          <p:cNvGrpSpPr/>
          <p:nvPr/>
        </p:nvGrpSpPr>
        <p:grpSpPr>
          <a:xfrm>
            <a:off x="2986712" y="1676962"/>
            <a:ext cx="1854000" cy="1854000"/>
            <a:chOff x="2986712" y="1676962"/>
            <a:chExt cx="1854000" cy="1854000"/>
          </a:xfrm>
        </p:grpSpPr>
        <p:sp>
          <p:nvSpPr>
            <p:cNvPr id="126" name="Google Shape;126;p18"/>
            <p:cNvSpPr/>
            <p:nvPr/>
          </p:nvSpPr>
          <p:spPr>
            <a:xfrm>
              <a:off x="2986712" y="1676962"/>
              <a:ext cx="1854000" cy="1854000"/>
            </a:xfrm>
            <a:prstGeom prst="ellipse">
              <a:avLst/>
            </a:prstGeom>
            <a:solidFill>
              <a:schemeClr val="accent5"/>
            </a:solid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8"/>
            <p:cNvSpPr txBox="1"/>
            <p:nvPr/>
          </p:nvSpPr>
          <p:spPr>
            <a:xfrm>
              <a:off x="3376088" y="2343240"/>
              <a:ext cx="1075200" cy="521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nl" sz="2500">
                  <a:solidFill>
                    <a:srgbClr val="FFFFFF"/>
                  </a:solidFill>
                  <a:latin typeface="Roboto"/>
                  <a:ea typeface="Roboto"/>
                  <a:cs typeface="Roboto"/>
                  <a:sym typeface="Roboto"/>
                </a:rPr>
                <a:t>Herfst</a:t>
              </a:r>
              <a:endParaRPr sz="3000">
                <a:solidFill>
                  <a:srgbClr val="FFFFFF"/>
                </a:solidFill>
                <a:latin typeface="Roboto"/>
                <a:ea typeface="Roboto"/>
                <a:cs typeface="Roboto"/>
                <a:sym typeface="Roboto"/>
              </a:endParaRPr>
            </a:p>
          </p:txBody>
        </p:sp>
      </p:grpSp>
      <p:sp>
        <p:nvSpPr>
          <p:cNvPr id="128" name="Google Shape;128;p18"/>
          <p:cNvSpPr/>
          <p:nvPr/>
        </p:nvSpPr>
        <p:spPr>
          <a:xfrm>
            <a:off x="4379490" y="1676962"/>
            <a:ext cx="1854000" cy="1854000"/>
          </a:xfrm>
          <a:prstGeom prst="ellipse">
            <a:avLst/>
          </a:prstGeom>
          <a:solidFill>
            <a:schemeClr val="accent6"/>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8"/>
          <p:cNvSpPr txBox="1"/>
          <p:nvPr/>
        </p:nvSpPr>
        <p:spPr>
          <a:xfrm>
            <a:off x="4768888" y="2311040"/>
            <a:ext cx="1075200" cy="5214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nl" sz="2500">
                <a:solidFill>
                  <a:srgbClr val="FFFFFF"/>
                </a:solidFill>
                <a:latin typeface="Roboto"/>
                <a:ea typeface="Roboto"/>
                <a:cs typeface="Roboto"/>
                <a:sym typeface="Roboto"/>
              </a:rPr>
              <a:t>Sinterklaas</a:t>
            </a:r>
            <a:endParaRPr sz="3000">
              <a:solidFill>
                <a:srgbClr val="FFFFFF"/>
              </a:solidFill>
              <a:latin typeface="Roboto"/>
              <a:ea typeface="Roboto"/>
              <a:cs typeface="Roboto"/>
              <a:sym typeface="Roboto"/>
            </a:endParaRPr>
          </a:p>
        </p:txBody>
      </p:sp>
      <p:pic>
        <p:nvPicPr>
          <p:cNvPr id="130" name="Google Shape;130;p18"/>
          <p:cNvPicPr preferRelativeResize="0"/>
          <p:nvPr/>
        </p:nvPicPr>
        <p:blipFill>
          <a:blip r:embed="rId4">
            <a:alphaModFix/>
          </a:blip>
          <a:stretch>
            <a:fillRect/>
          </a:stretch>
        </p:blipFill>
        <p:spPr>
          <a:xfrm>
            <a:off x="6477525" y="2057950"/>
            <a:ext cx="2666476" cy="26664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7100"/>
        </a:solidFill>
      </p:bgPr>
    </p:bg>
    <p:spTree>
      <p:nvGrpSpPr>
        <p:cNvPr id="134" name="Shape 134"/>
        <p:cNvGrpSpPr/>
        <p:nvPr/>
      </p:nvGrpSpPr>
      <p:grpSpPr>
        <a:xfrm>
          <a:off x="0" y="0"/>
          <a:ext cx="0" cy="0"/>
          <a:chOff x="0" y="0"/>
          <a:chExt cx="0" cy="0"/>
        </a:xfrm>
      </p:grpSpPr>
      <p:sp>
        <p:nvSpPr>
          <p:cNvPr id="135" name="Google Shape;135;p19"/>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l"/>
              <a:t>Specials</a:t>
            </a:r>
            <a:endParaRPr/>
          </a:p>
        </p:txBody>
      </p:sp>
      <p:pic>
        <p:nvPicPr>
          <p:cNvPr id="136" name="Google Shape;136;p19"/>
          <p:cNvPicPr preferRelativeResize="0"/>
          <p:nvPr/>
        </p:nvPicPr>
        <p:blipFill>
          <a:blip r:embed="rId3">
            <a:alphaModFix/>
          </a:blip>
          <a:stretch>
            <a:fillRect/>
          </a:stretch>
        </p:blipFill>
        <p:spPr>
          <a:xfrm>
            <a:off x="75321" y="90975"/>
            <a:ext cx="1232224" cy="691975"/>
          </a:xfrm>
          <a:prstGeom prst="rect">
            <a:avLst/>
          </a:prstGeom>
          <a:noFill/>
          <a:ln>
            <a:noFill/>
          </a:ln>
        </p:spPr>
      </p:pic>
      <p:pic>
        <p:nvPicPr>
          <p:cNvPr id="137" name="Google Shape;137;p19"/>
          <p:cNvPicPr preferRelativeResize="0"/>
          <p:nvPr/>
        </p:nvPicPr>
        <p:blipFill>
          <a:blip r:embed="rId4">
            <a:alphaModFix/>
          </a:blip>
          <a:stretch>
            <a:fillRect/>
          </a:stretch>
        </p:blipFill>
        <p:spPr>
          <a:xfrm>
            <a:off x="6477525" y="2057950"/>
            <a:ext cx="2666476" cy="2666476"/>
          </a:xfrm>
          <a:prstGeom prst="rect">
            <a:avLst/>
          </a:prstGeom>
          <a:noFill/>
          <a:ln>
            <a:noFill/>
          </a:ln>
        </p:spPr>
      </p:pic>
      <p:pic>
        <p:nvPicPr>
          <p:cNvPr id="138" name="Google Shape;138;p19">
            <a:hlinkClick r:id="rId5"/>
          </p:cNvPr>
          <p:cNvPicPr preferRelativeResize="0"/>
          <p:nvPr/>
        </p:nvPicPr>
        <p:blipFill>
          <a:blip r:embed="rId6">
            <a:alphaModFix/>
          </a:blip>
          <a:stretch>
            <a:fillRect/>
          </a:stretch>
        </p:blipFill>
        <p:spPr>
          <a:xfrm>
            <a:off x="2538025" y="1546325"/>
            <a:ext cx="3441824" cy="29824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7100"/>
        </a:solidFill>
      </p:bgPr>
    </p:bg>
    <p:spTree>
      <p:nvGrpSpPr>
        <p:cNvPr id="142" name="Shape 142"/>
        <p:cNvGrpSpPr/>
        <p:nvPr/>
      </p:nvGrpSpPr>
      <p:grpSpPr>
        <a:xfrm>
          <a:off x="0" y="0"/>
          <a:ext cx="0" cy="0"/>
          <a:chOff x="0" y="0"/>
          <a:chExt cx="0" cy="0"/>
        </a:xfrm>
      </p:grpSpPr>
      <p:sp>
        <p:nvSpPr>
          <p:cNvPr id="143" name="Google Shape;143;p20"/>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l"/>
              <a:t>Workshops</a:t>
            </a:r>
            <a:endParaRPr/>
          </a:p>
        </p:txBody>
      </p:sp>
      <p:pic>
        <p:nvPicPr>
          <p:cNvPr id="144" name="Google Shape;144;p20"/>
          <p:cNvPicPr preferRelativeResize="0"/>
          <p:nvPr/>
        </p:nvPicPr>
        <p:blipFill>
          <a:blip r:embed="rId3">
            <a:alphaModFix/>
          </a:blip>
          <a:stretch>
            <a:fillRect/>
          </a:stretch>
        </p:blipFill>
        <p:spPr>
          <a:xfrm>
            <a:off x="75321" y="90975"/>
            <a:ext cx="1232224" cy="691975"/>
          </a:xfrm>
          <a:prstGeom prst="rect">
            <a:avLst/>
          </a:prstGeom>
          <a:noFill/>
          <a:ln>
            <a:noFill/>
          </a:ln>
        </p:spPr>
      </p:pic>
      <p:pic>
        <p:nvPicPr>
          <p:cNvPr id="145" name="Google Shape;145;p20"/>
          <p:cNvPicPr preferRelativeResize="0"/>
          <p:nvPr/>
        </p:nvPicPr>
        <p:blipFill>
          <a:blip r:embed="rId4">
            <a:alphaModFix/>
          </a:blip>
          <a:stretch>
            <a:fillRect/>
          </a:stretch>
        </p:blipFill>
        <p:spPr>
          <a:xfrm>
            <a:off x="3012425" y="2002800"/>
            <a:ext cx="6131575" cy="2721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7100"/>
        </a:solidFill>
      </p:bgPr>
    </p:bg>
    <p:spTree>
      <p:nvGrpSpPr>
        <p:cNvPr id="149" name="Shape 149"/>
        <p:cNvGrpSpPr/>
        <p:nvPr/>
      </p:nvGrpSpPr>
      <p:grpSpPr>
        <a:xfrm>
          <a:off x="0" y="0"/>
          <a:ext cx="0" cy="0"/>
          <a:chOff x="0" y="0"/>
          <a:chExt cx="0" cy="0"/>
        </a:xfrm>
      </p:grpSpPr>
      <p:sp>
        <p:nvSpPr>
          <p:cNvPr id="150" name="Google Shape;150;p21"/>
          <p:cNvSpPr txBox="1"/>
          <p:nvPr>
            <p:ph type="ctrTitle"/>
          </p:nvPr>
        </p:nvSpPr>
        <p:spPr>
          <a:xfrm>
            <a:off x="2393400" y="615775"/>
            <a:ext cx="6331500" cy="1542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nl" sz="4220"/>
              <a:t>Waarom Team Talento?</a:t>
            </a:r>
            <a:endParaRPr sz="3920"/>
          </a:p>
        </p:txBody>
      </p:sp>
      <p:pic>
        <p:nvPicPr>
          <p:cNvPr id="151" name="Google Shape;151;p21"/>
          <p:cNvPicPr preferRelativeResize="0"/>
          <p:nvPr/>
        </p:nvPicPr>
        <p:blipFill>
          <a:blip r:embed="rId3">
            <a:alphaModFix/>
          </a:blip>
          <a:stretch>
            <a:fillRect/>
          </a:stretch>
        </p:blipFill>
        <p:spPr>
          <a:xfrm>
            <a:off x="75321" y="90975"/>
            <a:ext cx="1232224" cy="691975"/>
          </a:xfrm>
          <a:prstGeom prst="rect">
            <a:avLst/>
          </a:prstGeom>
          <a:noFill/>
          <a:ln>
            <a:noFill/>
          </a:ln>
        </p:spPr>
      </p:pic>
      <p:pic>
        <p:nvPicPr>
          <p:cNvPr id="152" name="Google Shape;152;p21"/>
          <p:cNvPicPr preferRelativeResize="0"/>
          <p:nvPr/>
        </p:nvPicPr>
        <p:blipFill>
          <a:blip r:embed="rId4">
            <a:alphaModFix/>
          </a:blip>
          <a:stretch>
            <a:fillRect/>
          </a:stretch>
        </p:blipFill>
        <p:spPr>
          <a:xfrm>
            <a:off x="152400" y="1473696"/>
            <a:ext cx="8839200" cy="3209350"/>
          </a:xfrm>
          <a:prstGeom prst="rect">
            <a:avLst/>
          </a:prstGeom>
          <a:noFill/>
          <a:ln cap="flat" cmpd="sng" w="19050">
            <a:solidFill>
              <a:srgbClr val="FFFFFF"/>
            </a:solidFill>
            <a:prstDash val="dot"/>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