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9" r:id="rId8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4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7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8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12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6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3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0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8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7/3/2023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7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E728E6-A07E-4A6C-AB92-D56E1402F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hooltafel met boeken en potloden met een krijtbord op de achtergrond">
            <a:extLst>
              <a:ext uri="{FF2B5EF4-FFF2-40B4-BE49-F238E27FC236}">
                <a16:creationId xmlns:a16="http://schemas.microsoft.com/office/drawing/2014/main" id="{C8ABED73-8974-2DB0-5F41-FE9B23259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5726" r="-1" b="-1"/>
          <a:stretch/>
        </p:blipFill>
        <p:spPr>
          <a:xfrm>
            <a:off x="-6452" y="5075"/>
            <a:ext cx="12188932" cy="68566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E9110E5-A2C1-6007-20EF-99F081C8C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4597" y="209383"/>
            <a:ext cx="10190071" cy="996899"/>
          </a:xfrm>
        </p:spPr>
        <p:txBody>
          <a:bodyPr anchor="b">
            <a:normAutofit/>
          </a:bodyPr>
          <a:lstStyle/>
          <a:p>
            <a:r>
              <a:rPr lang="nl-NL" sz="4900" dirty="0">
                <a:solidFill>
                  <a:srgbClr val="FFFFFF"/>
                </a:solidFill>
              </a:rPr>
              <a:t>Team </a:t>
            </a:r>
            <a:r>
              <a:rPr lang="nl-NL" sz="4900" dirty="0" err="1">
                <a:solidFill>
                  <a:srgbClr val="FFFFFF"/>
                </a:solidFill>
              </a:rPr>
              <a:t>Talento</a:t>
            </a:r>
            <a:r>
              <a:rPr lang="nl-NL" sz="4900" dirty="0">
                <a:solidFill>
                  <a:srgbClr val="FFFFFF"/>
                </a:solidFill>
              </a:rPr>
              <a:t> </a:t>
            </a:r>
            <a:r>
              <a:rPr lang="nl-NL" sz="4900" dirty="0">
                <a:solidFill>
                  <a:srgbClr val="FFFFFF"/>
                </a:solidFill>
                <a:sym typeface="Wingdings" panose="05000000000000000000" pitchFamily="2" charset="2"/>
              </a:rPr>
              <a:t> CMK-</a:t>
            </a:r>
            <a:r>
              <a:rPr lang="nl-NL" sz="4900" dirty="0" err="1">
                <a:solidFill>
                  <a:srgbClr val="FFFFFF"/>
                </a:solidFill>
                <a:sym typeface="Wingdings" panose="05000000000000000000" pitchFamily="2" charset="2"/>
              </a:rPr>
              <a:t>Proof</a:t>
            </a:r>
            <a:endParaRPr lang="en-NL" sz="4900" dirty="0">
              <a:solidFill>
                <a:srgbClr val="FFFFFF"/>
              </a:solidFill>
            </a:endParaRP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23216" y="3924272"/>
            <a:ext cx="118872" cy="118872"/>
            <a:chOff x="1175347" y="3733800"/>
            <a:chExt cx="118872" cy="11887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8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9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Abonneer je op Team Talento! - Team Talento">
            <a:extLst>
              <a:ext uri="{FF2B5EF4-FFF2-40B4-BE49-F238E27FC236}">
                <a16:creationId xmlns:a16="http://schemas.microsoft.com/office/drawing/2014/main" id="{0D84993A-2FC1-FCD6-1340-8DD14BB80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36266"/>
            <a:ext cx="3278447" cy="171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ultuureducatie met Kwaliteit | Plein C">
            <a:extLst>
              <a:ext uri="{FF2B5EF4-FFF2-40B4-BE49-F238E27FC236}">
                <a16:creationId xmlns:a16="http://schemas.microsoft.com/office/drawing/2014/main" id="{27811C63-4EDD-78BD-83B4-F198B983D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795" y="3659838"/>
            <a:ext cx="3727685" cy="248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92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E728E6-A07E-4A6C-AB92-D56E1402F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hooltafel met boeken en potloden met een krijtbord op de achtergrond">
            <a:extLst>
              <a:ext uri="{FF2B5EF4-FFF2-40B4-BE49-F238E27FC236}">
                <a16:creationId xmlns:a16="http://schemas.microsoft.com/office/drawing/2014/main" id="{C8ABED73-8974-2DB0-5F41-FE9B23259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5726" r="-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E9110E5-A2C1-6007-20EF-99F081C8C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186" y="423764"/>
            <a:ext cx="10190071" cy="817952"/>
          </a:xfrm>
        </p:spPr>
        <p:txBody>
          <a:bodyPr anchor="b">
            <a:normAutofit fontScale="90000"/>
          </a:bodyPr>
          <a:lstStyle/>
          <a:p>
            <a:r>
              <a:rPr lang="nl-NL" sz="5400" dirty="0">
                <a:solidFill>
                  <a:srgbClr val="FFFFFF"/>
                </a:solidFill>
              </a:rPr>
              <a:t>Team </a:t>
            </a:r>
            <a:r>
              <a:rPr lang="nl-NL" sz="5400" dirty="0" err="1">
                <a:solidFill>
                  <a:srgbClr val="FFFFFF"/>
                </a:solidFill>
              </a:rPr>
              <a:t>Talento</a:t>
            </a:r>
            <a:endParaRPr lang="en-NL" sz="5400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1236D1-6630-99C6-B56D-4DDAB0D34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153" y="1319070"/>
            <a:ext cx="9781327" cy="620926"/>
          </a:xfrm>
        </p:spPr>
        <p:txBody>
          <a:bodyPr anchor="t">
            <a:normAutofit/>
          </a:bodyPr>
          <a:lstStyle/>
          <a:p>
            <a:pPr algn="l"/>
            <a:r>
              <a:rPr lang="nl-NL" sz="2200" dirty="0">
                <a:solidFill>
                  <a:srgbClr val="FFFFFF"/>
                </a:solidFill>
              </a:rPr>
              <a:t>Wat is Team </a:t>
            </a:r>
            <a:r>
              <a:rPr lang="nl-NL" sz="2200" dirty="0" err="1">
                <a:solidFill>
                  <a:srgbClr val="FFFFFF"/>
                </a:solidFill>
              </a:rPr>
              <a:t>Talento</a:t>
            </a:r>
            <a:r>
              <a:rPr lang="nl-NL" sz="2200" dirty="0">
                <a:solidFill>
                  <a:srgbClr val="FFFFFF"/>
                </a:solidFill>
              </a:rPr>
              <a:t>?</a:t>
            </a:r>
            <a:endParaRPr lang="en-NL" sz="2200" dirty="0">
              <a:solidFill>
                <a:srgbClr val="FFFFFF"/>
              </a:solidFill>
            </a:endParaRP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90" name="Freeform: Shape 15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23216" y="3924272"/>
            <a:ext cx="118872" cy="118872"/>
            <a:chOff x="1175347" y="3733800"/>
            <a:chExt cx="118872" cy="11887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8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9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91" name="Freeform: Shape 30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Ondertitel 2">
            <a:extLst>
              <a:ext uri="{FF2B5EF4-FFF2-40B4-BE49-F238E27FC236}">
                <a16:creationId xmlns:a16="http://schemas.microsoft.com/office/drawing/2014/main" id="{F713138B-B81F-971A-EBE2-530E3538FBD6}"/>
              </a:ext>
            </a:extLst>
          </p:cNvPr>
          <p:cNvSpPr txBox="1">
            <a:spLocks/>
          </p:cNvSpPr>
          <p:nvPr/>
        </p:nvSpPr>
        <p:spPr>
          <a:xfrm>
            <a:off x="415755" y="1850771"/>
            <a:ext cx="9781327" cy="19862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2200" dirty="0">
              <a:solidFill>
                <a:srgbClr val="FFFFFF"/>
              </a:solidFill>
            </a:endParaRPr>
          </a:p>
          <a:p>
            <a:pPr algn="l"/>
            <a:endParaRPr lang="en-NL" sz="2200" dirty="0">
              <a:solidFill>
                <a:srgbClr val="FFFFFF"/>
              </a:solidFill>
            </a:endParaRP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63D3D25D-A109-EB76-80E6-4216BCD937E5}"/>
              </a:ext>
            </a:extLst>
          </p:cNvPr>
          <p:cNvSpPr txBox="1">
            <a:spLocks/>
          </p:cNvSpPr>
          <p:nvPr/>
        </p:nvSpPr>
        <p:spPr>
          <a:xfrm>
            <a:off x="404357" y="1956950"/>
            <a:ext cx="9781327" cy="4208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200" dirty="0">
                <a:solidFill>
                  <a:srgbClr val="FFFFFF"/>
                </a:solidFill>
              </a:rPr>
              <a:t>Voordelen Team </a:t>
            </a:r>
            <a:r>
              <a:rPr lang="nl-NL" sz="2200" dirty="0" err="1">
                <a:solidFill>
                  <a:srgbClr val="FFFFFF"/>
                </a:solidFill>
              </a:rPr>
              <a:t>Talento</a:t>
            </a:r>
            <a:endParaRPr lang="en-NL" sz="2200" dirty="0">
              <a:solidFill>
                <a:srgbClr val="FFFFFF"/>
              </a:solidFill>
            </a:endParaRP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D01492F8-B3FB-CC23-D727-0C994B5A381D}"/>
              </a:ext>
            </a:extLst>
          </p:cNvPr>
          <p:cNvSpPr txBox="1">
            <a:spLocks/>
          </p:cNvSpPr>
          <p:nvPr/>
        </p:nvSpPr>
        <p:spPr>
          <a:xfrm>
            <a:off x="838112" y="2323288"/>
            <a:ext cx="9781327" cy="4208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nl-NL" sz="2000" dirty="0">
                <a:solidFill>
                  <a:srgbClr val="FFFFFF"/>
                </a:solidFill>
              </a:rPr>
              <a:t>Kant en klare workshops</a:t>
            </a:r>
          </a:p>
          <a:p>
            <a:pPr marL="342900" indent="-342900" algn="l">
              <a:buFontTx/>
              <a:buChar char="-"/>
            </a:pPr>
            <a:r>
              <a:rPr lang="nl-NL" sz="2000" dirty="0">
                <a:solidFill>
                  <a:srgbClr val="FFFFFF"/>
                </a:solidFill>
              </a:rPr>
              <a:t>Klassikaal en individueel</a:t>
            </a:r>
          </a:p>
          <a:p>
            <a:pPr marL="342900" indent="-342900" algn="l">
              <a:buFontTx/>
              <a:buChar char="-"/>
            </a:pPr>
            <a:r>
              <a:rPr lang="nl-NL" sz="2000" dirty="0">
                <a:solidFill>
                  <a:srgbClr val="FFFFFF"/>
                </a:solidFill>
              </a:rPr>
              <a:t>Grote verscheidenheid aan opdrachten</a:t>
            </a:r>
            <a:endParaRPr lang="en-NL" sz="2000" dirty="0">
              <a:solidFill>
                <a:srgbClr val="FFFFFF"/>
              </a:solidFill>
            </a:endParaRPr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B04B6F46-241D-AF6B-70BA-12A6536F9ECA}"/>
              </a:ext>
            </a:extLst>
          </p:cNvPr>
          <p:cNvSpPr txBox="1">
            <a:spLocks/>
          </p:cNvSpPr>
          <p:nvPr/>
        </p:nvSpPr>
        <p:spPr>
          <a:xfrm>
            <a:off x="427153" y="4089300"/>
            <a:ext cx="9781327" cy="4208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200" dirty="0">
                <a:solidFill>
                  <a:srgbClr val="FFFFFF"/>
                </a:solidFill>
              </a:rPr>
              <a:t>Nadelen Team </a:t>
            </a:r>
            <a:r>
              <a:rPr lang="nl-NL" sz="2200" dirty="0" err="1">
                <a:solidFill>
                  <a:srgbClr val="FFFFFF"/>
                </a:solidFill>
              </a:rPr>
              <a:t>Talento</a:t>
            </a:r>
            <a:endParaRPr lang="en-NL" sz="2200" dirty="0">
              <a:solidFill>
                <a:srgbClr val="FFFFFF"/>
              </a:solidFill>
            </a:endParaRPr>
          </a:p>
        </p:txBody>
      </p:sp>
      <p:sp>
        <p:nvSpPr>
          <p:cNvPr id="55" name="Ondertitel 2">
            <a:extLst>
              <a:ext uri="{FF2B5EF4-FFF2-40B4-BE49-F238E27FC236}">
                <a16:creationId xmlns:a16="http://schemas.microsoft.com/office/drawing/2014/main" id="{7FB5D332-FDE0-F311-D4AB-2EDD48B06234}"/>
              </a:ext>
            </a:extLst>
          </p:cNvPr>
          <p:cNvSpPr txBox="1">
            <a:spLocks/>
          </p:cNvSpPr>
          <p:nvPr/>
        </p:nvSpPr>
        <p:spPr>
          <a:xfrm>
            <a:off x="838112" y="4549198"/>
            <a:ext cx="9781327" cy="4208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Tx/>
              <a:buChar char="-"/>
            </a:pPr>
            <a:r>
              <a:rPr lang="nl-NL" sz="1800" dirty="0">
                <a:solidFill>
                  <a:srgbClr val="FFFFFF"/>
                </a:solidFill>
              </a:rPr>
              <a:t>Weinig lessen voor kleuters</a:t>
            </a:r>
          </a:p>
          <a:p>
            <a:pPr marL="285750" indent="-285750" algn="l">
              <a:buFontTx/>
              <a:buChar char="-"/>
            </a:pPr>
            <a:r>
              <a:rPr lang="nl-NL" sz="1800" dirty="0">
                <a:solidFill>
                  <a:srgbClr val="FFFFFF"/>
                </a:solidFill>
              </a:rPr>
              <a:t>Lessen zijn grotendeels productgericht</a:t>
            </a:r>
          </a:p>
          <a:p>
            <a:pPr marL="285750" indent="-285750" algn="l">
              <a:buFontTx/>
              <a:buChar char="-"/>
            </a:pPr>
            <a:r>
              <a:rPr lang="nl-NL" sz="1800" dirty="0">
                <a:solidFill>
                  <a:srgbClr val="FFFFFF"/>
                </a:solidFill>
              </a:rPr>
              <a:t>Weinig eigen creativiteit van de leerlingen</a:t>
            </a:r>
            <a:endParaRPr lang="en-NL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 uiExpand="1" build="p"/>
      <p:bldP spid="14" grpId="0"/>
      <p:bldP spid="5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0E728E6-A07E-4A6C-AB92-D56E1402F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hooltafel met boeken en potloden met een krijtbord op de achtergrond">
            <a:extLst>
              <a:ext uri="{FF2B5EF4-FFF2-40B4-BE49-F238E27FC236}">
                <a16:creationId xmlns:a16="http://schemas.microsoft.com/office/drawing/2014/main" id="{C8ABED73-8974-2DB0-5F41-FE9B23259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5726" r="-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E9110E5-A2C1-6007-20EF-99F081C8C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616" y="316078"/>
            <a:ext cx="10190071" cy="712416"/>
          </a:xfrm>
        </p:spPr>
        <p:txBody>
          <a:bodyPr anchor="b">
            <a:normAutofit fontScale="90000"/>
          </a:bodyPr>
          <a:lstStyle/>
          <a:p>
            <a:r>
              <a:rPr lang="nl-NL" sz="5400" dirty="0">
                <a:solidFill>
                  <a:srgbClr val="FFFFFF"/>
                </a:solidFill>
              </a:rPr>
              <a:t>CMK-</a:t>
            </a:r>
            <a:r>
              <a:rPr lang="nl-NL" sz="5400" dirty="0" err="1">
                <a:solidFill>
                  <a:srgbClr val="FFFFFF"/>
                </a:solidFill>
              </a:rPr>
              <a:t>Proof</a:t>
            </a:r>
            <a:endParaRPr lang="en-NL" sz="5400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1236D1-6630-99C6-B56D-4DDAB0D34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153" y="1308111"/>
            <a:ext cx="9781327" cy="2735033"/>
          </a:xfrm>
        </p:spPr>
        <p:txBody>
          <a:bodyPr anchor="t">
            <a:normAutofit/>
          </a:bodyPr>
          <a:lstStyle/>
          <a:p>
            <a:pPr algn="l"/>
            <a:r>
              <a:rPr lang="nl-NL" sz="2200" dirty="0">
                <a:solidFill>
                  <a:srgbClr val="FFFFFF"/>
                </a:solidFill>
              </a:rPr>
              <a:t>Wat is CMK-</a:t>
            </a:r>
            <a:r>
              <a:rPr lang="nl-NL" sz="2200" dirty="0" err="1">
                <a:solidFill>
                  <a:srgbClr val="FFFFFF"/>
                </a:solidFill>
              </a:rPr>
              <a:t>Proof</a:t>
            </a:r>
            <a:r>
              <a:rPr lang="nl-NL" sz="2200" dirty="0">
                <a:solidFill>
                  <a:srgbClr val="FFFFFF"/>
                </a:solidFill>
              </a:rPr>
              <a:t>?</a:t>
            </a:r>
          </a:p>
          <a:p>
            <a:pPr algn="l"/>
            <a:endParaRPr lang="nl-NL" sz="2200" dirty="0">
              <a:solidFill>
                <a:srgbClr val="FFFFFF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nl-NL" sz="2200" dirty="0">
                <a:solidFill>
                  <a:srgbClr val="FFFFFF"/>
                </a:solidFill>
              </a:rPr>
              <a:t>Lessen hebben een procesgerichte benadering</a:t>
            </a:r>
          </a:p>
          <a:p>
            <a:pPr marL="342900" indent="-342900" algn="l">
              <a:buFontTx/>
              <a:buChar char="-"/>
            </a:pPr>
            <a:r>
              <a:rPr lang="nl-NL" sz="2200" dirty="0">
                <a:solidFill>
                  <a:srgbClr val="FFFFFF"/>
                </a:solidFill>
              </a:rPr>
              <a:t>Lessen bevatten reflectiemomenten</a:t>
            </a:r>
          </a:p>
          <a:p>
            <a:pPr marL="342900" indent="-342900" algn="l">
              <a:buFontTx/>
              <a:buChar char="-"/>
            </a:pPr>
            <a:r>
              <a:rPr lang="nl-NL" sz="2200" dirty="0">
                <a:solidFill>
                  <a:srgbClr val="FFFFFF"/>
                </a:solidFill>
              </a:rPr>
              <a:t>Er is samenhang gecreëerd met andere vakken</a:t>
            </a:r>
            <a:endParaRPr lang="en-NL" sz="2200" dirty="0">
              <a:solidFill>
                <a:srgbClr val="FFFFFF"/>
              </a:solidFill>
            </a:endParaRPr>
          </a:p>
        </p:txBody>
      </p:sp>
      <p:grpSp>
        <p:nvGrpSpPr>
          <p:cNvPr id="61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23216" y="3924272"/>
            <a:ext cx="118872" cy="118872"/>
            <a:chOff x="1175347" y="3733800"/>
            <a:chExt cx="118872" cy="118872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4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75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323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0E728E6-A07E-4A6C-AB92-D56E1402F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hooltafel met boeken en potloden met een krijtbord op de achtergrond">
            <a:extLst>
              <a:ext uri="{FF2B5EF4-FFF2-40B4-BE49-F238E27FC236}">
                <a16:creationId xmlns:a16="http://schemas.microsoft.com/office/drawing/2014/main" id="{C8ABED73-8974-2DB0-5F41-FE9B23259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5726" r="-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E9110E5-A2C1-6007-20EF-99F081C8C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288245"/>
            <a:ext cx="10190071" cy="934270"/>
          </a:xfrm>
        </p:spPr>
        <p:txBody>
          <a:bodyPr anchor="b">
            <a:normAutofit/>
          </a:bodyPr>
          <a:lstStyle/>
          <a:p>
            <a:r>
              <a:rPr lang="nl-NL" sz="4900" dirty="0">
                <a:solidFill>
                  <a:srgbClr val="FFFFFF"/>
                </a:solidFill>
              </a:rPr>
              <a:t>Procesgerichte didactiek</a:t>
            </a:r>
            <a:endParaRPr lang="en-NL" sz="4900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1236D1-6630-99C6-B56D-4DDAB0D34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153" y="1281951"/>
            <a:ext cx="9781327" cy="2056617"/>
          </a:xfrm>
        </p:spPr>
        <p:txBody>
          <a:bodyPr anchor="t">
            <a:normAutofit fontScale="92500" lnSpcReduction="10000"/>
          </a:bodyPr>
          <a:lstStyle/>
          <a:p>
            <a:pPr algn="l"/>
            <a:r>
              <a:rPr lang="nl-NL" sz="2200" dirty="0">
                <a:solidFill>
                  <a:srgbClr val="FFFFFF"/>
                </a:solidFill>
              </a:rPr>
              <a:t>Wat is procesgericht werken?</a:t>
            </a:r>
          </a:p>
          <a:p>
            <a:pPr marL="342900" indent="-342900" algn="l">
              <a:buFontTx/>
              <a:buChar char="-"/>
            </a:pPr>
            <a:r>
              <a:rPr lang="nl-NL" sz="2200" dirty="0">
                <a:solidFill>
                  <a:srgbClr val="FFFFFF"/>
                </a:solidFill>
              </a:rPr>
              <a:t>Gebaseerd op de constructivistische leertheorie van </a:t>
            </a:r>
            <a:r>
              <a:rPr lang="nl-NL" sz="2200" dirty="0" err="1">
                <a:solidFill>
                  <a:srgbClr val="FFFFFF"/>
                </a:solidFill>
              </a:rPr>
              <a:t>Vygotsky</a:t>
            </a:r>
            <a:endParaRPr lang="nl-NL" sz="2200" dirty="0">
              <a:solidFill>
                <a:srgbClr val="FFFFFF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nl-NL" sz="2200" dirty="0">
                <a:solidFill>
                  <a:srgbClr val="FFFFFF"/>
                </a:solidFill>
              </a:rPr>
              <a:t>Tegenhanger van productgericht werken</a:t>
            </a:r>
          </a:p>
          <a:p>
            <a:pPr marL="342900" indent="-342900" algn="l">
              <a:buFontTx/>
              <a:buChar char="-"/>
            </a:pPr>
            <a:r>
              <a:rPr lang="nl-NL" sz="2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nadruk wordt vooral gericht op het proces naar het uiteindelijke product, kennis of kunstzinnige uiting toe. </a:t>
            </a:r>
            <a:endParaRPr lang="nl-NL" sz="2200" dirty="0">
              <a:solidFill>
                <a:schemeClr val="bg1"/>
              </a:solidFill>
            </a:endParaRPr>
          </a:p>
          <a:p>
            <a:pPr algn="l"/>
            <a:endParaRPr lang="nl-NL" sz="2200" dirty="0">
              <a:solidFill>
                <a:srgbClr val="FFFFFF"/>
              </a:solidFill>
            </a:endParaRPr>
          </a:p>
          <a:p>
            <a:pPr algn="l"/>
            <a:endParaRPr lang="nl-NL" sz="2200" dirty="0">
              <a:solidFill>
                <a:srgbClr val="FFFFFF"/>
              </a:solidFill>
            </a:endParaRPr>
          </a:p>
          <a:p>
            <a:pPr algn="l"/>
            <a:endParaRPr lang="en-NL" sz="2200" dirty="0">
              <a:solidFill>
                <a:srgbClr val="FFFFFF"/>
              </a:solidFill>
            </a:endParaRPr>
          </a:p>
        </p:txBody>
      </p:sp>
      <p:grpSp>
        <p:nvGrpSpPr>
          <p:cNvPr id="61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23216" y="3924272"/>
            <a:ext cx="118872" cy="118872"/>
            <a:chOff x="1175347" y="3733800"/>
            <a:chExt cx="118872" cy="118872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4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75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Afbeelding 4" descr="Afbeelding met tekst, diagram, lijn, Lettertype&#10;&#10;Automatisch gegenereerde beschrijving">
            <a:extLst>
              <a:ext uri="{FF2B5EF4-FFF2-40B4-BE49-F238E27FC236}">
                <a16:creationId xmlns:a16="http://schemas.microsoft.com/office/drawing/2014/main" id="{ABCD0507-E820-3A62-5F9D-8B2D2EC5DD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" t="3985" r="1325" b="6884"/>
          <a:stretch/>
        </p:blipFill>
        <p:spPr bwMode="auto">
          <a:xfrm>
            <a:off x="808165" y="3378372"/>
            <a:ext cx="7337402" cy="30749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382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0E728E6-A07E-4A6C-AB92-D56E1402F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hooltafel met boeken en potloden met een krijtbord op de achtergrond">
            <a:extLst>
              <a:ext uri="{FF2B5EF4-FFF2-40B4-BE49-F238E27FC236}">
                <a16:creationId xmlns:a16="http://schemas.microsoft.com/office/drawing/2014/main" id="{C8ABED73-8974-2DB0-5F41-FE9B23259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5726" r="-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E9110E5-A2C1-6007-20EF-99F081C8C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298175"/>
            <a:ext cx="10190071" cy="1362057"/>
          </a:xfrm>
        </p:spPr>
        <p:txBody>
          <a:bodyPr anchor="b">
            <a:normAutofit fontScale="90000"/>
          </a:bodyPr>
          <a:lstStyle/>
          <a:p>
            <a:r>
              <a:rPr lang="nl-NL" sz="5400" dirty="0">
                <a:solidFill>
                  <a:srgbClr val="FFFFFF"/>
                </a:solidFill>
              </a:rPr>
              <a:t>Procesgericht werken binnen beeldend onderwijs</a:t>
            </a:r>
            <a:endParaRPr lang="en-NL" sz="5400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1236D1-6630-99C6-B56D-4DDAB0D34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422" y="1539042"/>
            <a:ext cx="9781327" cy="451248"/>
          </a:xfrm>
        </p:spPr>
        <p:txBody>
          <a:bodyPr anchor="t">
            <a:normAutofit/>
          </a:bodyPr>
          <a:lstStyle/>
          <a:p>
            <a:pPr algn="l"/>
            <a:r>
              <a:rPr lang="nl-NL" sz="2200" dirty="0">
                <a:solidFill>
                  <a:srgbClr val="FFFFFF"/>
                </a:solidFill>
              </a:rPr>
              <a:t>Model vereenvoudigde lesfases (Kotte, 2017)</a:t>
            </a:r>
            <a:endParaRPr lang="en-NL" sz="2200" dirty="0">
              <a:solidFill>
                <a:srgbClr val="FFFFFF"/>
              </a:solidFill>
            </a:endParaRPr>
          </a:p>
        </p:txBody>
      </p:sp>
      <p:grpSp>
        <p:nvGrpSpPr>
          <p:cNvPr id="61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23216" y="3924272"/>
            <a:ext cx="118872" cy="118872"/>
            <a:chOff x="1175347" y="3733800"/>
            <a:chExt cx="118872" cy="118872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4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75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Afbeelding 5" descr="Afbeelding met tekst, schermopname, software, Computerpictogram&#10;&#10;Automatisch gegenereerde beschrijving">
            <a:extLst>
              <a:ext uri="{FF2B5EF4-FFF2-40B4-BE49-F238E27FC236}">
                <a16:creationId xmlns:a16="http://schemas.microsoft.com/office/drawing/2014/main" id="{3F85D862-1986-CD33-B1E9-A47D14B05D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7" t="31527" r="30900" b="54241"/>
          <a:stretch/>
        </p:blipFill>
        <p:spPr bwMode="auto">
          <a:xfrm>
            <a:off x="207918" y="1933952"/>
            <a:ext cx="6479540" cy="13163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 descr="Afbeelding met tekst, schermopname, software, Computerpictogram&#10;&#10;Automatisch gegenereerde beschrijving">
            <a:extLst>
              <a:ext uri="{FF2B5EF4-FFF2-40B4-BE49-F238E27FC236}">
                <a16:creationId xmlns:a16="http://schemas.microsoft.com/office/drawing/2014/main" id="{A16305BD-51C9-C6A5-B0B3-2D4F4C17AA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4" t="45343" r="30941" b="44248"/>
          <a:stretch/>
        </p:blipFill>
        <p:spPr bwMode="auto">
          <a:xfrm>
            <a:off x="207124" y="3282911"/>
            <a:ext cx="6479540" cy="963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Afbeelding 7" descr="Afbeelding met tekst, schermopname, software, Computerpictogram&#10;&#10;Automatisch gegenereerde beschrijving">
            <a:extLst>
              <a:ext uri="{FF2B5EF4-FFF2-40B4-BE49-F238E27FC236}">
                <a16:creationId xmlns:a16="http://schemas.microsoft.com/office/drawing/2014/main" id="{D519D8E6-F67C-2E18-022A-E99CA7F3B9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3" t="55311" r="30965" b="30620"/>
          <a:stretch/>
        </p:blipFill>
        <p:spPr bwMode="auto">
          <a:xfrm>
            <a:off x="207124" y="4276243"/>
            <a:ext cx="6479540" cy="13087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Afbeelding 9" descr="Afbeelding met tekst, schermopname, software, Computerpictogram&#10;&#10;Automatisch gegenereerde beschrijving">
            <a:extLst>
              <a:ext uri="{FF2B5EF4-FFF2-40B4-BE49-F238E27FC236}">
                <a16:creationId xmlns:a16="http://schemas.microsoft.com/office/drawing/2014/main" id="{AB94A121-71C0-02A7-A045-17C496CD67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0" t="69303" r="30870" b="18650"/>
          <a:stretch/>
        </p:blipFill>
        <p:spPr bwMode="auto">
          <a:xfrm>
            <a:off x="207124" y="5614380"/>
            <a:ext cx="6479540" cy="11169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40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0E728E6-A07E-4A6C-AB92-D56E1402F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hooltafel met boeken en potloden met een krijtbord op de achtergrond">
            <a:extLst>
              <a:ext uri="{FF2B5EF4-FFF2-40B4-BE49-F238E27FC236}">
                <a16:creationId xmlns:a16="http://schemas.microsoft.com/office/drawing/2014/main" id="{C8ABED73-8974-2DB0-5F41-FE9B23259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5726" r="-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E9110E5-A2C1-6007-20EF-99F081C8C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248480"/>
            <a:ext cx="10190071" cy="945398"/>
          </a:xfrm>
        </p:spPr>
        <p:txBody>
          <a:bodyPr anchor="b">
            <a:normAutofit/>
          </a:bodyPr>
          <a:lstStyle/>
          <a:p>
            <a:r>
              <a:rPr lang="nl-NL" sz="4900" dirty="0" err="1">
                <a:solidFill>
                  <a:srgbClr val="FFFFFF"/>
                </a:solidFill>
              </a:rPr>
              <a:t>Voorbeeldles</a:t>
            </a:r>
            <a:endParaRPr lang="en-NL" sz="4900" dirty="0">
              <a:solidFill>
                <a:srgbClr val="FFFFFF"/>
              </a:solidFill>
            </a:endParaRPr>
          </a:p>
        </p:txBody>
      </p:sp>
      <p:grpSp>
        <p:nvGrpSpPr>
          <p:cNvPr id="131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23216" y="3924272"/>
            <a:ext cx="118872" cy="118872"/>
            <a:chOff x="1175347" y="3733800"/>
            <a:chExt cx="118872" cy="118872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4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45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" name="Afbeelding 7" descr="Afbeelding met tekst, schermopname, software, Computerpictogram&#10;&#10;Automatisch gegenereerde beschrijving">
            <a:extLst>
              <a:ext uri="{FF2B5EF4-FFF2-40B4-BE49-F238E27FC236}">
                <a16:creationId xmlns:a16="http://schemas.microsoft.com/office/drawing/2014/main" id="{48AC6E3C-4C94-0671-C24E-ADC9EE85F9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15" t="20995" r="37748" b="37136"/>
          <a:stretch/>
        </p:blipFill>
        <p:spPr bwMode="auto">
          <a:xfrm>
            <a:off x="151564" y="1337665"/>
            <a:ext cx="5760000" cy="5208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Afbeelding 9" descr="Afbeelding met tekst, schermopname, software, Computerpictogram&#10;&#10;Automatisch gegenereerde beschrijving">
            <a:extLst>
              <a:ext uri="{FF2B5EF4-FFF2-40B4-BE49-F238E27FC236}">
                <a16:creationId xmlns:a16="http://schemas.microsoft.com/office/drawing/2014/main" id="{98358E8C-587C-A847-9BA0-669F5A95E6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15" t="63003" r="37748" b="10590"/>
          <a:stretch/>
        </p:blipFill>
        <p:spPr bwMode="auto">
          <a:xfrm>
            <a:off x="6107622" y="3225705"/>
            <a:ext cx="5760000" cy="3285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641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E728E6-A07E-4A6C-AB92-D56E1402F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hooltafel met boeken en potloden met een krijtbord op de achtergrond">
            <a:extLst>
              <a:ext uri="{FF2B5EF4-FFF2-40B4-BE49-F238E27FC236}">
                <a16:creationId xmlns:a16="http://schemas.microsoft.com/office/drawing/2014/main" id="{C8ABED73-8974-2DB0-5F41-FE9B23259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5726" r="-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E9110E5-A2C1-6007-20EF-99F081C8C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10"/>
            <a:ext cx="10190071" cy="306448"/>
          </a:xfrm>
        </p:spPr>
        <p:txBody>
          <a:bodyPr anchor="b">
            <a:normAutofit fontScale="90000"/>
          </a:bodyPr>
          <a:lstStyle/>
          <a:p>
            <a:r>
              <a:rPr lang="nl-NL" sz="5400" dirty="0" err="1">
                <a:solidFill>
                  <a:srgbClr val="FFFFFF"/>
                </a:solidFill>
              </a:rPr>
              <a:t>Voorbeeldles</a:t>
            </a:r>
            <a:endParaRPr lang="en-NL" sz="5400" dirty="0">
              <a:solidFill>
                <a:srgbClr val="FFFFFF"/>
              </a:solidFill>
            </a:endParaRP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23216" y="3924272"/>
            <a:ext cx="118872" cy="118872"/>
            <a:chOff x="1175347" y="3733800"/>
            <a:chExt cx="118872" cy="11887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8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9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Afbeelding 2" descr="Afbeelding met tekst, schermopname, software, Computerpictogram&#10;&#10;Automatisch gegenereerde beschrijving">
            <a:extLst>
              <a:ext uri="{FF2B5EF4-FFF2-40B4-BE49-F238E27FC236}">
                <a16:creationId xmlns:a16="http://schemas.microsoft.com/office/drawing/2014/main" id="{44778332-1C1D-E890-29AF-CAC83C29E7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58" t="22285" r="37691" b="32189"/>
          <a:stretch/>
        </p:blipFill>
        <p:spPr bwMode="auto">
          <a:xfrm>
            <a:off x="163602" y="1028672"/>
            <a:ext cx="5760000" cy="5773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 descr="Afbeelding met tekst, schermopname, software, Computerpictogram&#10;&#10;Automatisch gegenereerde beschrijving">
            <a:extLst>
              <a:ext uri="{FF2B5EF4-FFF2-40B4-BE49-F238E27FC236}">
                <a16:creationId xmlns:a16="http://schemas.microsoft.com/office/drawing/2014/main" id="{B3394D8A-07DD-52EE-48DB-2BE191996F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07" t="68312" r="38368" b="10510"/>
          <a:stretch/>
        </p:blipFill>
        <p:spPr bwMode="auto">
          <a:xfrm>
            <a:off x="6104600" y="2613914"/>
            <a:ext cx="5760000" cy="2808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219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xploreVTI">
  <a:themeElements>
    <a:clrScheme name="AnalogousFromLightSeedLeftStep">
      <a:dk1>
        <a:srgbClr val="000000"/>
      </a:dk1>
      <a:lt1>
        <a:srgbClr val="FFFFFF"/>
      </a:lt1>
      <a:dk2>
        <a:srgbClr val="21373A"/>
      </a:dk2>
      <a:lt2>
        <a:srgbClr val="E8E2E2"/>
      </a:lt2>
      <a:accent1>
        <a:srgbClr val="80A9A7"/>
      </a:accent1>
      <a:accent2>
        <a:srgbClr val="75AB91"/>
      </a:accent2>
      <a:accent3>
        <a:srgbClr val="81AC86"/>
      </a:accent3>
      <a:accent4>
        <a:srgbClr val="86AC76"/>
      </a:accent4>
      <a:accent5>
        <a:srgbClr val="9AA57D"/>
      </a:accent5>
      <a:accent6>
        <a:srgbClr val="A9A274"/>
      </a:accent6>
      <a:hlink>
        <a:srgbClr val="AE696D"/>
      </a:hlink>
      <a:folHlink>
        <a:srgbClr val="7F7F7F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114</Words>
  <Application>Microsoft Office PowerPoint</Application>
  <PresentationFormat>Breedbeeld</PresentationFormat>
  <Paragraphs>27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Avenir Next LT Pro</vt:lpstr>
      <vt:lpstr>AvenirNext LT Pro Medium</vt:lpstr>
      <vt:lpstr>Rockwell</vt:lpstr>
      <vt:lpstr>Segoe UI</vt:lpstr>
      <vt:lpstr>ExploreVTI</vt:lpstr>
      <vt:lpstr>Team Talento  CMK-Proof</vt:lpstr>
      <vt:lpstr>Team Talento</vt:lpstr>
      <vt:lpstr>CMK-Proof</vt:lpstr>
      <vt:lpstr>Procesgerichte didactiek</vt:lpstr>
      <vt:lpstr>Procesgericht werken binnen beeldend onderwijs</vt:lpstr>
      <vt:lpstr>Voorbeeldles</vt:lpstr>
      <vt:lpstr>Voorbeeldles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Talento  CMK-Proof</dc:title>
  <dc:creator>Niek van Druten</dc:creator>
  <cp:lastModifiedBy>Niek van Druten</cp:lastModifiedBy>
  <cp:revision>2</cp:revision>
  <dcterms:created xsi:type="dcterms:W3CDTF">2023-07-03T21:38:16Z</dcterms:created>
  <dcterms:modified xsi:type="dcterms:W3CDTF">2023-07-03T23:07:58Z</dcterms:modified>
</cp:coreProperties>
</file>