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3" r:id="rId4"/>
    <p:sldId id="260" r:id="rId5"/>
    <p:sldId id="261" r:id="rId6"/>
    <p:sldId id="263" r:id="rId7"/>
    <p:sldId id="264" r:id="rId8"/>
    <p:sldId id="266" r:id="rId9"/>
    <p:sldId id="286" r:id="rId10"/>
    <p:sldId id="285" r:id="rId11"/>
    <p:sldId id="288" r:id="rId12"/>
    <p:sldId id="284" r:id="rId13"/>
    <p:sldId id="287" r:id="rId14"/>
    <p:sldId id="268" r:id="rId15"/>
    <p:sldId id="279" r:id="rId16"/>
    <p:sldId id="273" r:id="rId17"/>
    <p:sldId id="280" r:id="rId18"/>
    <p:sldId id="275" r:id="rId19"/>
    <p:sldId id="281" r:id="rId20"/>
    <p:sldId id="277" r:id="rId21"/>
    <p:sldId id="282"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660948C9-F714-471C-AA0C-3EDB68E70F44}" type="datetimeFigureOut">
              <a:rPr lang="nl-NL" smtClean="0"/>
              <a:t>30-1-2020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EF86186-3280-4753-8755-4A60D843AAF9}" type="slidenum">
              <a:rPr lang="nl-NL" smtClean="0"/>
              <a:t>‹nr.›</a:t>
            </a:fld>
            <a:endParaRPr lang="nl-NL"/>
          </a:p>
        </p:txBody>
      </p:sp>
    </p:spTree>
    <p:extLst>
      <p:ext uri="{BB962C8B-B14F-4D97-AF65-F5344CB8AC3E}">
        <p14:creationId xmlns:p14="http://schemas.microsoft.com/office/powerpoint/2010/main" val="1046225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60948C9-F714-471C-AA0C-3EDB68E70F44}" type="datetimeFigureOut">
              <a:rPr lang="nl-NL" smtClean="0"/>
              <a:t>30-1-2020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EF86186-3280-4753-8755-4A60D843AAF9}" type="slidenum">
              <a:rPr lang="nl-NL" smtClean="0"/>
              <a:t>‹nr.›</a:t>
            </a:fld>
            <a:endParaRPr lang="nl-NL"/>
          </a:p>
        </p:txBody>
      </p:sp>
    </p:spTree>
    <p:extLst>
      <p:ext uri="{BB962C8B-B14F-4D97-AF65-F5344CB8AC3E}">
        <p14:creationId xmlns:p14="http://schemas.microsoft.com/office/powerpoint/2010/main" val="767566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60948C9-F714-471C-AA0C-3EDB68E70F44}" type="datetimeFigureOut">
              <a:rPr lang="nl-NL" smtClean="0"/>
              <a:t>30-1-2020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EF86186-3280-4753-8755-4A60D843AAF9}" type="slidenum">
              <a:rPr lang="nl-NL" smtClean="0"/>
              <a:t>‹nr.›</a:t>
            </a:fld>
            <a:endParaRPr lang="nl-NL"/>
          </a:p>
        </p:txBody>
      </p:sp>
    </p:spTree>
    <p:extLst>
      <p:ext uri="{BB962C8B-B14F-4D97-AF65-F5344CB8AC3E}">
        <p14:creationId xmlns:p14="http://schemas.microsoft.com/office/powerpoint/2010/main" val="3259441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60948C9-F714-471C-AA0C-3EDB68E70F44}" type="datetimeFigureOut">
              <a:rPr lang="nl-NL" smtClean="0"/>
              <a:t>30-1-2020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EF86186-3280-4753-8755-4A60D843AAF9}" type="slidenum">
              <a:rPr lang="nl-NL" smtClean="0"/>
              <a:t>‹nr.›</a:t>
            </a:fld>
            <a:endParaRPr lang="nl-NL"/>
          </a:p>
        </p:txBody>
      </p:sp>
    </p:spTree>
    <p:extLst>
      <p:ext uri="{BB962C8B-B14F-4D97-AF65-F5344CB8AC3E}">
        <p14:creationId xmlns:p14="http://schemas.microsoft.com/office/powerpoint/2010/main" val="2736834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660948C9-F714-471C-AA0C-3EDB68E70F44}" type="datetimeFigureOut">
              <a:rPr lang="nl-NL" smtClean="0"/>
              <a:t>30-1-2020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EF86186-3280-4753-8755-4A60D843AAF9}" type="slidenum">
              <a:rPr lang="nl-NL" smtClean="0"/>
              <a:t>‹nr.›</a:t>
            </a:fld>
            <a:endParaRPr lang="nl-NL"/>
          </a:p>
        </p:txBody>
      </p:sp>
    </p:spTree>
    <p:extLst>
      <p:ext uri="{BB962C8B-B14F-4D97-AF65-F5344CB8AC3E}">
        <p14:creationId xmlns:p14="http://schemas.microsoft.com/office/powerpoint/2010/main" val="1077947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60948C9-F714-471C-AA0C-3EDB68E70F44}" type="datetimeFigureOut">
              <a:rPr lang="nl-NL" smtClean="0"/>
              <a:t>30-1-2020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EF86186-3280-4753-8755-4A60D843AAF9}" type="slidenum">
              <a:rPr lang="nl-NL" smtClean="0"/>
              <a:t>‹nr.›</a:t>
            </a:fld>
            <a:endParaRPr lang="nl-NL"/>
          </a:p>
        </p:txBody>
      </p:sp>
    </p:spTree>
    <p:extLst>
      <p:ext uri="{BB962C8B-B14F-4D97-AF65-F5344CB8AC3E}">
        <p14:creationId xmlns:p14="http://schemas.microsoft.com/office/powerpoint/2010/main" val="2454284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60948C9-F714-471C-AA0C-3EDB68E70F44}" type="datetimeFigureOut">
              <a:rPr lang="nl-NL" smtClean="0"/>
              <a:t>30-1-2020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EF86186-3280-4753-8755-4A60D843AAF9}" type="slidenum">
              <a:rPr lang="nl-NL" smtClean="0"/>
              <a:t>‹nr.›</a:t>
            </a:fld>
            <a:endParaRPr lang="nl-NL"/>
          </a:p>
        </p:txBody>
      </p:sp>
    </p:spTree>
    <p:extLst>
      <p:ext uri="{BB962C8B-B14F-4D97-AF65-F5344CB8AC3E}">
        <p14:creationId xmlns:p14="http://schemas.microsoft.com/office/powerpoint/2010/main" val="333911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60948C9-F714-471C-AA0C-3EDB68E70F44}" type="datetimeFigureOut">
              <a:rPr lang="nl-NL" smtClean="0"/>
              <a:t>30-1-2020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EF86186-3280-4753-8755-4A60D843AAF9}" type="slidenum">
              <a:rPr lang="nl-NL" smtClean="0"/>
              <a:t>‹nr.›</a:t>
            </a:fld>
            <a:endParaRPr lang="nl-NL"/>
          </a:p>
        </p:txBody>
      </p:sp>
    </p:spTree>
    <p:extLst>
      <p:ext uri="{BB962C8B-B14F-4D97-AF65-F5344CB8AC3E}">
        <p14:creationId xmlns:p14="http://schemas.microsoft.com/office/powerpoint/2010/main" val="2030403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60948C9-F714-471C-AA0C-3EDB68E70F44}" type="datetimeFigureOut">
              <a:rPr lang="nl-NL" smtClean="0"/>
              <a:t>30-1-2020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EF86186-3280-4753-8755-4A60D843AAF9}" type="slidenum">
              <a:rPr lang="nl-NL" smtClean="0"/>
              <a:t>‹nr.›</a:t>
            </a:fld>
            <a:endParaRPr lang="nl-NL"/>
          </a:p>
        </p:txBody>
      </p:sp>
    </p:spTree>
    <p:extLst>
      <p:ext uri="{BB962C8B-B14F-4D97-AF65-F5344CB8AC3E}">
        <p14:creationId xmlns:p14="http://schemas.microsoft.com/office/powerpoint/2010/main" val="1701078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60948C9-F714-471C-AA0C-3EDB68E70F44}" type="datetimeFigureOut">
              <a:rPr lang="nl-NL" smtClean="0"/>
              <a:t>30-1-2020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EF86186-3280-4753-8755-4A60D843AAF9}" type="slidenum">
              <a:rPr lang="nl-NL" smtClean="0"/>
              <a:t>‹nr.›</a:t>
            </a:fld>
            <a:endParaRPr lang="nl-NL"/>
          </a:p>
        </p:txBody>
      </p:sp>
    </p:spTree>
    <p:extLst>
      <p:ext uri="{BB962C8B-B14F-4D97-AF65-F5344CB8AC3E}">
        <p14:creationId xmlns:p14="http://schemas.microsoft.com/office/powerpoint/2010/main" val="1895746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60948C9-F714-471C-AA0C-3EDB68E70F44}" type="datetimeFigureOut">
              <a:rPr lang="nl-NL" smtClean="0"/>
              <a:t>30-1-2020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EF86186-3280-4753-8755-4A60D843AAF9}" type="slidenum">
              <a:rPr lang="nl-NL" smtClean="0"/>
              <a:t>‹nr.›</a:t>
            </a:fld>
            <a:endParaRPr lang="nl-NL"/>
          </a:p>
        </p:txBody>
      </p:sp>
    </p:spTree>
    <p:extLst>
      <p:ext uri="{BB962C8B-B14F-4D97-AF65-F5344CB8AC3E}">
        <p14:creationId xmlns:p14="http://schemas.microsoft.com/office/powerpoint/2010/main" val="4138468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948C9-F714-471C-AA0C-3EDB68E70F44}" type="datetimeFigureOut">
              <a:rPr lang="nl-NL" smtClean="0"/>
              <a:t>30-1-2020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86186-3280-4753-8755-4A60D843AAF9}" type="slidenum">
              <a:rPr lang="nl-NL" smtClean="0"/>
              <a:t>‹nr.›</a:t>
            </a:fld>
            <a:endParaRPr lang="nl-NL"/>
          </a:p>
        </p:txBody>
      </p:sp>
    </p:spTree>
    <p:extLst>
      <p:ext uri="{BB962C8B-B14F-4D97-AF65-F5344CB8AC3E}">
        <p14:creationId xmlns:p14="http://schemas.microsoft.com/office/powerpoint/2010/main" val="235161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1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13.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 Id="rId9" Type="http://schemas.openxmlformats.org/officeDocument/2006/relationships/image" Target="../media/image56.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61.jpeg"/><Relationship Id="rId2" Type="http://schemas.openxmlformats.org/officeDocument/2006/relationships/image" Target="../media/image57.jpeg"/><Relationship Id="rId1" Type="http://schemas.openxmlformats.org/officeDocument/2006/relationships/slideLayout" Target="../slideLayouts/slideLayout4.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4.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4.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image" Target="../media/image72.jpeg"/><Relationship Id="rId1" Type="http://schemas.openxmlformats.org/officeDocument/2006/relationships/slideLayout" Target="../slideLayouts/slideLayout4.xml"/><Relationship Id="rId6" Type="http://schemas.openxmlformats.org/officeDocument/2006/relationships/image" Target="../media/image76.jpeg"/><Relationship Id="rId5" Type="http://schemas.openxmlformats.org/officeDocument/2006/relationships/image" Target="../media/image75.jpg"/><Relationship Id="rId4" Type="http://schemas.openxmlformats.org/officeDocument/2006/relationships/image" Target="../media/image7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91045" y="785309"/>
            <a:ext cx="10068791" cy="1118796"/>
          </a:xfrm>
          <a:solidFill>
            <a:srgbClr val="FF0000"/>
          </a:solidFill>
        </p:spPr>
        <p:txBody>
          <a:bodyPr>
            <a:noAutofit/>
          </a:bodyPr>
          <a:lstStyle/>
          <a:p>
            <a:r>
              <a:rPr lang="nl-NL" sz="2400" b="1" dirty="0" smtClean="0">
                <a:latin typeface="Times New Roman" panose="02020603050405020304" pitchFamily="18" charset="0"/>
                <a:cs typeface="Times New Roman" panose="02020603050405020304" pitchFamily="18" charset="0"/>
              </a:rPr>
              <a:t/>
            </a:r>
            <a:br>
              <a:rPr lang="nl-NL" sz="2400" b="1" dirty="0" smtClean="0">
                <a:latin typeface="Times New Roman" panose="02020603050405020304" pitchFamily="18" charset="0"/>
                <a:cs typeface="Times New Roman" panose="02020603050405020304" pitchFamily="18" charset="0"/>
              </a:rPr>
            </a:br>
            <a:r>
              <a:rPr lang="nl-NL" sz="2400" b="1" dirty="0">
                <a:latin typeface="Times New Roman" panose="02020603050405020304" pitchFamily="18" charset="0"/>
                <a:cs typeface="Times New Roman" panose="02020603050405020304" pitchFamily="18" charset="0"/>
              </a:rPr>
              <a:t/>
            </a:r>
            <a:br>
              <a:rPr lang="nl-NL" sz="2400" b="1" dirty="0">
                <a:latin typeface="Times New Roman" panose="02020603050405020304" pitchFamily="18" charset="0"/>
                <a:cs typeface="Times New Roman" panose="02020603050405020304" pitchFamily="18" charset="0"/>
              </a:rPr>
            </a:br>
            <a:r>
              <a:rPr lang="nl-NL" sz="2400" b="1" dirty="0" smtClean="0">
                <a:latin typeface="Times New Roman" panose="02020603050405020304" pitchFamily="18" charset="0"/>
                <a:cs typeface="Times New Roman" panose="02020603050405020304" pitchFamily="18" charset="0"/>
              </a:rPr>
              <a:t/>
            </a:r>
            <a:br>
              <a:rPr lang="nl-NL" sz="2400" b="1" dirty="0" smtClean="0">
                <a:latin typeface="Times New Roman" panose="02020603050405020304" pitchFamily="18" charset="0"/>
                <a:cs typeface="Times New Roman" panose="02020603050405020304" pitchFamily="18" charset="0"/>
              </a:rPr>
            </a:br>
            <a:r>
              <a:rPr lang="nl-NL" sz="2400" b="1" dirty="0">
                <a:latin typeface="Times New Roman" panose="02020603050405020304" pitchFamily="18" charset="0"/>
                <a:cs typeface="Times New Roman" panose="02020603050405020304" pitchFamily="18" charset="0"/>
              </a:rPr>
              <a:t/>
            </a:r>
            <a:br>
              <a:rPr lang="nl-NL" sz="2400" b="1" dirty="0">
                <a:latin typeface="Times New Roman" panose="02020603050405020304" pitchFamily="18" charset="0"/>
                <a:cs typeface="Times New Roman" panose="02020603050405020304" pitchFamily="18" charset="0"/>
              </a:rPr>
            </a:br>
            <a:r>
              <a:rPr lang="nl-NL" sz="2400" b="1" dirty="0" smtClean="0">
                <a:latin typeface="Times New Roman" panose="02020603050405020304" pitchFamily="18" charset="0"/>
                <a:cs typeface="Times New Roman" panose="02020603050405020304" pitchFamily="18" charset="0"/>
              </a:rPr>
              <a:t/>
            </a:r>
            <a:br>
              <a:rPr lang="nl-NL" sz="2400" b="1" dirty="0" smtClean="0">
                <a:latin typeface="Times New Roman" panose="02020603050405020304" pitchFamily="18" charset="0"/>
                <a:cs typeface="Times New Roman" panose="02020603050405020304" pitchFamily="18" charset="0"/>
              </a:rPr>
            </a:br>
            <a:r>
              <a:rPr lang="nl-NL" sz="2400" b="1" dirty="0">
                <a:latin typeface="Times New Roman" panose="02020603050405020304" pitchFamily="18" charset="0"/>
                <a:cs typeface="Times New Roman" panose="02020603050405020304" pitchFamily="18" charset="0"/>
              </a:rPr>
              <a:t/>
            </a:r>
            <a:br>
              <a:rPr lang="nl-NL" sz="2400" b="1" dirty="0">
                <a:latin typeface="Times New Roman" panose="02020603050405020304" pitchFamily="18" charset="0"/>
                <a:cs typeface="Times New Roman" panose="02020603050405020304" pitchFamily="18" charset="0"/>
              </a:rPr>
            </a:br>
            <a:r>
              <a:rPr lang="nl-NL" sz="2400" b="1" dirty="0" smtClean="0">
                <a:latin typeface="Times New Roman" panose="02020603050405020304" pitchFamily="18" charset="0"/>
                <a:cs typeface="Times New Roman" panose="02020603050405020304" pitchFamily="18" charset="0"/>
              </a:rPr>
              <a:t/>
            </a:r>
            <a:br>
              <a:rPr lang="nl-NL" sz="2400" b="1" dirty="0" smtClean="0">
                <a:latin typeface="Times New Roman" panose="02020603050405020304" pitchFamily="18" charset="0"/>
                <a:cs typeface="Times New Roman" panose="02020603050405020304" pitchFamily="18" charset="0"/>
              </a:rPr>
            </a:br>
            <a:r>
              <a:rPr lang="nl-NL" sz="2400" b="1" dirty="0">
                <a:latin typeface="Times New Roman" panose="02020603050405020304" pitchFamily="18" charset="0"/>
                <a:cs typeface="Times New Roman" panose="02020603050405020304" pitchFamily="18" charset="0"/>
              </a:rPr>
              <a:t/>
            </a:r>
            <a:br>
              <a:rPr lang="nl-NL" sz="2400" b="1" dirty="0">
                <a:latin typeface="Times New Roman" panose="02020603050405020304" pitchFamily="18" charset="0"/>
                <a:cs typeface="Times New Roman" panose="02020603050405020304" pitchFamily="18" charset="0"/>
              </a:rPr>
            </a:br>
            <a:r>
              <a:rPr lang="nl-NL" sz="2400" b="1" dirty="0" smtClean="0">
                <a:latin typeface="Times New Roman" panose="02020603050405020304" pitchFamily="18" charset="0"/>
                <a:cs typeface="Times New Roman" panose="02020603050405020304" pitchFamily="18" charset="0"/>
              </a:rPr>
              <a:t/>
            </a:r>
            <a:br>
              <a:rPr lang="nl-NL" sz="2400" b="1" dirty="0" smtClean="0">
                <a:latin typeface="Times New Roman" panose="02020603050405020304" pitchFamily="18" charset="0"/>
                <a:cs typeface="Times New Roman" panose="02020603050405020304" pitchFamily="18" charset="0"/>
              </a:rPr>
            </a:br>
            <a:r>
              <a:rPr lang="nl-NL" sz="2400" b="1" dirty="0" smtClean="0">
                <a:latin typeface="Times New Roman" panose="02020603050405020304" pitchFamily="18" charset="0"/>
                <a:cs typeface="Times New Roman" panose="02020603050405020304" pitchFamily="18" charset="0"/>
              </a:rPr>
              <a:t/>
            </a:r>
            <a:br>
              <a:rPr lang="nl-NL" sz="2400" b="1" dirty="0" smtClean="0">
                <a:latin typeface="Times New Roman" panose="02020603050405020304" pitchFamily="18" charset="0"/>
                <a:cs typeface="Times New Roman" panose="02020603050405020304" pitchFamily="18" charset="0"/>
              </a:rPr>
            </a:br>
            <a:r>
              <a:rPr lang="nl-NL" sz="2400" b="1" dirty="0" smtClean="0">
                <a:latin typeface="Times New Roman" panose="02020603050405020304" pitchFamily="18" charset="0"/>
                <a:cs typeface="Times New Roman" panose="02020603050405020304" pitchFamily="18" charset="0"/>
              </a:rPr>
              <a:t/>
            </a:r>
            <a:br>
              <a:rPr lang="nl-NL" sz="2400" b="1" dirty="0" smtClean="0">
                <a:latin typeface="Times New Roman" panose="02020603050405020304" pitchFamily="18" charset="0"/>
                <a:cs typeface="Times New Roman" panose="02020603050405020304" pitchFamily="18" charset="0"/>
              </a:rPr>
            </a:br>
            <a:r>
              <a:rPr lang="nl-NL" sz="2400" b="1" dirty="0">
                <a:latin typeface="Times New Roman" panose="02020603050405020304" pitchFamily="18" charset="0"/>
                <a:cs typeface="Times New Roman" panose="02020603050405020304" pitchFamily="18" charset="0"/>
              </a:rPr>
              <a:t/>
            </a:r>
            <a:br>
              <a:rPr lang="nl-NL" sz="2400" b="1" dirty="0">
                <a:latin typeface="Times New Roman" panose="02020603050405020304" pitchFamily="18" charset="0"/>
                <a:cs typeface="Times New Roman" panose="02020603050405020304" pitchFamily="18" charset="0"/>
              </a:rPr>
            </a:br>
            <a:r>
              <a:rPr lang="nl-NL" sz="2400" b="1" dirty="0" smtClean="0">
                <a:latin typeface="Times New Roman" panose="02020603050405020304" pitchFamily="18" charset="0"/>
                <a:cs typeface="Times New Roman" panose="02020603050405020304" pitchFamily="18" charset="0"/>
              </a:rPr>
              <a:t/>
            </a:r>
            <a:br>
              <a:rPr lang="nl-NL" sz="2400" b="1" dirty="0" smtClean="0">
                <a:latin typeface="Times New Roman" panose="02020603050405020304" pitchFamily="18" charset="0"/>
                <a:cs typeface="Times New Roman" panose="02020603050405020304" pitchFamily="18" charset="0"/>
              </a:rPr>
            </a:br>
            <a:r>
              <a:rPr lang="nl-NL" sz="2400" dirty="0">
                <a:latin typeface="Times New Roman" panose="02020603050405020304" pitchFamily="18" charset="0"/>
                <a:cs typeface="Times New Roman" panose="02020603050405020304" pitchFamily="18" charset="0"/>
              </a:rPr>
              <a:t/>
            </a:r>
            <a:br>
              <a:rPr lang="nl-NL" sz="2400" dirty="0">
                <a:latin typeface="Times New Roman" panose="02020603050405020304" pitchFamily="18" charset="0"/>
                <a:cs typeface="Times New Roman" panose="02020603050405020304" pitchFamily="18" charset="0"/>
              </a:rPr>
            </a:br>
            <a:r>
              <a:rPr lang="nl-NL" sz="2400" b="1" dirty="0" smtClean="0">
                <a:solidFill>
                  <a:schemeClr val="bg1"/>
                </a:solidFill>
                <a:latin typeface="Lucida Handwriting" panose="03010101010101010101" pitchFamily="66" charset="0"/>
                <a:cs typeface="Times New Roman" panose="02020603050405020304" pitchFamily="18" charset="0"/>
              </a:rPr>
              <a:t>ICC Wijkproject Midden </a:t>
            </a:r>
            <a:r>
              <a:rPr lang="nl-NL" sz="2400" b="1" dirty="0">
                <a:latin typeface="Times New Roman" panose="02020603050405020304" pitchFamily="18" charset="0"/>
                <a:cs typeface="Times New Roman" panose="02020603050405020304" pitchFamily="18" charset="0"/>
              </a:rPr>
              <a:t> </a:t>
            </a:r>
            <a:r>
              <a:rPr lang="nl-NL" sz="2400" dirty="0">
                <a:latin typeface="Times New Roman" panose="02020603050405020304" pitchFamily="18" charset="0"/>
                <a:cs typeface="Times New Roman" panose="02020603050405020304" pitchFamily="18" charset="0"/>
              </a:rPr>
              <a:t/>
            </a:r>
            <a:br>
              <a:rPr lang="nl-NL" sz="2400" dirty="0">
                <a:latin typeface="Times New Roman" panose="02020603050405020304" pitchFamily="18" charset="0"/>
                <a:cs typeface="Times New Roman" panose="02020603050405020304" pitchFamily="18" charset="0"/>
              </a:rPr>
            </a:br>
            <a:endParaRPr lang="nl-NL" sz="2400" dirty="0">
              <a:latin typeface="Times New Roman" panose="02020603050405020304" pitchFamily="18" charset="0"/>
              <a:cs typeface="Times New Roman" panose="02020603050405020304" pitchFamily="18" charset="0"/>
            </a:endParaRPr>
          </a:p>
        </p:txBody>
      </p:sp>
      <p:sp>
        <p:nvSpPr>
          <p:cNvPr id="3" name="Ondertitel 2"/>
          <p:cNvSpPr>
            <a:spLocks noGrp="1"/>
          </p:cNvSpPr>
          <p:nvPr>
            <p:ph type="subTitle" idx="1"/>
          </p:nvPr>
        </p:nvSpPr>
        <p:spPr>
          <a:xfrm>
            <a:off x="1257300" y="2495774"/>
            <a:ext cx="9736282" cy="2366681"/>
          </a:xfrm>
          <a:solidFill>
            <a:srgbClr val="FF0000"/>
          </a:solidFill>
        </p:spPr>
        <p:txBody>
          <a:bodyPr>
            <a:normAutofit lnSpcReduction="10000"/>
          </a:bodyPr>
          <a:lstStyle/>
          <a:p>
            <a:endParaRPr lang="nl-NL" sz="1400" b="1" dirty="0" smtClean="0">
              <a:latin typeface="Times New Roman" panose="02020603050405020304" pitchFamily="18" charset="0"/>
              <a:cs typeface="Times New Roman" panose="02020603050405020304" pitchFamily="18" charset="0"/>
            </a:endParaRPr>
          </a:p>
          <a:p>
            <a:r>
              <a:rPr lang="nl-NL" b="1" dirty="0" smtClean="0">
                <a:solidFill>
                  <a:schemeClr val="bg1"/>
                </a:solidFill>
                <a:latin typeface="Lucida Handwriting" panose="03010101010101010101" pitchFamily="66" charset="0"/>
                <a:cs typeface="Times New Roman" panose="02020603050405020304" pitchFamily="18" charset="0"/>
              </a:rPr>
              <a:t>Schooljaar</a:t>
            </a:r>
            <a:r>
              <a:rPr lang="nl-NL" b="1" dirty="0">
                <a:solidFill>
                  <a:schemeClr val="bg1"/>
                </a:solidFill>
                <a:latin typeface="Lucida Handwriting" panose="03010101010101010101" pitchFamily="66" charset="0"/>
                <a:cs typeface="Times New Roman" panose="02020603050405020304" pitchFamily="18" charset="0"/>
              </a:rPr>
              <a:t>: </a:t>
            </a:r>
            <a:r>
              <a:rPr lang="nl-NL" b="1" dirty="0" smtClean="0">
                <a:solidFill>
                  <a:schemeClr val="bg1"/>
                </a:solidFill>
                <a:latin typeface="Lucida Handwriting" panose="03010101010101010101" pitchFamily="66" charset="0"/>
                <a:cs typeface="Times New Roman" panose="02020603050405020304" pitchFamily="18" charset="0"/>
              </a:rPr>
              <a:t>2015 </a:t>
            </a:r>
            <a:r>
              <a:rPr lang="nl-NL" b="1" dirty="0">
                <a:solidFill>
                  <a:schemeClr val="bg1"/>
                </a:solidFill>
                <a:latin typeface="Lucida Handwriting" panose="03010101010101010101" pitchFamily="66" charset="0"/>
                <a:cs typeface="Times New Roman" panose="02020603050405020304" pitchFamily="18" charset="0"/>
              </a:rPr>
              <a:t>– </a:t>
            </a:r>
            <a:r>
              <a:rPr lang="nl-NL" b="1" dirty="0" smtClean="0">
                <a:solidFill>
                  <a:schemeClr val="bg1"/>
                </a:solidFill>
                <a:latin typeface="Lucida Handwriting" panose="03010101010101010101" pitchFamily="66" charset="0"/>
                <a:cs typeface="Times New Roman" panose="02020603050405020304" pitchFamily="18" charset="0"/>
              </a:rPr>
              <a:t>2016   </a:t>
            </a:r>
            <a:endParaRPr lang="nl-NL" sz="1800" b="1" dirty="0" smtClean="0">
              <a:solidFill>
                <a:schemeClr val="bg1"/>
              </a:solidFill>
              <a:latin typeface="Lucida Handwriting" panose="03010101010101010101" pitchFamily="66" charset="0"/>
              <a:cs typeface="Times New Roman" panose="02020603050405020304" pitchFamily="18" charset="0"/>
            </a:endParaRPr>
          </a:p>
          <a:p>
            <a:r>
              <a:rPr lang="nl-NL" b="1" dirty="0" smtClean="0">
                <a:solidFill>
                  <a:schemeClr val="bg1"/>
                </a:solidFill>
                <a:latin typeface="Lucida Handwriting" panose="03010101010101010101" pitchFamily="66" charset="0"/>
                <a:cs typeface="Times New Roman" panose="02020603050405020304" pitchFamily="18" charset="0"/>
              </a:rPr>
              <a:t>Thema: </a:t>
            </a:r>
          </a:p>
          <a:p>
            <a:r>
              <a:rPr lang="nl-NL" sz="4000" b="1" dirty="0" smtClean="0">
                <a:solidFill>
                  <a:schemeClr val="bg1"/>
                </a:solidFill>
                <a:latin typeface="Lucida Handwriting" panose="03010101010101010101" pitchFamily="66" charset="0"/>
                <a:cs typeface="Times New Roman" panose="02020603050405020304" pitchFamily="18" charset="0"/>
              </a:rPr>
              <a:t>Muziek </a:t>
            </a:r>
            <a:r>
              <a:rPr lang="nl-NL" sz="4000" b="1" dirty="0" smtClean="0">
                <a:solidFill>
                  <a:schemeClr val="bg1"/>
                </a:solidFill>
                <a:latin typeface="Times New Roman" panose="02020603050405020304" pitchFamily="18" charset="0"/>
                <a:cs typeface="Times New Roman" panose="02020603050405020304" pitchFamily="18" charset="0"/>
              </a:rPr>
              <a:t> </a:t>
            </a:r>
          </a:p>
          <a:p>
            <a:r>
              <a:rPr lang="nl-NL" sz="1400" b="1" dirty="0" smtClean="0">
                <a:latin typeface="Times New Roman" panose="02020603050405020304" pitchFamily="18" charset="0"/>
                <a:cs typeface="Times New Roman" panose="02020603050405020304" pitchFamily="18" charset="0"/>
              </a:rPr>
              <a:t> </a:t>
            </a:r>
            <a:r>
              <a:rPr lang="nl-NL" dirty="0">
                <a:latin typeface="Times New Roman" panose="02020603050405020304" pitchFamily="18" charset="0"/>
                <a:cs typeface="Times New Roman" panose="02020603050405020304" pitchFamily="18" charset="0"/>
              </a:rPr>
              <a:t/>
            </a:r>
            <a:br>
              <a:rPr lang="nl-NL" dirty="0">
                <a:latin typeface="Times New Roman" panose="02020603050405020304" pitchFamily="18" charset="0"/>
                <a:cs typeface="Times New Roman" panose="02020603050405020304" pitchFamily="18" charset="0"/>
              </a:rPr>
            </a:br>
            <a:endParaRPr lang="nl-NL" dirty="0"/>
          </a:p>
        </p:txBody>
      </p:sp>
      <p:sp>
        <p:nvSpPr>
          <p:cNvPr id="4" name="Rechthoek 3"/>
          <p:cNvSpPr/>
          <p:nvPr/>
        </p:nvSpPr>
        <p:spPr>
          <a:xfrm>
            <a:off x="1091044" y="5323137"/>
            <a:ext cx="10068791" cy="9359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smtClean="0">
                <a:solidFill>
                  <a:schemeClr val="bg1"/>
                </a:solidFill>
                <a:latin typeface="Lucida Handwriting" panose="03010101010101010101" pitchFamily="66" charset="0"/>
                <a:cs typeface="Times New Roman" panose="02020603050405020304" pitchFamily="18" charset="0"/>
              </a:rPr>
              <a:t>Periode : februari / maart / april 2020</a:t>
            </a:r>
            <a:endParaRPr lang="nl-NL" sz="2400" dirty="0">
              <a:solidFill>
                <a:schemeClr val="bg1"/>
              </a:solidFill>
              <a:latin typeface="Lucida Handwriting" panose="03010101010101010101" pitchFamily="66" charset="0"/>
              <a:cs typeface="Times New Roman" panose="02020603050405020304" pitchFamily="18" charset="0"/>
            </a:endParaRPr>
          </a:p>
        </p:txBody>
      </p:sp>
      <p:sp>
        <p:nvSpPr>
          <p:cNvPr id="7" name="Ondertitel 2"/>
          <p:cNvSpPr txBox="1">
            <a:spLocks/>
          </p:cNvSpPr>
          <p:nvPr/>
        </p:nvSpPr>
        <p:spPr>
          <a:xfrm>
            <a:off x="1091045" y="2364787"/>
            <a:ext cx="10068791" cy="2497668"/>
          </a:xfrm>
          <a:prstGeom prst="rect">
            <a:avLst/>
          </a:prstGeom>
          <a:solidFill>
            <a:srgbClr val="FF0000"/>
          </a:solidFill>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l-NL" sz="1400" b="1" dirty="0" smtClean="0">
              <a:latin typeface="Times New Roman" panose="02020603050405020304" pitchFamily="18" charset="0"/>
              <a:cs typeface="Times New Roman" panose="02020603050405020304" pitchFamily="18" charset="0"/>
            </a:endParaRPr>
          </a:p>
          <a:p>
            <a:r>
              <a:rPr lang="nl-NL" b="1" dirty="0" smtClean="0">
                <a:solidFill>
                  <a:schemeClr val="bg1"/>
                </a:solidFill>
                <a:latin typeface="Lucida Handwriting" panose="03010101010101010101" pitchFamily="66" charset="0"/>
                <a:cs typeface="Times New Roman" panose="02020603050405020304" pitchFamily="18" charset="0"/>
              </a:rPr>
              <a:t>Schooljaar: 2019 – 2020   </a:t>
            </a:r>
            <a:endParaRPr lang="nl-NL" sz="1800" b="1" dirty="0" smtClean="0">
              <a:solidFill>
                <a:schemeClr val="bg1"/>
              </a:solidFill>
              <a:latin typeface="Lucida Handwriting" panose="03010101010101010101" pitchFamily="66" charset="0"/>
              <a:cs typeface="Times New Roman" panose="02020603050405020304" pitchFamily="18" charset="0"/>
            </a:endParaRPr>
          </a:p>
          <a:p>
            <a:r>
              <a:rPr lang="nl-NL" b="1" dirty="0" smtClean="0">
                <a:solidFill>
                  <a:schemeClr val="bg1"/>
                </a:solidFill>
                <a:latin typeface="Lucida Handwriting" panose="03010101010101010101" pitchFamily="66" charset="0"/>
                <a:cs typeface="Times New Roman" panose="02020603050405020304" pitchFamily="18" charset="0"/>
              </a:rPr>
              <a:t>Thema : </a:t>
            </a:r>
          </a:p>
          <a:p>
            <a:endParaRPr lang="nl-NL" b="1" dirty="0" smtClean="0">
              <a:solidFill>
                <a:schemeClr val="bg1"/>
              </a:solidFill>
              <a:latin typeface="Lucida Handwriting" panose="03010101010101010101" pitchFamily="66" charset="0"/>
              <a:cs typeface="Times New Roman" panose="02020603050405020304" pitchFamily="18" charset="0"/>
            </a:endParaRPr>
          </a:p>
          <a:p>
            <a:r>
              <a:rPr lang="nl-NL" sz="4000" b="1" dirty="0" smtClean="0">
                <a:solidFill>
                  <a:schemeClr val="bg1"/>
                </a:solidFill>
                <a:latin typeface="Lucida Handwriting" panose="03010101010101010101" pitchFamily="66" charset="0"/>
                <a:cs typeface="Times New Roman" panose="02020603050405020304" pitchFamily="18" charset="0"/>
              </a:rPr>
              <a:t>De Magie van Dans en Beweging</a:t>
            </a:r>
            <a:endParaRPr lang="nl-NL" sz="4000" b="1" dirty="0" smtClean="0">
              <a:solidFill>
                <a:schemeClr val="bg1"/>
              </a:solidFill>
              <a:latin typeface="Times New Roman" panose="02020603050405020304" pitchFamily="18" charset="0"/>
              <a:cs typeface="Times New Roman" panose="02020603050405020304" pitchFamily="18" charset="0"/>
            </a:endParaRPr>
          </a:p>
          <a:p>
            <a:r>
              <a:rPr lang="nl-NL" dirty="0" smtClean="0">
                <a:latin typeface="Times New Roman" panose="02020603050405020304" pitchFamily="18" charset="0"/>
                <a:cs typeface="Times New Roman" panose="02020603050405020304" pitchFamily="18" charset="0"/>
              </a:rPr>
              <a:t/>
            </a:r>
            <a:br>
              <a:rPr lang="nl-NL" dirty="0" smtClean="0">
                <a:latin typeface="Times New Roman" panose="02020603050405020304" pitchFamily="18" charset="0"/>
                <a:cs typeface="Times New Roman" panose="02020603050405020304" pitchFamily="18" charset="0"/>
              </a:rPr>
            </a:br>
            <a:endParaRPr lang="nl-NL" dirty="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3054" y="930601"/>
            <a:ext cx="1963882" cy="84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393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0000"/>
          </a:solidFill>
        </p:spPr>
        <p:txBody>
          <a:bodyPr/>
          <a:lstStyle/>
          <a:p>
            <a:pPr algn="ctr"/>
            <a:r>
              <a:rPr lang="nl-NL" dirty="0" smtClean="0">
                <a:solidFill>
                  <a:schemeClr val="bg1"/>
                </a:solidFill>
              </a:rPr>
              <a:t>‘Dans’</a:t>
            </a:r>
            <a:endParaRPr lang="nl-NL" dirty="0">
              <a:solidFill>
                <a:schemeClr val="bg1"/>
              </a:solidFill>
            </a:endParaRPr>
          </a:p>
        </p:txBody>
      </p:sp>
      <p:sp>
        <p:nvSpPr>
          <p:cNvPr id="3" name="Tijdelijke aanduiding voor inhoud 2"/>
          <p:cNvSpPr>
            <a:spLocks noGrp="1"/>
          </p:cNvSpPr>
          <p:nvPr>
            <p:ph idx="1"/>
          </p:nvPr>
        </p:nvSpPr>
        <p:spPr>
          <a:solidFill>
            <a:schemeClr val="accent6">
              <a:lumMod val="60000"/>
              <a:lumOff val="40000"/>
            </a:schemeClr>
          </a:solidFill>
        </p:spPr>
        <p:txBody>
          <a:bodyPr/>
          <a:lstStyle/>
          <a:p>
            <a:pPr marL="0" indent="0">
              <a:buNone/>
            </a:pPr>
            <a:endParaRPr lang="nl-NL" dirty="0"/>
          </a:p>
        </p:txBody>
      </p:sp>
      <p:pic>
        <p:nvPicPr>
          <p:cNvPr id="2051" name="Picture 3" descr="Afbeeldingsresultaat voor afbeelding verschillende dansen&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868" y="1989427"/>
            <a:ext cx="150495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Afbeeldingsresultaat voor afbeelding verschillende dansen&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0692" y="1902799"/>
            <a:ext cx="2481045" cy="159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fbeeldingsresultaat voor afbeelding verschillende dansen&quo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491" r="23206"/>
          <a:stretch/>
        </p:blipFill>
        <p:spPr bwMode="auto">
          <a:xfrm>
            <a:off x="5164614" y="1902799"/>
            <a:ext cx="1215736" cy="159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Afbeeldingsresultaat voor afbeelding verschillende dansen&quot;"/>
          <p:cNvPicPr>
            <a:picLocks noChangeAspect="1" noChangeArrowheads="1"/>
          </p:cNvPicPr>
          <p:nvPr/>
        </p:nvPicPr>
        <p:blipFill>
          <a:blip r:embed="rId5" cstate="print">
            <a:extLst>
              <a:ext uri="{28A0092B-C50C-407E-A947-70E740481C1C}">
                <a14:useLocalDpi xmlns:a14="http://schemas.microsoft.com/office/drawing/2010/main" val="0"/>
              </a:ext>
            </a:extLst>
          </a:blip>
          <a:srcRect l="19923" t="6633" r="4597" b="5103"/>
          <a:stretch>
            <a:fillRect/>
          </a:stretch>
        </p:blipFill>
        <p:spPr bwMode="auto">
          <a:xfrm>
            <a:off x="8884700" y="1989427"/>
            <a:ext cx="2331314" cy="2047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Afbeeldingsresultaat voor afbeelding verschillende dansen&quot;"/>
          <p:cNvPicPr>
            <a:picLocks noChangeAspect="1" noChangeArrowheads="1"/>
          </p:cNvPicPr>
          <p:nvPr/>
        </p:nvPicPr>
        <p:blipFill>
          <a:blip r:embed="rId6" cstate="print">
            <a:extLst>
              <a:ext uri="{28A0092B-C50C-407E-A947-70E740481C1C}">
                <a14:useLocalDpi xmlns:a14="http://schemas.microsoft.com/office/drawing/2010/main" val="0"/>
              </a:ext>
            </a:extLst>
          </a:blip>
          <a:srcRect l="11911" r="11568" b="2371"/>
          <a:stretch>
            <a:fillRect/>
          </a:stretch>
        </p:blipFill>
        <p:spPr bwMode="auto">
          <a:xfrm>
            <a:off x="6835920" y="3735532"/>
            <a:ext cx="16383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Afbeeldingsresultaat voor afbeelding verschillende dansen&quot;"/>
          <p:cNvPicPr>
            <a:picLocks noChangeAspect="1" noChangeArrowheads="1"/>
          </p:cNvPicPr>
          <p:nvPr/>
        </p:nvPicPr>
        <p:blipFill>
          <a:blip r:embed="rId7" cstate="print">
            <a:extLst>
              <a:ext uri="{28A0092B-C50C-407E-A947-70E740481C1C}">
                <a14:useLocalDpi xmlns:a14="http://schemas.microsoft.com/office/drawing/2010/main" val="0"/>
              </a:ext>
            </a:extLst>
          </a:blip>
          <a:srcRect l="18965" t="10629" b="16930"/>
          <a:stretch>
            <a:fillRect/>
          </a:stretch>
        </p:blipFill>
        <p:spPr bwMode="auto">
          <a:xfrm>
            <a:off x="1034004" y="4357688"/>
            <a:ext cx="26860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Afbeeldingsresultaat voor afbeelding verschillende dansen&qu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1031" y="3644106"/>
            <a:ext cx="2771892" cy="186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Afbeeldingsresultaat voor afbeelding verschillende dansen&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64686" y="4171660"/>
            <a:ext cx="2551327" cy="191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Afbeeldingsresultaat voor afrikaanse dansstijlen boot well&qu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53226" y="1902799"/>
            <a:ext cx="2337293" cy="159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349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fbeeldingsresultaat voor afbeeldingen kozakkendanser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09" y="146340"/>
            <a:ext cx="3684010" cy="2456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Afbeeldingsresultaat voor Afrikaanse well boot danc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510" y="141719"/>
            <a:ext cx="4130340" cy="246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Afbeeldingsresultaat voor afbeelding tapdanc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3006" y="3688773"/>
            <a:ext cx="2458844" cy="306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Afbeeldingsresultaat voor afbeelding tapdanc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409" y="4718646"/>
            <a:ext cx="3249647" cy="197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Afbeeldingsresultaat voor afbeelding dans jive&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4344" y="2732673"/>
            <a:ext cx="2462781" cy="246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Afbeeldingsresultaat voor afbeelding dansstijlen&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40727" y="3979434"/>
            <a:ext cx="3000321" cy="2718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descr="afrodan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981" y="2746912"/>
            <a:ext cx="1941365" cy="1827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1" descr="Afbeeldingsresultaat voor afbeelding dansstijlen&quot;"/>
          <p:cNvPicPr>
            <a:picLocks noChangeAspect="1" noChangeArrowheads="1"/>
          </p:cNvPicPr>
          <p:nvPr/>
        </p:nvPicPr>
        <p:blipFill>
          <a:blip r:embed="rId9">
            <a:extLst>
              <a:ext uri="{28A0092B-C50C-407E-A947-70E740481C1C}">
                <a14:useLocalDpi xmlns:a14="http://schemas.microsoft.com/office/drawing/2010/main" val="0"/>
              </a:ext>
            </a:extLst>
          </a:blip>
          <a:srcRect l="7556" t="9778" r="11555" b="4445"/>
          <a:stretch>
            <a:fillRect/>
          </a:stretch>
        </p:blipFill>
        <p:spPr bwMode="auto">
          <a:xfrm>
            <a:off x="4447308" y="0"/>
            <a:ext cx="2680855" cy="2842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descr="Afbeeldingsresultaat voor afbeelding dansstijlen&quo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44227" y="2732672"/>
            <a:ext cx="2421155" cy="1789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3" descr="Afbeeldingsresultaat voor afbeelding chinese dans&quo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29423" y="5292466"/>
            <a:ext cx="2018485" cy="146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954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solidFill>
            <a:srgbClr val="FF0000"/>
          </a:solidFill>
        </p:spPr>
        <p:txBody>
          <a:bodyPr/>
          <a:lstStyle/>
          <a:p>
            <a:pPr algn="ctr"/>
            <a:r>
              <a:rPr lang="nl-NL" dirty="0" smtClean="0">
                <a:solidFill>
                  <a:schemeClr val="bg1"/>
                </a:solidFill>
              </a:rPr>
              <a:t>‘Beweging’</a:t>
            </a:r>
            <a:endParaRPr lang="nl-NL" dirty="0">
              <a:solidFill>
                <a:schemeClr val="bg1"/>
              </a:solidFill>
            </a:endParaRPr>
          </a:p>
        </p:txBody>
      </p:sp>
      <p:sp>
        <p:nvSpPr>
          <p:cNvPr id="6" name="Tijdelijke aanduiding voor inhoud 5"/>
          <p:cNvSpPr>
            <a:spLocks noGrp="1"/>
          </p:cNvSpPr>
          <p:nvPr>
            <p:ph idx="1"/>
          </p:nvPr>
        </p:nvSpPr>
        <p:spPr>
          <a:solidFill>
            <a:schemeClr val="accent6">
              <a:lumMod val="60000"/>
              <a:lumOff val="40000"/>
            </a:schemeClr>
          </a:solidFill>
        </p:spPr>
        <p:txBody>
          <a:bodyPr/>
          <a:lstStyle/>
          <a:p>
            <a:pPr marL="0" indent="0">
              <a:buNone/>
            </a:pPr>
            <a:endParaRPr lang="nl-NL" dirty="0"/>
          </a:p>
        </p:txBody>
      </p:sp>
      <p:pic>
        <p:nvPicPr>
          <p:cNvPr id="1026" name="Picture 2" descr="Afbeeldingsresultaat voor afbeelding wolken&quot;"/>
          <p:cNvPicPr>
            <a:picLocks noChangeAspect="1" noChangeArrowheads="1"/>
          </p:cNvPicPr>
          <p:nvPr/>
        </p:nvPicPr>
        <p:blipFill>
          <a:blip r:embed="rId2" cstate="print">
            <a:extLst>
              <a:ext uri="{28A0092B-C50C-407E-A947-70E740481C1C}">
                <a14:useLocalDpi xmlns:a14="http://schemas.microsoft.com/office/drawing/2010/main" val="0"/>
              </a:ext>
            </a:extLst>
          </a:blip>
          <a:srcRect b="8788"/>
          <a:stretch>
            <a:fillRect/>
          </a:stretch>
        </p:blipFill>
        <p:spPr bwMode="auto">
          <a:xfrm>
            <a:off x="914401" y="1879977"/>
            <a:ext cx="2795154" cy="211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Une torna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4125288"/>
            <a:ext cx="2782487" cy="192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Afbeeldingsresultaat voor afbeelding draaimolen&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8499" y="4582029"/>
            <a:ext cx="3112064" cy="159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Afbeeldingsresultaat voor afbeelding ouderwetse waterpomp&quot;"/>
          <p:cNvPicPr>
            <a:picLocks noChangeAspect="1" noChangeArrowheads="1"/>
          </p:cNvPicPr>
          <p:nvPr/>
        </p:nvPicPr>
        <p:blipFill>
          <a:blip r:embed="rId5" cstate="print">
            <a:extLst>
              <a:ext uri="{28A0092B-C50C-407E-A947-70E740481C1C}">
                <a14:useLocalDpi xmlns:a14="http://schemas.microsoft.com/office/drawing/2010/main" val="0"/>
              </a:ext>
            </a:extLst>
          </a:blip>
          <a:srcRect l="16931" r="12698" b="13115"/>
          <a:stretch>
            <a:fillRect/>
          </a:stretch>
        </p:blipFill>
        <p:spPr bwMode="auto">
          <a:xfrm>
            <a:off x="3807566" y="3162371"/>
            <a:ext cx="1847050" cy="135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Afbeeldingsresultaat voor afbeelding hoge snelheidstrein&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9509" y="3769605"/>
            <a:ext cx="3430496" cy="228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Afbeeldingsresultaat voor afbeelding springende dieren&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4616" y="3146857"/>
            <a:ext cx="2037902" cy="135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Afbeeldingsresultaat voor afbeelding springende mensen&quot;"/>
          <p:cNvPicPr>
            <a:picLocks noChangeAspect="1" noChangeArrowheads="1"/>
          </p:cNvPicPr>
          <p:nvPr/>
        </p:nvPicPr>
        <p:blipFill>
          <a:blip r:embed="rId8" cstate="print">
            <a:extLst>
              <a:ext uri="{28A0092B-C50C-407E-A947-70E740481C1C}">
                <a14:useLocalDpi xmlns:a14="http://schemas.microsoft.com/office/drawing/2010/main" val="0"/>
              </a:ext>
            </a:extLst>
          </a:blip>
          <a:srcRect b="13808"/>
          <a:stretch>
            <a:fillRect/>
          </a:stretch>
        </p:blipFill>
        <p:spPr bwMode="auto">
          <a:xfrm>
            <a:off x="8873940" y="1879977"/>
            <a:ext cx="2336065" cy="175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Vintage Wandklok Gears Zwart - Met draaiende tandwielen / radars - Industriële Retro Wandklo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93772" y="1876499"/>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descr="Afbeeldingsresultaat voor afbeelding skateboard&qu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00382" y="1825625"/>
            <a:ext cx="18669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descr="Afbeeldingsresultaat voor afbeelding naaimachine&quo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91068" y="1825624"/>
            <a:ext cx="1579837" cy="123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4048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fbeeldingsresultaat voor afbeelding kunst Calder&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4542" y="158717"/>
            <a:ext cx="4188428" cy="262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Afbeeldingsresultaat voor afbeelding kunstwerk tanguily&quot;"/>
          <p:cNvPicPr>
            <a:picLocks noChangeAspect="1" noChangeArrowheads="1"/>
          </p:cNvPicPr>
          <p:nvPr/>
        </p:nvPicPr>
        <p:blipFill rotWithShape="1">
          <a:blip r:embed="rId3">
            <a:extLst>
              <a:ext uri="{28A0092B-C50C-407E-A947-70E740481C1C}">
                <a14:useLocalDpi xmlns:a14="http://schemas.microsoft.com/office/drawing/2010/main" val="0"/>
              </a:ext>
            </a:extLst>
          </a:blip>
          <a:srcRect t="7296" b="10122"/>
          <a:stretch/>
        </p:blipFill>
        <p:spPr bwMode="auto">
          <a:xfrm>
            <a:off x="3955778" y="223008"/>
            <a:ext cx="3775893" cy="1849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Afbeeldingsresultaat voor afbeelding vervoersmiddelen&quot;"/>
          <p:cNvPicPr>
            <a:picLocks noChangeAspect="1" noChangeArrowheads="1"/>
          </p:cNvPicPr>
          <p:nvPr/>
        </p:nvPicPr>
        <p:blipFill>
          <a:blip r:embed="rId4">
            <a:extLst>
              <a:ext uri="{28A0092B-C50C-407E-A947-70E740481C1C}">
                <a14:useLocalDpi xmlns:a14="http://schemas.microsoft.com/office/drawing/2010/main" val="0"/>
              </a:ext>
            </a:extLst>
          </a:blip>
          <a:srcRect l="37834" r="28041"/>
          <a:stretch>
            <a:fillRect/>
          </a:stretch>
        </p:blipFill>
        <p:spPr bwMode="auto">
          <a:xfrm>
            <a:off x="9751684" y="3403360"/>
            <a:ext cx="2270597" cy="332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Afbeeldingsresultaat voor afbeelding melkmachin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2537" y="3899093"/>
            <a:ext cx="4272208" cy="283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Afbeeldingsresultaat voor afbeelding beweging&quot;"/>
          <p:cNvPicPr>
            <a:picLocks noChangeAspect="1" noChangeArrowheads="1"/>
          </p:cNvPicPr>
          <p:nvPr/>
        </p:nvPicPr>
        <p:blipFill>
          <a:blip r:embed="rId6">
            <a:extLst>
              <a:ext uri="{28A0092B-C50C-407E-A947-70E740481C1C}">
                <a14:useLocalDpi xmlns:a14="http://schemas.microsoft.com/office/drawing/2010/main" val="0"/>
              </a:ext>
            </a:extLst>
          </a:blip>
          <a:srcRect l="13315" r="36827"/>
          <a:stretch>
            <a:fillRect/>
          </a:stretch>
        </p:blipFill>
        <p:spPr bwMode="auto">
          <a:xfrm>
            <a:off x="127634" y="3081241"/>
            <a:ext cx="2293448" cy="364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Afbeeldingsresultaat voor afbeelding beweging&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7634" y="158717"/>
            <a:ext cx="3705273" cy="259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Afbeeldingsresultaat voor afbeelding marionetten&qu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7700" y="3081242"/>
            <a:ext cx="2438073" cy="364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descr="Afbeeldingsresultaat voor afbeelding slingerende aap&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02690" y="2128062"/>
            <a:ext cx="2573337" cy="1715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8154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838200" y="365126"/>
            <a:ext cx="9978736" cy="1058430"/>
          </a:xfrm>
        </p:spPr>
        <p:txBody>
          <a:bodyPr/>
          <a:lstStyle/>
          <a:p>
            <a:endParaRPr lang="nl-NL" dirty="0"/>
          </a:p>
        </p:txBody>
      </p:sp>
      <p:sp>
        <p:nvSpPr>
          <p:cNvPr id="9" name="Tijdelijke aanduiding voor inhoud 8"/>
          <p:cNvSpPr>
            <a:spLocks noGrp="1"/>
          </p:cNvSpPr>
          <p:nvPr>
            <p:ph sz="half" idx="1"/>
          </p:nvPr>
        </p:nvSpPr>
        <p:spPr>
          <a:xfrm>
            <a:off x="838199" y="3215553"/>
            <a:ext cx="5188527" cy="3140396"/>
          </a:xfrm>
          <a:solidFill>
            <a:srgbClr val="FFFF00"/>
          </a:solidFill>
        </p:spPr>
        <p:txBody>
          <a:bodyPr>
            <a:noAutofit/>
          </a:bodyPr>
          <a:lstStyle/>
          <a:p>
            <a:pPr marL="457200" lvl="1" indent="0">
              <a:lnSpc>
                <a:spcPct val="107000"/>
              </a:lnSpc>
              <a:buNone/>
            </a:pPr>
            <a:endParaRPr lang="nl-NL" sz="1600" b="1" u="sng" dirty="0" smtClean="0">
              <a:latin typeface="Times New Roman" panose="02020603050405020304" pitchFamily="18" charset="0"/>
              <a:cs typeface="Times New Roman" panose="02020603050405020304" pitchFamily="18" charset="0"/>
            </a:endParaRPr>
          </a:p>
          <a:p>
            <a:pPr marL="457200" lvl="1" indent="0">
              <a:lnSpc>
                <a:spcPct val="107000"/>
              </a:lnSpc>
              <a:buNone/>
            </a:pPr>
            <a:r>
              <a:rPr lang="nl-NL" sz="1600" b="1" u="sng" dirty="0" smtClean="0">
                <a:latin typeface="Times New Roman" panose="02020603050405020304" pitchFamily="18" charset="0"/>
                <a:cs typeface="Times New Roman" panose="02020603050405020304" pitchFamily="18" charset="0"/>
              </a:rPr>
              <a:t>Algemeen:</a:t>
            </a:r>
            <a:endParaRPr lang="nl-NL" sz="1600" b="1" u="sng" dirty="0">
              <a:latin typeface="Times New Roman" panose="02020603050405020304" pitchFamily="18" charset="0"/>
              <a:cs typeface="Times New Roman" panose="02020603050405020304" pitchFamily="18" charset="0"/>
            </a:endParaRPr>
          </a:p>
          <a:p>
            <a:pPr marL="457200" lvl="1" indent="0">
              <a:lnSpc>
                <a:spcPct val="107000"/>
              </a:lnSpc>
              <a:buNone/>
            </a:pPr>
            <a:endParaRPr lang="nl-NL" sz="1600" b="1" dirty="0" smtClean="0">
              <a:latin typeface="Times New Roman" panose="02020603050405020304" pitchFamily="18" charset="0"/>
              <a:cs typeface="Times New Roman" panose="02020603050405020304" pitchFamily="18" charset="0"/>
            </a:endParaRPr>
          </a:p>
          <a:p>
            <a:pPr marL="457200" lvl="1" indent="0">
              <a:lnSpc>
                <a:spcPct val="107000"/>
              </a:lnSpc>
              <a:buNone/>
            </a:pPr>
            <a:r>
              <a:rPr lang="nl-NL" sz="1600" b="1" dirty="0" smtClean="0">
                <a:latin typeface="Times New Roman" panose="02020603050405020304" pitchFamily="18" charset="0"/>
                <a:cs typeface="Times New Roman" panose="02020603050405020304" pitchFamily="18" charset="0"/>
              </a:rPr>
              <a:t>Wat kan allemaal bewegen?</a:t>
            </a:r>
          </a:p>
          <a:p>
            <a:pPr marL="457200" lvl="1" indent="0">
              <a:lnSpc>
                <a:spcPct val="107000"/>
              </a:lnSpc>
              <a:buNone/>
            </a:pPr>
            <a:r>
              <a:rPr lang="nl-NL" sz="1600" b="1" dirty="0" smtClean="0">
                <a:latin typeface="Times New Roman" panose="02020603050405020304" pitchFamily="18" charset="0"/>
                <a:cs typeface="Times New Roman" panose="02020603050405020304" pitchFamily="18" charset="0"/>
              </a:rPr>
              <a:t>De Lente, met nadruk op groei en bloei</a:t>
            </a:r>
          </a:p>
          <a:p>
            <a:pPr marL="457200" lvl="1" indent="0">
              <a:lnSpc>
                <a:spcPct val="107000"/>
              </a:lnSpc>
              <a:buNone/>
            </a:pPr>
            <a:r>
              <a:rPr lang="nl-NL" sz="1600" b="1" dirty="0" smtClean="0">
                <a:latin typeface="Times New Roman" panose="02020603050405020304" pitchFamily="18" charset="0"/>
                <a:cs typeface="Times New Roman" panose="02020603050405020304" pitchFamily="18" charset="0"/>
              </a:rPr>
              <a:t>Yoga</a:t>
            </a:r>
          </a:p>
          <a:p>
            <a:pPr marL="0" indent="0">
              <a:lnSpc>
                <a:spcPct val="120000"/>
              </a:lnSpc>
              <a:buNone/>
            </a:pPr>
            <a:endParaRPr lang="nl-NL" sz="1400" b="1" dirty="0" smtClean="0">
              <a:latin typeface="Times New Roman" panose="02020603050405020304" pitchFamily="18" charset="0"/>
              <a:cs typeface="Times New Roman" panose="02020603050405020304" pitchFamily="18" charset="0"/>
            </a:endParaRPr>
          </a:p>
        </p:txBody>
      </p:sp>
      <p:sp>
        <p:nvSpPr>
          <p:cNvPr id="10" name="Tijdelijke aanduiding voor inhoud 9"/>
          <p:cNvSpPr>
            <a:spLocks noGrp="1"/>
          </p:cNvSpPr>
          <p:nvPr>
            <p:ph sz="half" idx="2"/>
          </p:nvPr>
        </p:nvSpPr>
        <p:spPr>
          <a:xfrm>
            <a:off x="6172200" y="3215553"/>
            <a:ext cx="5181600" cy="3140396"/>
          </a:xfrm>
          <a:solidFill>
            <a:srgbClr val="FFFF00"/>
          </a:solidFill>
        </p:spPr>
        <p:txBody>
          <a:bodyPr>
            <a:noAutofit/>
          </a:bodyPr>
          <a:lstStyle/>
          <a:p>
            <a:pPr marL="457200" lvl="1" indent="0">
              <a:lnSpc>
                <a:spcPct val="120000"/>
              </a:lnSpc>
              <a:buNone/>
            </a:pPr>
            <a:endParaRPr lang="nl-NL" sz="1600" b="1" u="sng" dirty="0" smtClean="0">
              <a:latin typeface="Times New Roman" panose="02020603050405020304" pitchFamily="18" charset="0"/>
              <a:cs typeface="Times New Roman" panose="02020603050405020304" pitchFamily="18" charset="0"/>
            </a:endParaRPr>
          </a:p>
          <a:p>
            <a:pPr marL="457200" lvl="1" indent="0">
              <a:lnSpc>
                <a:spcPct val="120000"/>
              </a:lnSpc>
              <a:buNone/>
            </a:pPr>
            <a:r>
              <a:rPr lang="nl-NL" sz="1600" b="1" u="sng" dirty="0" smtClean="0">
                <a:latin typeface="Times New Roman" panose="02020603050405020304" pitchFamily="18" charset="0"/>
                <a:cs typeface="Times New Roman" panose="02020603050405020304" pitchFamily="18" charset="0"/>
              </a:rPr>
              <a:t>Cult. Ontmoeting:</a:t>
            </a:r>
            <a:endParaRPr lang="nl-NL" sz="1600" b="1" u="sng" dirty="0">
              <a:latin typeface="Times New Roman" panose="02020603050405020304" pitchFamily="18" charset="0"/>
              <a:cs typeface="Times New Roman" panose="02020603050405020304" pitchFamily="18" charset="0"/>
            </a:endParaRPr>
          </a:p>
          <a:p>
            <a:pPr marL="457200" lvl="1" indent="0">
              <a:lnSpc>
                <a:spcPct val="107000"/>
              </a:lnSpc>
              <a:buNone/>
            </a:pPr>
            <a:r>
              <a:rPr lang="nl-NL" sz="1600" b="1" dirty="0" smtClean="0">
                <a:latin typeface="Times New Roman" panose="02020603050405020304" pitchFamily="18" charset="0"/>
                <a:cs typeface="Times New Roman" panose="02020603050405020304" pitchFamily="18" charset="0"/>
              </a:rPr>
              <a:t>Het verschil in bewegingen tussen de 5 ritmes</a:t>
            </a:r>
          </a:p>
          <a:p>
            <a:pPr marL="457200" lvl="1" indent="0">
              <a:lnSpc>
                <a:spcPct val="107000"/>
              </a:lnSpc>
              <a:buNone/>
            </a:pPr>
            <a:r>
              <a:rPr lang="nl-NL" sz="1600" b="1" dirty="0" smtClean="0">
                <a:latin typeface="Times New Roman" panose="02020603050405020304" pitchFamily="18" charset="0"/>
                <a:cs typeface="Times New Roman" panose="02020603050405020304" pitchFamily="18" charset="0"/>
              </a:rPr>
              <a:t>‘Bloeiende’ beweging bij dans op muziek</a:t>
            </a:r>
          </a:p>
          <a:p>
            <a:pPr marL="457200" lvl="1" indent="0">
              <a:lnSpc>
                <a:spcPct val="107000"/>
              </a:lnSpc>
              <a:buNone/>
            </a:pPr>
            <a:r>
              <a:rPr lang="nl-NL" sz="1600" b="1" dirty="0" smtClean="0">
                <a:latin typeface="Times New Roman" panose="02020603050405020304" pitchFamily="18" charset="0"/>
                <a:cs typeface="Times New Roman" panose="02020603050405020304" pitchFamily="18" charset="0"/>
              </a:rPr>
              <a:t>Bewegingen van diverse ‘jonge dieren’</a:t>
            </a:r>
          </a:p>
          <a:p>
            <a:pPr marL="457200" lvl="1" indent="0">
              <a:lnSpc>
                <a:spcPct val="107000"/>
              </a:lnSpc>
              <a:buNone/>
            </a:pPr>
            <a:r>
              <a:rPr lang="nl-NL" sz="1600" b="1" dirty="0" smtClean="0">
                <a:latin typeface="Times New Roman" panose="02020603050405020304" pitchFamily="18" charset="0"/>
                <a:cs typeface="Times New Roman" panose="02020603050405020304" pitchFamily="18" charset="0"/>
              </a:rPr>
              <a:t>Bewegen met ‘vleugels’</a:t>
            </a:r>
          </a:p>
          <a:p>
            <a:pPr marL="457200" lvl="1" indent="0">
              <a:lnSpc>
                <a:spcPct val="107000"/>
              </a:lnSpc>
              <a:buNone/>
            </a:pPr>
            <a:r>
              <a:rPr lang="nl-NL" sz="1600" b="1" dirty="0" smtClean="0">
                <a:latin typeface="Times New Roman" panose="02020603050405020304" pitchFamily="18" charset="0"/>
                <a:cs typeface="Times New Roman" panose="02020603050405020304" pitchFamily="18" charset="0"/>
              </a:rPr>
              <a:t>Lintendans</a:t>
            </a:r>
          </a:p>
          <a:p>
            <a:pPr marL="457200" lvl="1" indent="0">
              <a:lnSpc>
                <a:spcPct val="107000"/>
              </a:lnSpc>
              <a:buNone/>
            </a:pPr>
            <a:r>
              <a:rPr lang="nl-NL" sz="1600" b="1" dirty="0" smtClean="0">
                <a:latin typeface="Times New Roman" panose="02020603050405020304" pitchFamily="18" charset="0"/>
                <a:cs typeface="Times New Roman" panose="02020603050405020304" pitchFamily="18" charset="0"/>
              </a:rPr>
              <a:t>Wat is yoga?</a:t>
            </a:r>
            <a:endParaRPr lang="nl-NL" sz="1600" b="1" dirty="0">
              <a:latin typeface="Times New Roman" panose="02020603050405020304" pitchFamily="18" charset="0"/>
              <a:cs typeface="Times New Roman" panose="02020603050405020304" pitchFamily="18" charset="0"/>
            </a:endParaRPr>
          </a:p>
          <a:p>
            <a:pPr marL="457200" lvl="1" indent="0">
              <a:lnSpc>
                <a:spcPct val="107000"/>
              </a:lnSpc>
              <a:buNone/>
            </a:pPr>
            <a:r>
              <a:rPr lang="nl-NL" sz="1600" b="1" dirty="0" smtClean="0">
                <a:latin typeface="Times New Roman" panose="02020603050405020304" pitchFamily="18" charset="0"/>
                <a:cs typeface="Times New Roman" panose="02020603050405020304" pitchFamily="18" charset="0"/>
              </a:rPr>
              <a:t>Verschillende yoga houdingen</a:t>
            </a:r>
            <a:endParaRPr lang="nl-NL" sz="1600" b="1" dirty="0">
              <a:latin typeface="Times New Roman" panose="02020603050405020304" pitchFamily="18" charset="0"/>
              <a:cs typeface="Times New Roman" panose="02020603050405020304" pitchFamily="18" charset="0"/>
            </a:endParaRPr>
          </a:p>
          <a:p>
            <a:pPr marL="0" indent="0">
              <a:lnSpc>
                <a:spcPct val="107000"/>
              </a:lnSpc>
              <a:spcAft>
                <a:spcPts val="0"/>
              </a:spcAft>
              <a:buNone/>
            </a:pPr>
            <a:endParaRPr lang="nl-NL" sz="1400" b="1" u="sng" dirty="0" smtClean="0">
              <a:latin typeface="Times New Roman" panose="02020603050405020304" pitchFamily="18" charset="0"/>
              <a:cs typeface="Times New Roman" panose="02020603050405020304" pitchFamily="18" charset="0"/>
            </a:endParaRPr>
          </a:p>
        </p:txBody>
      </p:sp>
      <p:sp>
        <p:nvSpPr>
          <p:cNvPr id="11" name="Titel 1"/>
          <p:cNvSpPr txBox="1">
            <a:spLocks/>
          </p:cNvSpPr>
          <p:nvPr/>
        </p:nvSpPr>
        <p:spPr>
          <a:xfrm>
            <a:off x="838200" y="365125"/>
            <a:ext cx="10515600" cy="1093969"/>
          </a:xfrm>
          <a:prstGeom prst="rect">
            <a:avLst/>
          </a:prstGeom>
          <a:solidFill>
            <a:srgbClr val="FF0000"/>
          </a:solidFill>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2700" b="1" dirty="0" smtClean="0">
                <a:latin typeface="Times New Roman" panose="02020603050405020304" pitchFamily="18" charset="0"/>
                <a:cs typeface="Times New Roman" panose="02020603050405020304" pitchFamily="18" charset="0"/>
              </a:rPr>
              <a:t/>
            </a:r>
            <a:br>
              <a:rPr lang="nl-NL" sz="2700" b="1" dirty="0" smtClean="0">
                <a:latin typeface="Times New Roman" panose="02020603050405020304" pitchFamily="18" charset="0"/>
                <a:cs typeface="Times New Roman" panose="02020603050405020304" pitchFamily="18" charset="0"/>
              </a:rPr>
            </a:br>
            <a:r>
              <a:rPr lang="nl-NL" sz="2700" b="1" dirty="0" smtClean="0">
                <a:solidFill>
                  <a:schemeClr val="bg1"/>
                </a:solidFill>
                <a:latin typeface="Lucida Handwriting" panose="03010101010101010101" pitchFamily="66" charset="0"/>
                <a:cs typeface="Times New Roman" panose="02020603050405020304" pitchFamily="18" charset="0"/>
              </a:rPr>
              <a:t>Groep 1 en 2</a:t>
            </a:r>
            <a:r>
              <a:rPr lang="nl-NL" sz="2000" b="1" dirty="0" smtClean="0">
                <a:solidFill>
                  <a:schemeClr val="bg1"/>
                </a:solidFill>
                <a:latin typeface="Lucida Handwriting" panose="03010101010101010101" pitchFamily="66" charset="0"/>
                <a:cs typeface="Times New Roman" panose="02020603050405020304" pitchFamily="18" charset="0"/>
              </a:rPr>
              <a:t/>
            </a:r>
            <a:br>
              <a:rPr lang="nl-NL" sz="2000" b="1" dirty="0" smtClean="0">
                <a:solidFill>
                  <a:schemeClr val="bg1"/>
                </a:solidFill>
                <a:latin typeface="Lucida Handwriting" panose="03010101010101010101" pitchFamily="66" charset="0"/>
                <a:cs typeface="Times New Roman" panose="02020603050405020304" pitchFamily="18" charset="0"/>
              </a:rPr>
            </a:br>
            <a:r>
              <a:rPr lang="nl-NL" sz="3100" dirty="0" smtClean="0">
                <a:solidFill>
                  <a:schemeClr val="bg1"/>
                </a:solidFill>
                <a:latin typeface="Lucida Handwriting" panose="03010101010101010101" pitchFamily="66" charset="0"/>
                <a:cs typeface="Times New Roman" panose="02020603050405020304" pitchFamily="18" charset="0"/>
              </a:rPr>
              <a:t/>
            </a:r>
            <a:br>
              <a:rPr lang="nl-NL" sz="3100" dirty="0" smtClean="0">
                <a:solidFill>
                  <a:schemeClr val="bg1"/>
                </a:solidFill>
                <a:latin typeface="Lucida Handwriting" panose="03010101010101010101" pitchFamily="66" charset="0"/>
                <a:cs typeface="Times New Roman" panose="02020603050405020304" pitchFamily="18" charset="0"/>
              </a:rPr>
            </a:br>
            <a:r>
              <a:rPr lang="nl-NL" sz="3100" b="1" dirty="0" smtClean="0">
                <a:solidFill>
                  <a:schemeClr val="bg1"/>
                </a:solidFill>
                <a:latin typeface="Lucida Handwriting" panose="03010101010101010101" pitchFamily="66" charset="0"/>
                <a:cs typeface="Times New Roman" panose="02020603050405020304" pitchFamily="18" charset="0"/>
              </a:rPr>
              <a:t>‘Wij bewegen en dansen samen’</a:t>
            </a:r>
            <a:r>
              <a:rPr lang="nl-NL" sz="3100" dirty="0" smtClean="0"/>
              <a:t/>
            </a:r>
            <a:br>
              <a:rPr lang="nl-NL" sz="3100" dirty="0" smtClean="0"/>
            </a:br>
            <a:endParaRPr lang="nl-NL" sz="3100" dirty="0"/>
          </a:p>
        </p:txBody>
      </p:sp>
      <p:pic>
        <p:nvPicPr>
          <p:cNvPr id="14" name="Afbeelding 13" descr="E:\Anneke\Kunsteducatie\wijkgroep\1920\De Magie van Dans en Beweging\gr. 1-2\Wij dansen samen lente 1 bij verwerkingsle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9778" y="1604978"/>
            <a:ext cx="1169419" cy="1435906"/>
          </a:xfrm>
          <a:prstGeom prst="rect">
            <a:avLst/>
          </a:prstGeom>
          <a:noFill/>
          <a:ln>
            <a:noFill/>
          </a:ln>
        </p:spPr>
      </p:pic>
      <p:pic>
        <p:nvPicPr>
          <p:cNvPr id="20" name="Afbeelding 19" descr="Afbeeldingsresultaat voor afbeeldingen lente&quot;"/>
          <p:cNvPicPr/>
          <p:nvPr/>
        </p:nvPicPr>
        <p:blipFill rotWithShape="1">
          <a:blip r:embed="rId3">
            <a:extLst>
              <a:ext uri="{28A0092B-C50C-407E-A947-70E740481C1C}">
                <a14:useLocalDpi xmlns:a14="http://schemas.microsoft.com/office/drawing/2010/main" val="0"/>
              </a:ext>
            </a:extLst>
          </a:blip>
          <a:srcRect l="43125" t="1458" r="1458" b="50417"/>
          <a:stretch/>
        </p:blipFill>
        <p:spPr bwMode="auto">
          <a:xfrm>
            <a:off x="2191832" y="1604978"/>
            <a:ext cx="1635488" cy="1424618"/>
          </a:xfrm>
          <a:prstGeom prst="rect">
            <a:avLst/>
          </a:prstGeom>
          <a:noFill/>
          <a:ln>
            <a:noFill/>
          </a:ln>
          <a:extLst>
            <a:ext uri="{53640926-AAD7-44D8-BBD7-CCE9431645EC}">
              <a14:shadowObscured xmlns:a14="http://schemas.microsoft.com/office/drawing/2010/main"/>
            </a:ext>
          </a:extLst>
        </p:spPr>
      </p:pic>
      <p:pic>
        <p:nvPicPr>
          <p:cNvPr id="21" name="Afbeelding 20" descr="Afbeeldingsresultaat voor afbeeldingen lente&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9955" y="1604978"/>
            <a:ext cx="1715045" cy="1424617"/>
          </a:xfrm>
          <a:prstGeom prst="rect">
            <a:avLst/>
          </a:prstGeom>
          <a:noFill/>
          <a:ln>
            <a:noFill/>
          </a:ln>
        </p:spPr>
      </p:pic>
      <p:pic>
        <p:nvPicPr>
          <p:cNvPr id="22" name="Afbeelding 21" descr="E:\Anneke\Kunsteducatie\wijkgroep\1920\De Magie van Dans en Beweging\gr. 1-2\Wij dansen samen lente 3  bij verwerkingsles.jpg"/>
          <p:cNvPicPr/>
          <p:nvPr/>
        </p:nvPicPr>
        <p:blipFill>
          <a:blip r:embed="rId5">
            <a:extLst>
              <a:ext uri="{28A0092B-C50C-407E-A947-70E740481C1C}">
                <a14:useLocalDpi xmlns:a14="http://schemas.microsoft.com/office/drawing/2010/main" val="0"/>
              </a:ext>
            </a:extLst>
          </a:blip>
          <a:srcRect/>
          <a:stretch>
            <a:fillRect/>
          </a:stretch>
        </p:blipFill>
        <p:spPr bwMode="auto">
          <a:xfrm>
            <a:off x="5887634" y="1604977"/>
            <a:ext cx="1313266" cy="1424618"/>
          </a:xfrm>
          <a:prstGeom prst="rect">
            <a:avLst/>
          </a:prstGeom>
          <a:noFill/>
          <a:ln>
            <a:noFill/>
          </a:ln>
        </p:spPr>
      </p:pic>
      <p:pic>
        <p:nvPicPr>
          <p:cNvPr id="23" name="Afbeelding 22" descr="Afbeeldingsresultaat voor afbeeldingen yoga houdingen&quot;"/>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70519" y="1604977"/>
            <a:ext cx="2112918" cy="1424618"/>
          </a:xfrm>
          <a:prstGeom prst="rect">
            <a:avLst/>
          </a:prstGeom>
          <a:noFill/>
          <a:ln>
            <a:noFill/>
          </a:ln>
        </p:spPr>
      </p:pic>
      <p:pic>
        <p:nvPicPr>
          <p:cNvPr id="24" name="Afbeelding 23" descr="Afbeeldingsresultaat voor afbeeldingen yoga houdingen&quot;"/>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79034" y="1579025"/>
            <a:ext cx="1502030" cy="1461859"/>
          </a:xfrm>
          <a:prstGeom prst="rect">
            <a:avLst/>
          </a:prstGeom>
          <a:noFill/>
          <a:ln>
            <a:noFill/>
          </a:ln>
        </p:spPr>
      </p:pic>
    </p:spTree>
    <p:extLst>
      <p:ext uri="{BB962C8B-B14F-4D97-AF65-F5344CB8AC3E}">
        <p14:creationId xmlns:p14="http://schemas.microsoft.com/office/powerpoint/2010/main" val="1144046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1046" y="550718"/>
            <a:ext cx="9892146" cy="966355"/>
          </a:xfrm>
          <a:solidFill>
            <a:srgbClr val="FF0000"/>
          </a:solidFill>
        </p:spPr>
        <p:txBody>
          <a:bodyPr>
            <a:normAutofit fontScale="90000"/>
          </a:bodyPr>
          <a:lstStyle/>
          <a:p>
            <a:pPr algn="ctr"/>
            <a:r>
              <a:rPr lang="nl-NL" sz="2700" b="1" dirty="0" smtClean="0">
                <a:latin typeface="Times New Roman" panose="02020603050405020304" pitchFamily="18" charset="0"/>
                <a:cs typeface="Times New Roman" panose="02020603050405020304" pitchFamily="18" charset="0"/>
              </a:rPr>
              <a:t/>
            </a:r>
            <a:br>
              <a:rPr lang="nl-NL" sz="2700" b="1" dirty="0" smtClean="0">
                <a:latin typeface="Times New Roman" panose="02020603050405020304" pitchFamily="18" charset="0"/>
                <a:cs typeface="Times New Roman" panose="02020603050405020304" pitchFamily="18" charset="0"/>
              </a:rPr>
            </a:br>
            <a:r>
              <a:rPr lang="nl-NL" sz="2700" b="1" dirty="0" smtClean="0">
                <a:latin typeface="Times New Roman" panose="02020603050405020304" pitchFamily="18" charset="0"/>
                <a:cs typeface="Times New Roman" panose="02020603050405020304" pitchFamily="18" charset="0"/>
              </a:rPr>
              <a:t/>
            </a:r>
            <a:br>
              <a:rPr lang="nl-NL" sz="2700" b="1" dirty="0" smtClean="0">
                <a:latin typeface="Times New Roman" panose="02020603050405020304" pitchFamily="18" charset="0"/>
                <a:cs typeface="Times New Roman" panose="02020603050405020304" pitchFamily="18" charset="0"/>
              </a:rPr>
            </a:br>
            <a:r>
              <a:rPr lang="nl-NL" sz="2700" b="1" dirty="0" smtClean="0">
                <a:solidFill>
                  <a:schemeClr val="bg1"/>
                </a:solidFill>
                <a:latin typeface="Lucida Handwriting" panose="03010101010101010101" pitchFamily="66" charset="0"/>
                <a:cs typeface="Times New Roman" panose="02020603050405020304" pitchFamily="18" charset="0"/>
              </a:rPr>
              <a:t>Groep </a:t>
            </a:r>
            <a:r>
              <a:rPr lang="nl-NL" sz="2700" b="1" dirty="0">
                <a:solidFill>
                  <a:schemeClr val="bg1"/>
                </a:solidFill>
                <a:latin typeface="Lucida Handwriting" panose="03010101010101010101" pitchFamily="66" charset="0"/>
                <a:cs typeface="Times New Roman" panose="02020603050405020304" pitchFamily="18" charset="0"/>
              </a:rPr>
              <a:t>1 en 2</a:t>
            </a:r>
            <a:r>
              <a:rPr lang="nl-NL" sz="2700" dirty="0">
                <a:solidFill>
                  <a:schemeClr val="bg1"/>
                </a:solidFill>
                <a:latin typeface="Lucida Handwriting" panose="03010101010101010101" pitchFamily="66" charset="0"/>
                <a:cs typeface="Times New Roman" panose="02020603050405020304" pitchFamily="18" charset="0"/>
              </a:rPr>
              <a:t/>
            </a:r>
            <a:br>
              <a:rPr lang="nl-NL" sz="2700" dirty="0">
                <a:solidFill>
                  <a:schemeClr val="bg1"/>
                </a:solidFill>
                <a:latin typeface="Lucida Handwriting" panose="03010101010101010101" pitchFamily="66" charset="0"/>
                <a:cs typeface="Times New Roman" panose="02020603050405020304" pitchFamily="18" charset="0"/>
              </a:rPr>
            </a:br>
            <a:r>
              <a:rPr lang="nl-NL" sz="2700" b="1" dirty="0">
                <a:solidFill>
                  <a:schemeClr val="bg1"/>
                </a:solidFill>
                <a:latin typeface="Lucida Handwriting" panose="03010101010101010101" pitchFamily="66" charset="0"/>
                <a:cs typeface="Times New Roman" panose="02020603050405020304" pitchFamily="18" charset="0"/>
              </a:rPr>
              <a:t>Activiteiten</a:t>
            </a:r>
            <a:r>
              <a:rPr lang="nl-NL" dirty="0"/>
              <a:t/>
            </a:r>
            <a:br>
              <a:rPr lang="nl-NL" dirty="0"/>
            </a:br>
            <a:endParaRPr lang="nl-NL" dirty="0"/>
          </a:p>
        </p:txBody>
      </p:sp>
      <p:sp>
        <p:nvSpPr>
          <p:cNvPr id="4" name="Rechthoek 3"/>
          <p:cNvSpPr/>
          <p:nvPr/>
        </p:nvSpPr>
        <p:spPr>
          <a:xfrm>
            <a:off x="1091046" y="1693718"/>
            <a:ext cx="9892146" cy="502920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r>
              <a:rPr lang="nl-NL" sz="2000" dirty="0" smtClean="0">
                <a:solidFill>
                  <a:schemeClr val="tx1"/>
                </a:solidFill>
                <a:latin typeface="Times New Roman" panose="02020603050405020304" pitchFamily="18" charset="0"/>
                <a:cs typeface="Times New Roman" panose="02020603050405020304" pitchFamily="18" charset="0"/>
              </a:rPr>
              <a:t>De leerkracht bereidt het project en de cultuur ontmoetingen zelf goed voor</a:t>
            </a:r>
            <a:r>
              <a:rPr lang="nl-NL" sz="2000" dirty="0">
                <a:solidFill>
                  <a:schemeClr val="tx1"/>
                </a:solidFill>
                <a:latin typeface="Times New Roman" panose="02020603050405020304" pitchFamily="18" charset="0"/>
                <a:cs typeface="Times New Roman" panose="02020603050405020304" pitchFamily="18" charset="0"/>
              </a:rPr>
              <a:t>.</a:t>
            </a:r>
            <a:endParaRPr lang="nl-NL" sz="2000" dirty="0" smtClean="0">
              <a:solidFill>
                <a:schemeClr val="tx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nl-NL" sz="2000" dirty="0" smtClean="0">
                <a:solidFill>
                  <a:schemeClr val="tx1"/>
                </a:solidFill>
                <a:latin typeface="Times New Roman" panose="02020603050405020304" pitchFamily="18" charset="0"/>
                <a:cs typeface="Times New Roman" panose="02020603050405020304" pitchFamily="18" charset="0"/>
              </a:rPr>
              <a:t>De leerkracht leert de leerlingen wat de 5 ritmes van het bewegen zijn.</a:t>
            </a:r>
          </a:p>
          <a:p>
            <a:pPr marL="342900" lvl="0" indent="-342900">
              <a:buFont typeface="Arial" panose="020B0604020202020204" pitchFamily="34" charset="0"/>
              <a:buChar char="•"/>
            </a:pPr>
            <a:r>
              <a:rPr lang="nl-NL" sz="2000" dirty="0" smtClean="0">
                <a:solidFill>
                  <a:schemeClr val="tx1"/>
                </a:solidFill>
                <a:latin typeface="Times New Roman" panose="02020603050405020304" pitchFamily="18" charset="0"/>
                <a:cs typeface="Times New Roman" panose="02020603050405020304" pitchFamily="18" charset="0"/>
              </a:rPr>
              <a:t>De leerkracht laat de leerlingen kennis maken met o.a.: het thema Lente, de groei en bloei van planten en dieren, hoe beweegt iets als het groeit, hoe bewegen bep. dieren enz. Zaadjes </a:t>
            </a:r>
          </a:p>
          <a:p>
            <a:pPr lvl="0"/>
            <a:r>
              <a:rPr lang="nl-NL" sz="2000" dirty="0">
                <a:solidFill>
                  <a:schemeClr val="tx1"/>
                </a:solidFill>
                <a:latin typeface="Times New Roman" panose="02020603050405020304" pitchFamily="18" charset="0"/>
                <a:cs typeface="Times New Roman" panose="02020603050405020304" pitchFamily="18" charset="0"/>
              </a:rPr>
              <a:t> </a:t>
            </a:r>
            <a:r>
              <a:rPr lang="nl-NL" sz="2000" dirty="0" smtClean="0">
                <a:solidFill>
                  <a:schemeClr val="tx1"/>
                </a:solidFill>
                <a:latin typeface="Times New Roman" panose="02020603050405020304" pitchFamily="18" charset="0"/>
                <a:cs typeface="Times New Roman" panose="02020603050405020304" pitchFamily="18" charset="0"/>
              </a:rPr>
              <a:t>     zaaien en plantjes planten, enz.</a:t>
            </a:r>
          </a:p>
          <a:p>
            <a:pPr marL="342900" lvl="0" indent="-342900">
              <a:buFont typeface="Arial" panose="020B0604020202020204" pitchFamily="34" charset="0"/>
              <a:buChar char="•"/>
            </a:pPr>
            <a:r>
              <a:rPr lang="nl-NL" sz="2000" dirty="0" smtClean="0">
                <a:solidFill>
                  <a:schemeClr val="tx1"/>
                </a:solidFill>
                <a:latin typeface="Times New Roman" panose="02020603050405020304" pitchFamily="18" charset="0"/>
                <a:cs typeface="Times New Roman" panose="02020603050405020304" pitchFamily="18" charset="0"/>
              </a:rPr>
              <a:t>De leerkracht doet de voorbereidende lessen voor de twee verschillende Cultuur Ontmoeting met de leerlingen, t.a.v. de bewegingen / dans / yoga.</a:t>
            </a:r>
          </a:p>
          <a:p>
            <a:pPr marL="342900" lvl="0" indent="-342900">
              <a:buFont typeface="Arial" panose="020B0604020202020204" pitchFamily="34" charset="0"/>
              <a:buChar char="•"/>
            </a:pPr>
            <a:r>
              <a:rPr lang="nl-NL" sz="2000" dirty="0" smtClean="0">
                <a:solidFill>
                  <a:schemeClr val="tx1"/>
                </a:solidFill>
                <a:latin typeface="Times New Roman" panose="02020603050405020304" pitchFamily="18" charset="0"/>
                <a:cs typeface="Times New Roman" panose="02020603050405020304" pitchFamily="18" charset="0"/>
              </a:rPr>
              <a:t>De leerkracht laat elke leerling voor de voorbereidende les een grote bloem maken naar eigen inzicht.</a:t>
            </a:r>
            <a:endParaRPr lang="nl-NL" sz="2000" dirty="0">
              <a:solidFill>
                <a:schemeClr val="tx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nl-NL" sz="2000" dirty="0" smtClean="0">
                <a:solidFill>
                  <a:schemeClr val="tx1"/>
                </a:solidFill>
                <a:latin typeface="Times New Roman" panose="02020603050405020304" pitchFamily="18" charset="0"/>
                <a:cs typeface="Times New Roman" panose="02020603050405020304" pitchFamily="18" charset="0"/>
              </a:rPr>
              <a:t>De leerlingen gaan 2 maal voor de Cult. Ontmoeting naar het speellokaal van de school, de ene keer voor Samen ‘bewegen’, de andere keer voor Samen ‘dansen’.</a:t>
            </a:r>
          </a:p>
          <a:p>
            <a:pPr marL="342900" lvl="0" indent="-342900">
              <a:buFont typeface="Arial" panose="020B0604020202020204" pitchFamily="34" charset="0"/>
              <a:buChar char="•"/>
            </a:pPr>
            <a:r>
              <a:rPr lang="nl-NL" sz="2000" dirty="0" smtClean="0">
                <a:solidFill>
                  <a:schemeClr val="tx1"/>
                </a:solidFill>
                <a:latin typeface="Times New Roman" panose="02020603050405020304" pitchFamily="18" charset="0"/>
                <a:cs typeface="Times New Roman" panose="02020603050405020304" pitchFamily="18" charset="0"/>
              </a:rPr>
              <a:t>De leerkracht geeft de Evaluatie-</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smtClean="0">
                <a:solidFill>
                  <a:schemeClr val="tx1"/>
                </a:solidFill>
                <a:latin typeface="Times New Roman" panose="02020603050405020304" pitchFamily="18" charset="0"/>
                <a:cs typeface="Times New Roman" panose="02020603050405020304" pitchFamily="18" charset="0"/>
              </a:rPr>
              <a:t>en </a:t>
            </a:r>
            <a:r>
              <a:rPr lang="nl-NL" sz="2000" dirty="0" err="1" smtClean="0">
                <a:solidFill>
                  <a:schemeClr val="tx1"/>
                </a:solidFill>
                <a:latin typeface="Times New Roman" panose="02020603050405020304" pitchFamily="18" charset="0"/>
                <a:cs typeface="Times New Roman" panose="02020603050405020304" pitchFamily="18" charset="0"/>
              </a:rPr>
              <a:t>Verwerkingsles</a:t>
            </a:r>
            <a:r>
              <a:rPr lang="nl-NL" sz="2000" dirty="0" smtClean="0">
                <a:solidFill>
                  <a:schemeClr val="tx1"/>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nl-NL" sz="2000" dirty="0" smtClean="0">
                <a:solidFill>
                  <a:schemeClr val="tx1"/>
                </a:solidFill>
                <a:latin typeface="Times New Roman" panose="02020603050405020304" pitchFamily="18" charset="0"/>
                <a:cs typeface="Times New Roman" panose="02020603050405020304" pitchFamily="18" charset="0"/>
              </a:rPr>
              <a:t>De leerkracht doet aanvullende lessen uit (aangeleverde) ideeën, methodes en via google,</a:t>
            </a:r>
          </a:p>
          <a:p>
            <a:pPr marL="342900" lvl="0" indent="-342900">
              <a:buFont typeface="Arial" panose="020B0604020202020204" pitchFamily="34" charset="0"/>
              <a:buChar char="•"/>
            </a:pPr>
            <a:r>
              <a:rPr lang="nl-NL" sz="2000" dirty="0" smtClean="0">
                <a:solidFill>
                  <a:schemeClr val="tx1"/>
                </a:solidFill>
                <a:latin typeface="Times New Roman" panose="02020603050405020304" pitchFamily="18" charset="0"/>
                <a:cs typeface="Times New Roman" panose="02020603050405020304" pitchFamily="18" charset="0"/>
              </a:rPr>
              <a:t>De leerkracht en leerling maken en houden samen </a:t>
            </a:r>
            <a:r>
              <a:rPr lang="nl-NL" sz="2000" dirty="0">
                <a:solidFill>
                  <a:schemeClr val="tx1"/>
                </a:solidFill>
                <a:latin typeface="Times New Roman" panose="02020603050405020304" pitchFamily="18" charset="0"/>
                <a:cs typeface="Times New Roman" panose="02020603050405020304" pitchFamily="18" charset="0"/>
              </a:rPr>
              <a:t>aan het eind van het thema een mooie </a:t>
            </a:r>
            <a:r>
              <a:rPr lang="nl-NL" sz="2000" dirty="0" smtClean="0">
                <a:solidFill>
                  <a:schemeClr val="tx1"/>
                </a:solidFill>
                <a:latin typeface="Times New Roman" panose="02020603050405020304" pitchFamily="18" charset="0"/>
                <a:cs typeface="Times New Roman" panose="02020603050405020304" pitchFamily="18" charset="0"/>
              </a:rPr>
              <a:t>presentatie van de verschillende activiteiten.</a:t>
            </a:r>
            <a:endParaRPr lang="nl-NL"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1155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838200" y="365126"/>
            <a:ext cx="9978736" cy="1058430"/>
          </a:xfrm>
        </p:spPr>
        <p:txBody>
          <a:bodyPr/>
          <a:lstStyle/>
          <a:p>
            <a:endParaRPr lang="nl-NL" dirty="0"/>
          </a:p>
        </p:txBody>
      </p:sp>
      <p:sp>
        <p:nvSpPr>
          <p:cNvPr id="9" name="Tijdelijke aanduiding voor inhoud 8"/>
          <p:cNvSpPr>
            <a:spLocks noGrp="1"/>
          </p:cNvSpPr>
          <p:nvPr>
            <p:ph sz="half" idx="1"/>
          </p:nvPr>
        </p:nvSpPr>
        <p:spPr>
          <a:xfrm>
            <a:off x="838200" y="3044535"/>
            <a:ext cx="5181600" cy="3241965"/>
          </a:xfrm>
          <a:solidFill>
            <a:srgbClr val="00FF00"/>
          </a:solidFill>
        </p:spPr>
        <p:txBody>
          <a:bodyPr>
            <a:noAutofit/>
          </a:bodyPr>
          <a:lstStyle/>
          <a:p>
            <a:pPr marL="457200" lvl="1" indent="0">
              <a:lnSpc>
                <a:spcPct val="107000"/>
              </a:lnSpc>
              <a:buNone/>
            </a:pPr>
            <a:endParaRPr lang="nl-NL" sz="1000" b="1" u="sng" dirty="0" smtClean="0">
              <a:latin typeface="Times New Roman" panose="02020603050405020304" pitchFamily="18" charset="0"/>
              <a:cs typeface="Times New Roman" panose="02020603050405020304" pitchFamily="18" charset="0"/>
            </a:endParaRPr>
          </a:p>
          <a:p>
            <a:pPr marL="457200" lvl="1" indent="0">
              <a:lnSpc>
                <a:spcPct val="107000"/>
              </a:lnSpc>
              <a:buNone/>
            </a:pPr>
            <a:r>
              <a:rPr lang="nl-NL" sz="1600" b="1" u="sng" dirty="0" smtClean="0">
                <a:latin typeface="Times New Roman" panose="02020603050405020304" pitchFamily="18" charset="0"/>
                <a:cs typeface="Times New Roman" panose="02020603050405020304" pitchFamily="18" charset="0"/>
              </a:rPr>
              <a:t>Algemeen</a:t>
            </a:r>
            <a:r>
              <a:rPr lang="nl-NL" sz="1600" b="1" u="sng" dirty="0">
                <a:latin typeface="Times New Roman" panose="02020603050405020304" pitchFamily="18" charset="0"/>
                <a:cs typeface="Times New Roman" panose="02020603050405020304" pitchFamily="18" charset="0"/>
              </a:rPr>
              <a:t>:</a:t>
            </a:r>
          </a:p>
          <a:p>
            <a:pPr marL="457200" lvl="1" indent="0">
              <a:lnSpc>
                <a:spcPct val="107000"/>
              </a:lnSpc>
              <a:buNone/>
            </a:pPr>
            <a:endParaRPr lang="nl-NL" sz="1600" b="1" dirty="0">
              <a:latin typeface="Times New Roman" panose="02020603050405020304" pitchFamily="18" charset="0"/>
              <a:cs typeface="Times New Roman" panose="02020603050405020304" pitchFamily="18" charset="0"/>
            </a:endParaRPr>
          </a:p>
          <a:p>
            <a:pPr marL="457200" lvl="1" indent="0">
              <a:lnSpc>
                <a:spcPct val="107000"/>
              </a:lnSpc>
              <a:buNone/>
            </a:pPr>
            <a:r>
              <a:rPr lang="nl-NL" sz="1600" b="1" dirty="0">
                <a:latin typeface="Times New Roman" panose="02020603050405020304" pitchFamily="18" charset="0"/>
                <a:cs typeface="Times New Roman" panose="02020603050405020304" pitchFamily="18" charset="0"/>
              </a:rPr>
              <a:t>Wat kan allemaal bewegen</a:t>
            </a:r>
            <a:r>
              <a:rPr lang="nl-NL" sz="1600" b="1" dirty="0" smtClean="0">
                <a:latin typeface="Times New Roman" panose="02020603050405020304" pitchFamily="18" charset="0"/>
                <a:cs typeface="Times New Roman" panose="02020603050405020304" pitchFamily="18" charset="0"/>
              </a:rPr>
              <a:t>?</a:t>
            </a:r>
          </a:p>
          <a:p>
            <a:pPr marL="457200" lvl="1" indent="0">
              <a:lnSpc>
                <a:spcPct val="107000"/>
              </a:lnSpc>
              <a:buNone/>
            </a:pPr>
            <a:r>
              <a:rPr lang="nl-NL" sz="1600" b="1" dirty="0" smtClean="0">
                <a:latin typeface="Times New Roman" panose="02020603050405020304" pitchFamily="18" charset="0"/>
                <a:cs typeface="Times New Roman" panose="02020603050405020304" pitchFamily="18" charset="0"/>
              </a:rPr>
              <a:t>Wat voor bewegingen komen er voor in bijv. de jungle?</a:t>
            </a:r>
            <a:endParaRPr lang="nl-NL" sz="1600" b="1" dirty="0">
              <a:latin typeface="Times New Roman" panose="02020603050405020304" pitchFamily="18" charset="0"/>
              <a:cs typeface="Times New Roman" panose="02020603050405020304" pitchFamily="18" charset="0"/>
            </a:endParaRPr>
          </a:p>
          <a:p>
            <a:pPr marL="457200" lvl="1" indent="0">
              <a:lnSpc>
                <a:spcPct val="107000"/>
              </a:lnSpc>
              <a:buNone/>
            </a:pPr>
            <a:r>
              <a:rPr lang="nl-NL" sz="1600" b="1" dirty="0" smtClean="0">
                <a:latin typeface="Times New Roman" panose="02020603050405020304" pitchFamily="18" charset="0"/>
                <a:cs typeface="Times New Roman" panose="02020603050405020304" pitchFamily="18" charset="0"/>
              </a:rPr>
              <a:t>Wat voor soort dansen zijn er?</a:t>
            </a:r>
            <a:endParaRPr lang="nl-NL" sz="1600" b="1" dirty="0">
              <a:latin typeface="Times New Roman" panose="02020603050405020304" pitchFamily="18" charset="0"/>
              <a:cs typeface="Times New Roman" panose="02020603050405020304" pitchFamily="18" charset="0"/>
            </a:endParaRPr>
          </a:p>
          <a:p>
            <a:pPr marL="457200" lvl="1" indent="0">
              <a:lnSpc>
                <a:spcPct val="107000"/>
              </a:lnSpc>
              <a:buNone/>
            </a:pPr>
            <a:r>
              <a:rPr lang="nl-NL" sz="1600" b="1" dirty="0" smtClean="0">
                <a:latin typeface="Times New Roman" panose="02020603050405020304" pitchFamily="18" charset="0"/>
                <a:cs typeface="Times New Roman" panose="02020603050405020304" pitchFamily="18" charset="0"/>
              </a:rPr>
              <a:t>Verschillende soorten slagwerk</a:t>
            </a:r>
          </a:p>
          <a:p>
            <a:pPr marL="457200" lvl="1" indent="0">
              <a:lnSpc>
                <a:spcPct val="107000"/>
              </a:lnSpc>
              <a:buNone/>
            </a:pPr>
            <a:r>
              <a:rPr lang="nl-NL" sz="1600" b="1" dirty="0" smtClean="0">
                <a:latin typeface="Times New Roman" panose="02020603050405020304" pitchFamily="18" charset="0"/>
                <a:cs typeface="Times New Roman" panose="02020603050405020304" pitchFamily="18" charset="0"/>
              </a:rPr>
              <a:t>De </a:t>
            </a:r>
            <a:r>
              <a:rPr lang="nl-NL" sz="1600" b="1" dirty="0" err="1" smtClean="0">
                <a:latin typeface="Times New Roman" panose="02020603050405020304" pitchFamily="18" charset="0"/>
                <a:cs typeface="Times New Roman" panose="02020603050405020304" pitchFamily="18" charset="0"/>
              </a:rPr>
              <a:t>djembé</a:t>
            </a:r>
            <a:endParaRPr lang="nl-NL" sz="1600" b="1" dirty="0">
              <a:latin typeface="Times New Roman" panose="02020603050405020304" pitchFamily="18" charset="0"/>
              <a:cs typeface="Times New Roman" panose="02020603050405020304" pitchFamily="18" charset="0"/>
            </a:endParaRPr>
          </a:p>
        </p:txBody>
      </p:sp>
      <p:sp>
        <p:nvSpPr>
          <p:cNvPr id="10" name="Tijdelijke aanduiding voor inhoud 9"/>
          <p:cNvSpPr>
            <a:spLocks noGrp="1"/>
          </p:cNvSpPr>
          <p:nvPr>
            <p:ph sz="half" idx="2"/>
          </p:nvPr>
        </p:nvSpPr>
        <p:spPr>
          <a:xfrm>
            <a:off x="6172200" y="3063864"/>
            <a:ext cx="5181600" cy="3222636"/>
          </a:xfrm>
          <a:solidFill>
            <a:srgbClr val="00FF00"/>
          </a:solidFill>
        </p:spPr>
        <p:txBody>
          <a:bodyPr>
            <a:normAutofit/>
          </a:bodyPr>
          <a:lstStyle/>
          <a:p>
            <a:pPr>
              <a:lnSpc>
                <a:spcPct val="60000"/>
              </a:lnSpc>
            </a:pPr>
            <a:endParaRPr lang="nl-NL" sz="1000" b="1" dirty="0">
              <a:latin typeface="Times New Roman" panose="02020603050405020304" pitchFamily="18" charset="0"/>
              <a:cs typeface="Times New Roman" panose="02020603050405020304" pitchFamily="18" charset="0"/>
            </a:endParaRPr>
          </a:p>
          <a:p>
            <a:pPr marL="457200" lvl="1" indent="0">
              <a:lnSpc>
                <a:spcPct val="120000"/>
              </a:lnSpc>
              <a:buNone/>
            </a:pPr>
            <a:r>
              <a:rPr lang="nl-NL" sz="1600" b="1" u="sng" dirty="0">
                <a:latin typeface="Times New Roman" panose="02020603050405020304" pitchFamily="18" charset="0"/>
                <a:cs typeface="Times New Roman" panose="02020603050405020304" pitchFamily="18" charset="0"/>
              </a:rPr>
              <a:t>Cult. Ontmoeting:</a:t>
            </a:r>
          </a:p>
          <a:p>
            <a:pPr marL="457200" lvl="1" indent="0">
              <a:lnSpc>
                <a:spcPct val="107000"/>
              </a:lnSpc>
              <a:buNone/>
            </a:pPr>
            <a:endParaRPr lang="nl-NL" sz="1600" b="1" dirty="0" smtClean="0">
              <a:latin typeface="Times New Roman" panose="02020603050405020304" pitchFamily="18" charset="0"/>
              <a:cs typeface="Times New Roman" panose="02020603050405020304" pitchFamily="18" charset="0"/>
            </a:endParaRPr>
          </a:p>
          <a:p>
            <a:pPr marL="457200" lvl="1" indent="0">
              <a:lnSpc>
                <a:spcPct val="107000"/>
              </a:lnSpc>
              <a:buNone/>
            </a:pPr>
            <a:r>
              <a:rPr lang="nl-NL" sz="1600" b="1" dirty="0" smtClean="0">
                <a:latin typeface="Times New Roman" panose="02020603050405020304" pitchFamily="18" charset="0"/>
                <a:cs typeface="Times New Roman" panose="02020603050405020304" pitchFamily="18" charset="0"/>
              </a:rPr>
              <a:t>Het </a:t>
            </a:r>
            <a:r>
              <a:rPr lang="nl-NL" sz="1600" b="1" dirty="0">
                <a:latin typeface="Times New Roman" panose="02020603050405020304" pitchFamily="18" charset="0"/>
                <a:cs typeface="Times New Roman" panose="02020603050405020304" pitchFamily="18" charset="0"/>
              </a:rPr>
              <a:t>verschil in bewegingen tussen de 5 ritmes</a:t>
            </a:r>
          </a:p>
          <a:p>
            <a:pPr marL="457200" lvl="1" indent="0">
              <a:lnSpc>
                <a:spcPct val="107000"/>
              </a:lnSpc>
              <a:buNone/>
            </a:pPr>
            <a:r>
              <a:rPr lang="nl-NL" sz="1600" b="1" dirty="0" smtClean="0">
                <a:latin typeface="Times New Roman" panose="02020603050405020304" pitchFamily="18" charset="0"/>
                <a:cs typeface="Times New Roman" panose="02020603050405020304" pitchFamily="18" charset="0"/>
              </a:rPr>
              <a:t>Muziekstuk “</a:t>
            </a:r>
            <a:r>
              <a:rPr lang="nl-NL" sz="1600" b="1" dirty="0" err="1" smtClean="0">
                <a:latin typeface="Times New Roman" panose="02020603050405020304" pitchFamily="18" charset="0"/>
                <a:cs typeface="Times New Roman" panose="02020603050405020304" pitchFamily="18" charset="0"/>
              </a:rPr>
              <a:t>Circle</a:t>
            </a:r>
            <a:r>
              <a:rPr lang="nl-NL" sz="1600" b="1" dirty="0" smtClean="0">
                <a:latin typeface="Times New Roman" panose="02020603050405020304" pitchFamily="18" charset="0"/>
                <a:cs typeface="Times New Roman" panose="02020603050405020304" pitchFamily="18" charset="0"/>
              </a:rPr>
              <a:t> of life”</a:t>
            </a:r>
          </a:p>
          <a:p>
            <a:pPr marL="457200" lvl="1" indent="0">
              <a:lnSpc>
                <a:spcPct val="107000"/>
              </a:lnSpc>
              <a:buNone/>
            </a:pPr>
            <a:r>
              <a:rPr lang="nl-NL" sz="1600" b="1" dirty="0" smtClean="0">
                <a:latin typeface="Times New Roman" panose="02020603050405020304" pitchFamily="18" charset="0"/>
                <a:cs typeface="Times New Roman" panose="02020603050405020304" pitchFamily="18" charset="0"/>
              </a:rPr>
              <a:t>Afrikaanse dans</a:t>
            </a:r>
            <a:endParaRPr lang="nl-NL" sz="1600" b="1" dirty="0">
              <a:latin typeface="Times New Roman" panose="02020603050405020304" pitchFamily="18" charset="0"/>
              <a:cs typeface="Times New Roman" panose="02020603050405020304" pitchFamily="18" charset="0"/>
            </a:endParaRPr>
          </a:p>
          <a:p>
            <a:pPr marL="457200" lvl="1" indent="0">
              <a:lnSpc>
                <a:spcPct val="107000"/>
              </a:lnSpc>
              <a:buNone/>
            </a:pPr>
            <a:r>
              <a:rPr lang="nl-NL" sz="1600" b="1" dirty="0" smtClean="0">
                <a:latin typeface="Times New Roman" panose="02020603050405020304" pitchFamily="18" charset="0"/>
                <a:cs typeface="Times New Roman" panose="02020603050405020304" pitchFamily="18" charset="0"/>
              </a:rPr>
              <a:t>Afrikaanse ritmes</a:t>
            </a:r>
            <a:endParaRPr lang="nl-NL" sz="1600" b="1" dirty="0">
              <a:latin typeface="Times New Roman" panose="02020603050405020304" pitchFamily="18" charset="0"/>
              <a:cs typeface="Times New Roman" panose="02020603050405020304" pitchFamily="18" charset="0"/>
            </a:endParaRPr>
          </a:p>
          <a:p>
            <a:pPr marL="457200" lvl="1" indent="0">
              <a:lnSpc>
                <a:spcPct val="107000"/>
              </a:lnSpc>
              <a:buNone/>
            </a:pPr>
            <a:r>
              <a:rPr lang="nl-NL" sz="1600" b="1" dirty="0" smtClean="0">
                <a:latin typeface="Times New Roman" panose="02020603050405020304" pitchFamily="18" charset="0"/>
                <a:cs typeface="Times New Roman" panose="02020603050405020304" pitchFamily="18" charset="0"/>
              </a:rPr>
              <a:t>Spelen op de </a:t>
            </a:r>
            <a:r>
              <a:rPr lang="nl-NL" sz="1600" b="1" dirty="0" err="1" smtClean="0">
                <a:latin typeface="Times New Roman" panose="02020603050405020304" pitchFamily="18" charset="0"/>
                <a:cs typeface="Times New Roman" panose="02020603050405020304" pitchFamily="18" charset="0"/>
              </a:rPr>
              <a:t>djembé</a:t>
            </a:r>
            <a:endParaRPr lang="nl-NL" sz="1600" b="1" dirty="0">
              <a:latin typeface="Times New Roman" panose="02020603050405020304" pitchFamily="18" charset="0"/>
              <a:cs typeface="Times New Roman" panose="02020603050405020304" pitchFamily="18" charset="0"/>
            </a:endParaRPr>
          </a:p>
        </p:txBody>
      </p:sp>
      <p:sp>
        <p:nvSpPr>
          <p:cNvPr id="11" name="Titel 1"/>
          <p:cNvSpPr txBox="1">
            <a:spLocks/>
          </p:cNvSpPr>
          <p:nvPr/>
        </p:nvSpPr>
        <p:spPr>
          <a:xfrm>
            <a:off x="838200" y="365125"/>
            <a:ext cx="10515600" cy="1183120"/>
          </a:xfrm>
          <a:prstGeom prst="rect">
            <a:avLst/>
          </a:prstGeom>
          <a:solidFill>
            <a:srgbClr val="FF0000"/>
          </a:solidFill>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2700" b="1" dirty="0" smtClean="0">
                <a:latin typeface="Times New Roman" panose="02020603050405020304" pitchFamily="18" charset="0"/>
                <a:cs typeface="Times New Roman" panose="02020603050405020304" pitchFamily="18" charset="0"/>
              </a:rPr>
              <a:t/>
            </a:r>
            <a:br>
              <a:rPr lang="nl-NL" sz="2700" b="1" dirty="0" smtClean="0">
                <a:latin typeface="Times New Roman" panose="02020603050405020304" pitchFamily="18" charset="0"/>
                <a:cs typeface="Times New Roman" panose="02020603050405020304" pitchFamily="18" charset="0"/>
              </a:rPr>
            </a:br>
            <a:r>
              <a:rPr lang="nl-NL" sz="2700" b="1" dirty="0" smtClean="0">
                <a:solidFill>
                  <a:schemeClr val="bg1"/>
                </a:solidFill>
                <a:latin typeface="Lucida Handwriting" panose="03010101010101010101" pitchFamily="66" charset="0"/>
                <a:cs typeface="Times New Roman" panose="02020603050405020304" pitchFamily="18" charset="0"/>
              </a:rPr>
              <a:t>Groep 3 en 4</a:t>
            </a:r>
            <a:r>
              <a:rPr lang="nl-NL" sz="2000" b="1" dirty="0" smtClean="0">
                <a:solidFill>
                  <a:schemeClr val="bg1"/>
                </a:solidFill>
                <a:latin typeface="Lucida Handwriting" panose="03010101010101010101" pitchFamily="66" charset="0"/>
                <a:cs typeface="Times New Roman" panose="02020603050405020304" pitchFamily="18" charset="0"/>
              </a:rPr>
              <a:t/>
            </a:r>
            <a:br>
              <a:rPr lang="nl-NL" sz="2000" b="1" dirty="0" smtClean="0">
                <a:solidFill>
                  <a:schemeClr val="bg1"/>
                </a:solidFill>
                <a:latin typeface="Lucida Handwriting" panose="03010101010101010101" pitchFamily="66" charset="0"/>
                <a:cs typeface="Times New Roman" panose="02020603050405020304" pitchFamily="18" charset="0"/>
              </a:rPr>
            </a:br>
            <a:r>
              <a:rPr lang="nl-NL" sz="3100" dirty="0" smtClean="0">
                <a:solidFill>
                  <a:schemeClr val="bg1"/>
                </a:solidFill>
                <a:latin typeface="Lucida Handwriting" panose="03010101010101010101" pitchFamily="66" charset="0"/>
                <a:cs typeface="Times New Roman" panose="02020603050405020304" pitchFamily="18" charset="0"/>
              </a:rPr>
              <a:t/>
            </a:r>
            <a:br>
              <a:rPr lang="nl-NL" sz="3100" dirty="0" smtClean="0">
                <a:solidFill>
                  <a:schemeClr val="bg1"/>
                </a:solidFill>
                <a:latin typeface="Lucida Handwriting" panose="03010101010101010101" pitchFamily="66" charset="0"/>
                <a:cs typeface="Times New Roman" panose="02020603050405020304" pitchFamily="18" charset="0"/>
              </a:rPr>
            </a:br>
            <a:r>
              <a:rPr lang="nl-NL" sz="3100" b="1" dirty="0" smtClean="0">
                <a:solidFill>
                  <a:schemeClr val="bg1"/>
                </a:solidFill>
                <a:latin typeface="Lucida Handwriting" panose="03010101010101010101" pitchFamily="66" charset="0"/>
                <a:cs typeface="Times New Roman" panose="02020603050405020304" pitchFamily="18" charset="0"/>
              </a:rPr>
              <a:t>‘</a:t>
            </a:r>
            <a:r>
              <a:rPr lang="nl-NL" sz="3100" b="1" dirty="0" err="1" smtClean="0">
                <a:solidFill>
                  <a:schemeClr val="bg1"/>
                </a:solidFill>
                <a:latin typeface="Lucida Handwriting" panose="03010101010101010101" pitchFamily="66" charset="0"/>
                <a:cs typeface="Times New Roman" panose="02020603050405020304" pitchFamily="18" charset="0"/>
              </a:rPr>
              <a:t>Circle</a:t>
            </a:r>
            <a:r>
              <a:rPr lang="nl-NL" sz="3100" b="1" dirty="0" smtClean="0">
                <a:solidFill>
                  <a:schemeClr val="bg1"/>
                </a:solidFill>
                <a:latin typeface="Lucida Handwriting" panose="03010101010101010101" pitchFamily="66" charset="0"/>
                <a:cs typeface="Times New Roman" panose="02020603050405020304" pitchFamily="18" charset="0"/>
              </a:rPr>
              <a:t> of Life’</a:t>
            </a:r>
            <a:r>
              <a:rPr lang="nl-NL" sz="3100" dirty="0" smtClean="0"/>
              <a:t/>
            </a:r>
            <a:br>
              <a:rPr lang="nl-NL" sz="3100" dirty="0" smtClean="0"/>
            </a:br>
            <a:endParaRPr lang="nl-NL" sz="3100" dirty="0"/>
          </a:p>
        </p:txBody>
      </p:sp>
      <p:pic>
        <p:nvPicPr>
          <p:cNvPr id="3074" name="Picture 2" descr="Afbeeldingsresultaat voor afbeelding verschillende dans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964" y="1646211"/>
            <a:ext cx="1987144" cy="132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Afbeeldingsresultaat voor afbeelding jungle&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2683" y="1646211"/>
            <a:ext cx="1975308" cy="13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Afbeeldingsresultaat voor afbeelding afrikaanse muzikanten&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47159" y="1655874"/>
            <a:ext cx="2006641" cy="131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Afbeeldingsresultaat voor afbeelding djembe&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1925" y="1643519"/>
            <a:ext cx="2217115" cy="131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Afbeeldingsresultaat voor afbeelding afrikaanse muzikanten&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4145" y="1626470"/>
            <a:ext cx="157162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256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1046" y="405245"/>
            <a:ext cx="9892146" cy="924791"/>
          </a:xfrm>
          <a:solidFill>
            <a:srgbClr val="FF0000"/>
          </a:solidFill>
        </p:spPr>
        <p:txBody>
          <a:bodyPr>
            <a:normAutofit fontScale="90000"/>
          </a:bodyPr>
          <a:lstStyle/>
          <a:p>
            <a:pPr algn="ctr"/>
            <a:r>
              <a:rPr lang="nl-NL" sz="2700" b="1" dirty="0" smtClean="0">
                <a:latin typeface="Times New Roman" panose="02020603050405020304" pitchFamily="18" charset="0"/>
                <a:cs typeface="Times New Roman" panose="02020603050405020304" pitchFamily="18" charset="0"/>
              </a:rPr>
              <a:t/>
            </a:r>
            <a:br>
              <a:rPr lang="nl-NL" sz="2700" b="1" dirty="0" smtClean="0">
                <a:latin typeface="Times New Roman" panose="02020603050405020304" pitchFamily="18" charset="0"/>
                <a:cs typeface="Times New Roman" panose="02020603050405020304" pitchFamily="18" charset="0"/>
              </a:rPr>
            </a:br>
            <a:r>
              <a:rPr lang="nl-NL" sz="2700" b="1" dirty="0" smtClean="0">
                <a:latin typeface="Times New Roman" panose="02020603050405020304" pitchFamily="18" charset="0"/>
                <a:cs typeface="Times New Roman" panose="02020603050405020304" pitchFamily="18" charset="0"/>
              </a:rPr>
              <a:t/>
            </a:r>
            <a:br>
              <a:rPr lang="nl-NL" sz="2700" b="1" dirty="0" smtClean="0">
                <a:latin typeface="Times New Roman" panose="02020603050405020304" pitchFamily="18" charset="0"/>
                <a:cs typeface="Times New Roman" panose="02020603050405020304" pitchFamily="18" charset="0"/>
              </a:rPr>
            </a:br>
            <a:r>
              <a:rPr lang="nl-NL" sz="2700" b="1" dirty="0" smtClean="0">
                <a:solidFill>
                  <a:schemeClr val="bg1"/>
                </a:solidFill>
                <a:latin typeface="Lucida Handwriting" panose="03010101010101010101" pitchFamily="66" charset="0"/>
                <a:cs typeface="Times New Roman" panose="02020603050405020304" pitchFamily="18" charset="0"/>
              </a:rPr>
              <a:t>Groep 3 </a:t>
            </a:r>
            <a:r>
              <a:rPr lang="nl-NL" sz="2700" b="1" dirty="0">
                <a:solidFill>
                  <a:schemeClr val="bg1"/>
                </a:solidFill>
                <a:latin typeface="Lucida Handwriting" panose="03010101010101010101" pitchFamily="66" charset="0"/>
                <a:cs typeface="Times New Roman" panose="02020603050405020304" pitchFamily="18" charset="0"/>
              </a:rPr>
              <a:t>en </a:t>
            </a:r>
            <a:r>
              <a:rPr lang="nl-NL" sz="2700" b="1" dirty="0" smtClean="0">
                <a:solidFill>
                  <a:schemeClr val="bg1"/>
                </a:solidFill>
                <a:latin typeface="Lucida Handwriting" panose="03010101010101010101" pitchFamily="66" charset="0"/>
                <a:cs typeface="Times New Roman" panose="02020603050405020304" pitchFamily="18" charset="0"/>
              </a:rPr>
              <a:t>4</a:t>
            </a:r>
            <a:r>
              <a:rPr lang="nl-NL" sz="2700" dirty="0">
                <a:solidFill>
                  <a:schemeClr val="bg1"/>
                </a:solidFill>
                <a:latin typeface="Lucida Handwriting" panose="03010101010101010101" pitchFamily="66" charset="0"/>
                <a:cs typeface="Times New Roman" panose="02020603050405020304" pitchFamily="18" charset="0"/>
              </a:rPr>
              <a:t/>
            </a:r>
            <a:br>
              <a:rPr lang="nl-NL" sz="2700" dirty="0">
                <a:solidFill>
                  <a:schemeClr val="bg1"/>
                </a:solidFill>
                <a:latin typeface="Lucida Handwriting" panose="03010101010101010101" pitchFamily="66" charset="0"/>
                <a:cs typeface="Times New Roman" panose="02020603050405020304" pitchFamily="18" charset="0"/>
              </a:rPr>
            </a:br>
            <a:r>
              <a:rPr lang="nl-NL" sz="2700" b="1" dirty="0">
                <a:solidFill>
                  <a:schemeClr val="bg1"/>
                </a:solidFill>
                <a:latin typeface="Lucida Handwriting" panose="03010101010101010101" pitchFamily="66" charset="0"/>
                <a:cs typeface="Times New Roman" panose="02020603050405020304" pitchFamily="18" charset="0"/>
              </a:rPr>
              <a:t>Activiteiten</a:t>
            </a:r>
            <a:r>
              <a:rPr lang="nl-NL" dirty="0"/>
              <a:t/>
            </a:r>
            <a:br>
              <a:rPr lang="nl-NL" dirty="0"/>
            </a:br>
            <a:endParaRPr lang="nl-NL" dirty="0"/>
          </a:p>
        </p:txBody>
      </p:sp>
      <p:sp>
        <p:nvSpPr>
          <p:cNvPr id="4" name="Rechthoek 3"/>
          <p:cNvSpPr/>
          <p:nvPr/>
        </p:nvSpPr>
        <p:spPr>
          <a:xfrm>
            <a:off x="1091046" y="1413164"/>
            <a:ext cx="9892146" cy="5444835"/>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endParaRPr lang="nl-NL" sz="2000" dirty="0" smtClean="0">
              <a:solidFill>
                <a:schemeClr val="tx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nl-NL" sz="2000" dirty="0" smtClean="0">
                <a:solidFill>
                  <a:schemeClr val="tx1"/>
                </a:solidFill>
                <a:latin typeface="Times New Roman" panose="02020603050405020304" pitchFamily="18" charset="0"/>
                <a:cs typeface="Times New Roman" panose="02020603050405020304" pitchFamily="18" charset="0"/>
              </a:rPr>
              <a:t>De </a:t>
            </a:r>
            <a:r>
              <a:rPr lang="nl-NL" sz="2000" dirty="0">
                <a:solidFill>
                  <a:schemeClr val="tx1"/>
                </a:solidFill>
                <a:latin typeface="Times New Roman" panose="02020603050405020304" pitchFamily="18" charset="0"/>
                <a:cs typeface="Times New Roman" panose="02020603050405020304" pitchFamily="18" charset="0"/>
              </a:rPr>
              <a:t>leerkracht bereidt het project en de cultuur ontmoetingen zelf goed </a:t>
            </a:r>
            <a:r>
              <a:rPr lang="nl-NL" sz="2000" dirty="0" smtClean="0">
                <a:solidFill>
                  <a:schemeClr val="tx1"/>
                </a:solidFill>
                <a:latin typeface="Times New Roman" panose="02020603050405020304" pitchFamily="18" charset="0"/>
                <a:cs typeface="Times New Roman" panose="02020603050405020304" pitchFamily="18" charset="0"/>
              </a:rPr>
              <a:t>voor</a:t>
            </a:r>
            <a:endParaRPr lang="nl-NL" sz="2000" dirty="0">
              <a:solidFill>
                <a:schemeClr val="tx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nl-NL" sz="2000" dirty="0">
                <a:solidFill>
                  <a:schemeClr val="tx1"/>
                </a:solidFill>
                <a:latin typeface="Times New Roman" panose="02020603050405020304" pitchFamily="18" charset="0"/>
                <a:cs typeface="Times New Roman" panose="02020603050405020304" pitchFamily="18" charset="0"/>
              </a:rPr>
              <a:t>De leerkracht leert de leerlingen wat de 5 ritmes van het bewegen </a:t>
            </a:r>
            <a:r>
              <a:rPr lang="nl-NL" sz="2000" dirty="0" smtClean="0">
                <a:solidFill>
                  <a:schemeClr val="tx1"/>
                </a:solidFill>
                <a:latin typeface="Times New Roman" panose="02020603050405020304" pitchFamily="18" charset="0"/>
                <a:cs typeface="Times New Roman" panose="02020603050405020304" pitchFamily="18" charset="0"/>
              </a:rPr>
              <a:t>zijn</a:t>
            </a:r>
            <a:endParaRPr lang="nl-NL" sz="2000" dirty="0">
              <a:solidFill>
                <a:schemeClr val="tx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nl-NL" sz="2000" dirty="0" smtClean="0">
                <a:solidFill>
                  <a:schemeClr val="tx1"/>
                </a:solidFill>
                <a:latin typeface="Times New Roman" panose="02020603050405020304" pitchFamily="18" charset="0"/>
                <a:cs typeface="Times New Roman" panose="02020603050405020304" pitchFamily="18" charset="0"/>
              </a:rPr>
              <a:t>De leerkracht laat de leerlingen kennismaken met verschillende dansen en ritmes, daarnaast </a:t>
            </a:r>
          </a:p>
          <a:p>
            <a:r>
              <a:rPr lang="nl-NL" sz="2000" dirty="0" smtClean="0">
                <a:solidFill>
                  <a:schemeClr val="tx1"/>
                </a:solidFill>
                <a:latin typeface="Times New Roman" panose="02020603050405020304" pitchFamily="18" charset="0"/>
                <a:cs typeface="Times New Roman" panose="02020603050405020304" pitchFamily="18" charset="0"/>
              </a:rPr>
              <a:t>      speciaal </a:t>
            </a:r>
            <a:r>
              <a:rPr lang="nl-NL" sz="2000" dirty="0">
                <a:solidFill>
                  <a:schemeClr val="tx1"/>
                </a:solidFill>
                <a:latin typeface="Times New Roman" panose="02020603050405020304" pitchFamily="18" charset="0"/>
                <a:cs typeface="Times New Roman" panose="02020603050405020304" pitchFamily="18" charset="0"/>
              </a:rPr>
              <a:t>gericht op Afrika</a:t>
            </a:r>
          </a:p>
          <a:p>
            <a:pPr marL="342900" lvl="0" indent="-342900">
              <a:buFont typeface="Arial" panose="020B0604020202020204" pitchFamily="34" charset="0"/>
              <a:buChar char="•"/>
            </a:pPr>
            <a:r>
              <a:rPr lang="nl-NL" sz="2000" dirty="0" smtClean="0">
                <a:solidFill>
                  <a:schemeClr val="tx1"/>
                </a:solidFill>
                <a:latin typeface="Times New Roman" panose="02020603050405020304" pitchFamily="18" charset="0"/>
                <a:cs typeface="Times New Roman" panose="02020603050405020304" pitchFamily="18" charset="0"/>
              </a:rPr>
              <a:t>De leerkracht laat de leerlingen het muziekstuk ‘</a:t>
            </a:r>
            <a:r>
              <a:rPr lang="nl-NL" sz="2000" dirty="0" err="1" smtClean="0">
                <a:solidFill>
                  <a:schemeClr val="tx1"/>
                </a:solidFill>
                <a:latin typeface="Times New Roman" panose="02020603050405020304" pitchFamily="18" charset="0"/>
                <a:cs typeface="Times New Roman" panose="02020603050405020304" pitchFamily="18" charset="0"/>
              </a:rPr>
              <a:t>Circle</a:t>
            </a:r>
            <a:r>
              <a:rPr lang="nl-NL" sz="2000" dirty="0" smtClean="0">
                <a:solidFill>
                  <a:schemeClr val="tx1"/>
                </a:solidFill>
                <a:latin typeface="Times New Roman" panose="02020603050405020304" pitchFamily="18" charset="0"/>
                <a:cs typeface="Times New Roman" panose="02020603050405020304" pitchFamily="18" charset="0"/>
              </a:rPr>
              <a:t> of Life’ horen en beleven</a:t>
            </a:r>
          </a:p>
          <a:p>
            <a:pPr marL="342900" lvl="0" indent="-342900">
              <a:buFont typeface="Arial" panose="020B0604020202020204" pitchFamily="34" charset="0"/>
              <a:buChar char="•"/>
            </a:pPr>
            <a:r>
              <a:rPr lang="nl-NL" sz="2000" dirty="0" smtClean="0">
                <a:solidFill>
                  <a:schemeClr val="tx1"/>
                </a:solidFill>
                <a:latin typeface="Times New Roman" panose="02020603050405020304" pitchFamily="18" charset="0"/>
                <a:cs typeface="Times New Roman" panose="02020603050405020304" pitchFamily="18" charset="0"/>
              </a:rPr>
              <a:t>De leerkracht laat alle leerlingen ‘bewegingen’ die in de jungle mogelijk zijn, uitvoeren</a:t>
            </a:r>
          </a:p>
          <a:p>
            <a:pPr marL="342900" lvl="0" indent="-342900">
              <a:buFont typeface="Arial" panose="020B0604020202020204" pitchFamily="34" charset="0"/>
              <a:buChar char="•"/>
            </a:pPr>
            <a:r>
              <a:rPr lang="nl-NL" sz="2000" dirty="0" smtClean="0">
                <a:solidFill>
                  <a:schemeClr val="tx1"/>
                </a:solidFill>
                <a:latin typeface="Times New Roman" panose="02020603050405020304" pitchFamily="18" charset="0"/>
                <a:cs typeface="Times New Roman" panose="02020603050405020304" pitchFamily="18" charset="0"/>
              </a:rPr>
              <a:t>De leerkracht doet de voorbereidende lessen voor 2 Cultuur Ontmoeting met de leerlingen,</a:t>
            </a:r>
          </a:p>
          <a:p>
            <a:pPr marL="342900" lvl="0" indent="-342900">
              <a:buFont typeface="Arial" panose="020B0604020202020204" pitchFamily="34" charset="0"/>
              <a:buChar char="•"/>
            </a:pPr>
            <a:r>
              <a:rPr lang="nl-NL" sz="2000" dirty="0" smtClean="0">
                <a:solidFill>
                  <a:schemeClr val="tx1"/>
                </a:solidFill>
                <a:latin typeface="Times New Roman" panose="02020603050405020304" pitchFamily="18" charset="0"/>
                <a:cs typeface="Times New Roman" panose="02020603050405020304" pitchFamily="18" charset="0"/>
              </a:rPr>
              <a:t>De leerlingen van gr. 3 leren bij de Cult. </a:t>
            </a:r>
            <a:r>
              <a:rPr lang="nl-NL" sz="2000" dirty="0" err="1" smtClean="0">
                <a:solidFill>
                  <a:schemeClr val="tx1"/>
                </a:solidFill>
                <a:latin typeface="Times New Roman" panose="02020603050405020304" pitchFamily="18" charset="0"/>
                <a:cs typeface="Times New Roman" panose="02020603050405020304" pitchFamily="18" charset="0"/>
              </a:rPr>
              <a:t>Ontm</a:t>
            </a:r>
            <a:r>
              <a:rPr lang="nl-NL" sz="2000" dirty="0" smtClean="0">
                <a:solidFill>
                  <a:schemeClr val="tx1"/>
                </a:solidFill>
                <a:latin typeface="Times New Roman" panose="02020603050405020304" pitchFamily="18" charset="0"/>
                <a:cs typeface="Times New Roman" panose="02020603050405020304" pitchFamily="18" charset="0"/>
              </a:rPr>
              <a:t>. op school improvisatie, </a:t>
            </a:r>
            <a:r>
              <a:rPr lang="nl-NL" sz="2000" dirty="0">
                <a:solidFill>
                  <a:schemeClr val="tx1"/>
                </a:solidFill>
                <a:latin typeface="Times New Roman" panose="02020603050405020304" pitchFamily="18" charset="0"/>
                <a:cs typeface="Times New Roman" panose="02020603050405020304" pitchFamily="18" charset="0"/>
              </a:rPr>
              <a:t>fantasie en creativiteit in de </a:t>
            </a:r>
            <a:r>
              <a:rPr lang="nl-NL" sz="2000" dirty="0" smtClean="0">
                <a:solidFill>
                  <a:schemeClr val="tx1"/>
                </a:solidFill>
                <a:latin typeface="Times New Roman" panose="02020603050405020304" pitchFamily="18" charset="0"/>
                <a:cs typeface="Times New Roman" panose="02020603050405020304" pitchFamily="18" charset="0"/>
              </a:rPr>
              <a:t>bewegingen, waarbij het </a:t>
            </a:r>
            <a:r>
              <a:rPr lang="nl-NL" sz="2000" dirty="0">
                <a:solidFill>
                  <a:schemeClr val="tx1"/>
                </a:solidFill>
                <a:latin typeface="Times New Roman" panose="02020603050405020304" pitchFamily="18" charset="0"/>
                <a:cs typeface="Times New Roman" panose="02020603050405020304" pitchFamily="18" charset="0"/>
              </a:rPr>
              <a:t>thema dieren aanwezig zijn </a:t>
            </a:r>
            <a:r>
              <a:rPr lang="nl-NL" sz="2000" dirty="0" smtClean="0">
                <a:solidFill>
                  <a:schemeClr val="tx1"/>
                </a:solidFill>
                <a:latin typeface="Times New Roman" panose="02020603050405020304" pitchFamily="18" charset="0"/>
                <a:cs typeface="Times New Roman" panose="02020603050405020304" pitchFamily="18" charset="0"/>
              </a:rPr>
              <a:t>en er wordt gewerkt  </a:t>
            </a:r>
            <a:r>
              <a:rPr lang="nl-NL" sz="2000" dirty="0">
                <a:solidFill>
                  <a:schemeClr val="tx1"/>
                </a:solidFill>
                <a:latin typeface="Times New Roman" panose="02020603050405020304" pitchFamily="18" charset="0"/>
                <a:cs typeface="Times New Roman" panose="02020603050405020304" pitchFamily="18" charset="0"/>
              </a:rPr>
              <a:t>naar een dans op de muziek van </a:t>
            </a:r>
            <a:r>
              <a:rPr lang="nl-NL" sz="2000" dirty="0" err="1">
                <a:solidFill>
                  <a:schemeClr val="tx1"/>
                </a:solidFill>
                <a:latin typeface="Times New Roman" panose="02020603050405020304" pitchFamily="18" charset="0"/>
                <a:cs typeface="Times New Roman" panose="02020603050405020304" pitchFamily="18" charset="0"/>
              </a:rPr>
              <a:t>Circle</a:t>
            </a:r>
            <a:r>
              <a:rPr lang="nl-NL" sz="2000" dirty="0">
                <a:solidFill>
                  <a:schemeClr val="tx1"/>
                </a:solidFill>
                <a:latin typeface="Times New Roman" panose="02020603050405020304" pitchFamily="18" charset="0"/>
                <a:cs typeface="Times New Roman" panose="02020603050405020304" pitchFamily="18" charset="0"/>
              </a:rPr>
              <a:t> of Life/</a:t>
            </a:r>
            <a:r>
              <a:rPr lang="nl-NL" sz="2000" dirty="0" err="1">
                <a:solidFill>
                  <a:schemeClr val="tx1"/>
                </a:solidFill>
                <a:latin typeface="Times New Roman" panose="02020603050405020304" pitchFamily="18" charset="0"/>
                <a:cs typeface="Times New Roman" panose="02020603050405020304" pitchFamily="18" charset="0"/>
              </a:rPr>
              <a:t>Lion</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smtClean="0">
                <a:solidFill>
                  <a:schemeClr val="tx1"/>
                </a:solidFill>
                <a:latin typeface="Times New Roman" panose="02020603050405020304" pitchFamily="18" charset="0"/>
                <a:cs typeface="Times New Roman" panose="02020603050405020304" pitchFamily="18" charset="0"/>
              </a:rPr>
              <a:t>King</a:t>
            </a:r>
          </a:p>
          <a:p>
            <a:pPr marL="342900" indent="-342900">
              <a:buFont typeface="Arial" panose="020B0604020202020204" pitchFamily="34" charset="0"/>
              <a:buChar char="•"/>
            </a:pPr>
            <a:r>
              <a:rPr lang="nl-NL" sz="2000" dirty="0">
                <a:solidFill>
                  <a:schemeClr val="tx1"/>
                </a:solidFill>
                <a:latin typeface="Times New Roman" panose="02020603050405020304" pitchFamily="18" charset="0"/>
                <a:cs typeface="Times New Roman" panose="02020603050405020304" pitchFamily="18" charset="0"/>
              </a:rPr>
              <a:t>De </a:t>
            </a:r>
            <a:r>
              <a:rPr lang="nl-NL" sz="2000" dirty="0" smtClean="0">
                <a:solidFill>
                  <a:schemeClr val="tx1"/>
                </a:solidFill>
                <a:latin typeface="Times New Roman" panose="02020603050405020304" pitchFamily="18" charset="0"/>
                <a:cs typeface="Times New Roman" panose="02020603050405020304" pitchFamily="18" charset="0"/>
              </a:rPr>
              <a:t>leerlingen van gr. 4 gaan voor de Cult. </a:t>
            </a:r>
            <a:r>
              <a:rPr lang="nl-NL" sz="2000" dirty="0" err="1" smtClean="0">
                <a:solidFill>
                  <a:schemeClr val="tx1"/>
                </a:solidFill>
                <a:latin typeface="Times New Roman" panose="02020603050405020304" pitchFamily="18" charset="0"/>
                <a:cs typeface="Times New Roman" panose="02020603050405020304" pitchFamily="18" charset="0"/>
              </a:rPr>
              <a:t>Ontm</a:t>
            </a:r>
            <a:r>
              <a:rPr lang="nl-NL" sz="2000" dirty="0" smtClean="0">
                <a:solidFill>
                  <a:schemeClr val="tx1"/>
                </a:solidFill>
                <a:latin typeface="Times New Roman" panose="02020603050405020304" pitchFamily="18" charset="0"/>
                <a:cs typeface="Times New Roman" panose="02020603050405020304" pitchFamily="18" charset="0"/>
              </a:rPr>
              <a:t>. naar </a:t>
            </a:r>
            <a:r>
              <a:rPr lang="nl-NL" sz="2000" dirty="0" err="1" smtClean="0">
                <a:solidFill>
                  <a:schemeClr val="tx1"/>
                </a:solidFill>
                <a:latin typeface="Times New Roman" panose="02020603050405020304" pitchFamily="18" charset="0"/>
                <a:cs typeface="Times New Roman" panose="02020603050405020304" pitchFamily="18" charset="0"/>
              </a:rPr>
              <a:t>Oyfo</a:t>
            </a:r>
            <a:r>
              <a:rPr lang="nl-NL" sz="2000" dirty="0" smtClean="0">
                <a:solidFill>
                  <a:schemeClr val="tx1"/>
                </a:solidFill>
                <a:latin typeface="Times New Roman" panose="02020603050405020304" pitchFamily="18" charset="0"/>
                <a:cs typeface="Times New Roman" panose="02020603050405020304" pitchFamily="18" charset="0"/>
              </a:rPr>
              <a:t> voor </a:t>
            </a:r>
            <a:r>
              <a:rPr lang="nl-NL" sz="2000" dirty="0">
                <a:solidFill>
                  <a:schemeClr val="tx1"/>
                </a:solidFill>
                <a:latin typeface="Times New Roman" panose="02020603050405020304" pitchFamily="18" charset="0"/>
                <a:cs typeface="Times New Roman" panose="02020603050405020304" pitchFamily="18" charset="0"/>
              </a:rPr>
              <a:t>het aanleren van een trommelritme op </a:t>
            </a:r>
            <a:r>
              <a:rPr lang="nl-NL" sz="2000" dirty="0" err="1">
                <a:solidFill>
                  <a:schemeClr val="tx1"/>
                </a:solidFill>
                <a:latin typeface="Times New Roman" panose="02020603050405020304" pitchFamily="18" charset="0"/>
                <a:cs typeface="Times New Roman" panose="02020603050405020304" pitchFamily="18" charset="0"/>
              </a:rPr>
              <a:t>djembés</a:t>
            </a:r>
            <a:r>
              <a:rPr lang="nl-NL" sz="2000" dirty="0">
                <a:solidFill>
                  <a:schemeClr val="tx1"/>
                </a:solidFill>
                <a:latin typeface="Times New Roman" panose="02020603050405020304" pitchFamily="18" charset="0"/>
                <a:cs typeface="Times New Roman" panose="02020603050405020304" pitchFamily="18" charset="0"/>
              </a:rPr>
              <a:t> (en 2 of 3 </a:t>
            </a:r>
            <a:r>
              <a:rPr lang="nl-NL" sz="2000" dirty="0" smtClean="0">
                <a:solidFill>
                  <a:schemeClr val="tx1"/>
                </a:solidFill>
                <a:latin typeface="Times New Roman" panose="02020603050405020304" pitchFamily="18" charset="0"/>
                <a:cs typeface="Times New Roman" panose="02020603050405020304" pitchFamily="18" charset="0"/>
              </a:rPr>
              <a:t>basinstrumenten) op het </a:t>
            </a:r>
            <a:r>
              <a:rPr lang="nl-NL" sz="2000" dirty="0">
                <a:solidFill>
                  <a:schemeClr val="tx1"/>
                </a:solidFill>
                <a:latin typeface="Times New Roman" panose="02020603050405020304" pitchFamily="18" charset="0"/>
                <a:cs typeface="Times New Roman" panose="02020603050405020304" pitchFamily="18" charset="0"/>
              </a:rPr>
              <a:t>lied ‘</a:t>
            </a:r>
            <a:r>
              <a:rPr lang="nl-NL" sz="2000" dirty="0" err="1">
                <a:solidFill>
                  <a:schemeClr val="tx1"/>
                </a:solidFill>
                <a:latin typeface="Times New Roman" panose="02020603050405020304" pitchFamily="18" charset="0"/>
                <a:cs typeface="Times New Roman" panose="02020603050405020304" pitchFamily="18" charset="0"/>
              </a:rPr>
              <a:t>Circle</a:t>
            </a:r>
            <a:r>
              <a:rPr lang="nl-NL" sz="2000" dirty="0">
                <a:solidFill>
                  <a:schemeClr val="tx1"/>
                </a:solidFill>
                <a:latin typeface="Times New Roman" panose="02020603050405020304" pitchFamily="18" charset="0"/>
                <a:cs typeface="Times New Roman" panose="02020603050405020304" pitchFamily="18" charset="0"/>
              </a:rPr>
              <a:t> of Life’ </a:t>
            </a:r>
            <a:endParaRPr lang="nl-NL" sz="2000" dirty="0" smtClean="0">
              <a:solidFill>
                <a:schemeClr val="tx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nl-NL" sz="2000" dirty="0" smtClean="0">
                <a:solidFill>
                  <a:schemeClr val="tx1"/>
                </a:solidFill>
                <a:latin typeface="Times New Roman" panose="02020603050405020304" pitchFamily="18" charset="0"/>
                <a:cs typeface="Times New Roman" panose="02020603050405020304" pitchFamily="18" charset="0"/>
              </a:rPr>
              <a:t>De leerkracht geeft de Evaluatie-</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smtClean="0">
                <a:solidFill>
                  <a:schemeClr val="tx1"/>
                </a:solidFill>
                <a:latin typeface="Times New Roman" panose="02020603050405020304" pitchFamily="18" charset="0"/>
                <a:cs typeface="Times New Roman" panose="02020603050405020304" pitchFamily="18" charset="0"/>
              </a:rPr>
              <a:t>en </a:t>
            </a:r>
            <a:r>
              <a:rPr lang="nl-NL" sz="2000" dirty="0" err="1" smtClean="0">
                <a:solidFill>
                  <a:schemeClr val="tx1"/>
                </a:solidFill>
                <a:latin typeface="Times New Roman" panose="02020603050405020304" pitchFamily="18" charset="0"/>
                <a:cs typeface="Times New Roman" panose="02020603050405020304" pitchFamily="18" charset="0"/>
              </a:rPr>
              <a:t>Verwerkingsles</a:t>
            </a:r>
            <a:endParaRPr lang="nl-NL" sz="2000" dirty="0" smtClean="0">
              <a:solidFill>
                <a:schemeClr val="tx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nl-NL" sz="2000" dirty="0" smtClean="0">
                <a:solidFill>
                  <a:schemeClr val="tx1"/>
                </a:solidFill>
                <a:latin typeface="Times New Roman" panose="02020603050405020304" pitchFamily="18" charset="0"/>
                <a:cs typeface="Times New Roman" panose="02020603050405020304" pitchFamily="18" charset="0"/>
              </a:rPr>
              <a:t>De leerkracht laat de leerlingen van gr. 3 en 4 samen dansen en spelen op het lied</a:t>
            </a:r>
          </a:p>
          <a:p>
            <a:pPr marL="342900" indent="-342900">
              <a:buFont typeface="Arial" panose="020B0604020202020204" pitchFamily="34" charset="0"/>
              <a:buChar char="•"/>
            </a:pPr>
            <a:r>
              <a:rPr lang="nl-NL" sz="2000" dirty="0">
                <a:solidFill>
                  <a:schemeClr val="tx1"/>
                </a:solidFill>
                <a:latin typeface="Times New Roman" panose="02020603050405020304" pitchFamily="18" charset="0"/>
                <a:cs typeface="Times New Roman" panose="02020603050405020304" pitchFamily="18" charset="0"/>
              </a:rPr>
              <a:t>De leerkracht doet aanvullende lessen uit (aangeleverde) ideeën, methodes en via google,</a:t>
            </a:r>
          </a:p>
          <a:p>
            <a:pPr marL="342900" indent="-342900">
              <a:buFont typeface="Arial" panose="020B0604020202020204" pitchFamily="34" charset="0"/>
              <a:buChar char="•"/>
            </a:pPr>
            <a:r>
              <a:rPr lang="nl-NL" sz="2000" dirty="0" smtClean="0">
                <a:solidFill>
                  <a:schemeClr val="tx1"/>
                </a:solidFill>
                <a:latin typeface="Times New Roman" panose="02020603050405020304" pitchFamily="18" charset="0"/>
                <a:cs typeface="Times New Roman" panose="02020603050405020304" pitchFamily="18" charset="0"/>
              </a:rPr>
              <a:t>De </a:t>
            </a:r>
            <a:r>
              <a:rPr lang="nl-NL" sz="2000" dirty="0">
                <a:solidFill>
                  <a:schemeClr val="tx1"/>
                </a:solidFill>
                <a:latin typeface="Times New Roman" panose="02020603050405020304" pitchFamily="18" charset="0"/>
                <a:cs typeface="Times New Roman" panose="02020603050405020304" pitchFamily="18" charset="0"/>
              </a:rPr>
              <a:t>leerkracht en leerling maken en houden samen aan het eind van het thema een mooie presentatie van de verschillende activiteiten.</a:t>
            </a:r>
          </a:p>
          <a:p>
            <a:pPr marL="342900" lvl="0" indent="-342900">
              <a:buFont typeface="Arial" panose="020B0604020202020204" pitchFamily="34" charset="0"/>
              <a:buChar char="•"/>
            </a:pPr>
            <a:endParaRPr lang="nl-NL" sz="20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1605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838200" y="365126"/>
            <a:ext cx="9978736" cy="1058430"/>
          </a:xfrm>
        </p:spPr>
        <p:txBody>
          <a:bodyPr/>
          <a:lstStyle/>
          <a:p>
            <a:endParaRPr lang="nl-NL" dirty="0"/>
          </a:p>
        </p:txBody>
      </p:sp>
      <p:sp>
        <p:nvSpPr>
          <p:cNvPr id="9" name="Tijdelijke aanduiding voor inhoud 8"/>
          <p:cNvSpPr>
            <a:spLocks noGrp="1"/>
          </p:cNvSpPr>
          <p:nvPr>
            <p:ph sz="half" idx="1"/>
          </p:nvPr>
        </p:nvSpPr>
        <p:spPr>
          <a:xfrm>
            <a:off x="824302" y="3044534"/>
            <a:ext cx="4973825" cy="3132427"/>
          </a:xfrm>
          <a:solidFill>
            <a:srgbClr val="00B0F0"/>
          </a:solidFill>
        </p:spPr>
        <p:txBody>
          <a:bodyPr>
            <a:normAutofit/>
          </a:bodyPr>
          <a:lstStyle/>
          <a:p>
            <a:pPr marL="0" indent="0">
              <a:lnSpc>
                <a:spcPct val="50000"/>
              </a:lnSpc>
              <a:buNone/>
            </a:pPr>
            <a:endParaRPr lang="nl-NL" sz="1600" b="1" dirty="0" smtClean="0">
              <a:latin typeface="Times New Roman" panose="02020603050405020304" pitchFamily="18" charset="0"/>
              <a:cs typeface="Times New Roman" panose="02020603050405020304" pitchFamily="18" charset="0"/>
            </a:endParaRPr>
          </a:p>
          <a:p>
            <a:pPr marL="457200" lvl="1" indent="0">
              <a:lnSpc>
                <a:spcPct val="107000"/>
              </a:lnSpc>
              <a:buNone/>
            </a:pPr>
            <a:r>
              <a:rPr lang="nl-NL" sz="1600" b="1" u="sng" dirty="0">
                <a:latin typeface="Times New Roman" panose="02020603050405020304" pitchFamily="18" charset="0"/>
                <a:cs typeface="Times New Roman" panose="02020603050405020304" pitchFamily="18" charset="0"/>
              </a:rPr>
              <a:t>Algemeen:</a:t>
            </a:r>
          </a:p>
          <a:p>
            <a:pPr marL="457200" lvl="1" indent="0">
              <a:lnSpc>
                <a:spcPct val="107000"/>
              </a:lnSpc>
              <a:buNone/>
            </a:pPr>
            <a:endParaRPr lang="nl-NL" sz="1600" b="1" dirty="0">
              <a:latin typeface="Times New Roman" panose="02020603050405020304" pitchFamily="18" charset="0"/>
              <a:cs typeface="Times New Roman" panose="02020603050405020304" pitchFamily="18" charset="0"/>
            </a:endParaRPr>
          </a:p>
          <a:p>
            <a:pPr marL="457200" lvl="1" indent="0">
              <a:lnSpc>
                <a:spcPct val="107000"/>
              </a:lnSpc>
              <a:buNone/>
            </a:pPr>
            <a:r>
              <a:rPr lang="nl-NL" sz="1600" b="1" dirty="0">
                <a:latin typeface="Times New Roman" panose="02020603050405020304" pitchFamily="18" charset="0"/>
                <a:cs typeface="Times New Roman" panose="02020603050405020304" pitchFamily="18" charset="0"/>
              </a:rPr>
              <a:t>Wat kan allemaal bewegen?</a:t>
            </a:r>
          </a:p>
          <a:p>
            <a:pPr marL="457200" lvl="1" indent="0">
              <a:lnSpc>
                <a:spcPct val="107000"/>
              </a:lnSpc>
              <a:buNone/>
            </a:pPr>
            <a:r>
              <a:rPr lang="nl-NL" sz="1600" b="1" dirty="0" smtClean="0">
                <a:latin typeface="Times New Roman" panose="02020603050405020304" pitchFamily="18" charset="0"/>
                <a:cs typeface="Times New Roman" panose="02020603050405020304" pitchFamily="18" charset="0"/>
              </a:rPr>
              <a:t>Mechanische en lichamelijke bewegingen</a:t>
            </a:r>
            <a:endParaRPr lang="nl-NL" sz="1600" b="1" dirty="0">
              <a:latin typeface="Times New Roman" panose="02020603050405020304" pitchFamily="18" charset="0"/>
              <a:cs typeface="Times New Roman" panose="02020603050405020304" pitchFamily="18" charset="0"/>
            </a:endParaRPr>
          </a:p>
          <a:p>
            <a:pPr marL="457200" lvl="1" indent="0">
              <a:lnSpc>
                <a:spcPct val="107000"/>
              </a:lnSpc>
              <a:buNone/>
            </a:pPr>
            <a:r>
              <a:rPr lang="nl-NL" sz="1600" b="1" dirty="0" smtClean="0">
                <a:latin typeface="Times New Roman" panose="02020603050405020304" pitchFamily="18" charset="0"/>
                <a:cs typeface="Times New Roman" panose="02020603050405020304" pitchFamily="18" charset="0"/>
              </a:rPr>
              <a:t>Beweging en techniek</a:t>
            </a:r>
          </a:p>
          <a:p>
            <a:pPr marL="457200" lvl="1" indent="0">
              <a:lnSpc>
                <a:spcPct val="107000"/>
              </a:lnSpc>
              <a:buNone/>
            </a:pPr>
            <a:r>
              <a:rPr lang="nl-NL" sz="1600" b="1" dirty="0">
                <a:latin typeface="Times New Roman" panose="02020603050405020304" pitchFamily="18" charset="0"/>
                <a:cs typeface="Times New Roman" panose="02020603050405020304" pitchFamily="18" charset="0"/>
              </a:rPr>
              <a:t>Beweging in de kunst</a:t>
            </a:r>
          </a:p>
          <a:p>
            <a:pPr marL="457200" lvl="1" indent="0">
              <a:lnSpc>
                <a:spcPct val="107000"/>
              </a:lnSpc>
              <a:buNone/>
            </a:pPr>
            <a:endParaRPr lang="nl-NL" sz="1600" b="1" dirty="0">
              <a:latin typeface="Times New Roman" panose="02020603050405020304" pitchFamily="18" charset="0"/>
              <a:cs typeface="Times New Roman" panose="02020603050405020304" pitchFamily="18" charset="0"/>
            </a:endParaRPr>
          </a:p>
        </p:txBody>
      </p:sp>
      <p:sp>
        <p:nvSpPr>
          <p:cNvPr id="10" name="Tijdelijke aanduiding voor inhoud 9"/>
          <p:cNvSpPr>
            <a:spLocks noGrp="1"/>
          </p:cNvSpPr>
          <p:nvPr>
            <p:ph sz="half" idx="2"/>
          </p:nvPr>
        </p:nvSpPr>
        <p:spPr>
          <a:xfrm>
            <a:off x="5902036" y="3044535"/>
            <a:ext cx="5546734" cy="3132427"/>
          </a:xfrm>
          <a:solidFill>
            <a:srgbClr val="00B0F0"/>
          </a:solidFill>
        </p:spPr>
        <p:txBody>
          <a:bodyPr>
            <a:normAutofit/>
          </a:bodyPr>
          <a:lstStyle/>
          <a:p>
            <a:pPr marL="0" indent="0">
              <a:lnSpc>
                <a:spcPct val="50000"/>
              </a:lnSpc>
              <a:buNone/>
            </a:pPr>
            <a:endParaRPr lang="nl-NL" sz="1600" b="1" dirty="0" smtClean="0">
              <a:latin typeface="Times New Roman" panose="02020603050405020304" pitchFamily="18" charset="0"/>
              <a:cs typeface="Times New Roman" panose="02020603050405020304" pitchFamily="18" charset="0"/>
            </a:endParaRPr>
          </a:p>
          <a:p>
            <a:pPr marL="457200" lvl="1" indent="0">
              <a:lnSpc>
                <a:spcPct val="120000"/>
              </a:lnSpc>
              <a:buNone/>
            </a:pPr>
            <a:r>
              <a:rPr lang="nl-NL" sz="1600" b="1" u="sng" dirty="0">
                <a:latin typeface="Times New Roman" panose="02020603050405020304" pitchFamily="18" charset="0"/>
                <a:cs typeface="Times New Roman" panose="02020603050405020304" pitchFamily="18" charset="0"/>
              </a:rPr>
              <a:t>Cult. Ontmoeting:</a:t>
            </a:r>
          </a:p>
          <a:p>
            <a:pPr marL="457200" lvl="1" indent="0">
              <a:lnSpc>
                <a:spcPct val="107000"/>
              </a:lnSpc>
              <a:buNone/>
            </a:pPr>
            <a:r>
              <a:rPr lang="nl-NL" sz="1600" b="1" dirty="0" smtClean="0">
                <a:latin typeface="Times New Roman" panose="02020603050405020304" pitchFamily="18" charset="0"/>
                <a:cs typeface="Times New Roman" panose="02020603050405020304" pitchFamily="18" charset="0"/>
              </a:rPr>
              <a:t>Het </a:t>
            </a:r>
            <a:r>
              <a:rPr lang="nl-NL" sz="1600" b="1" dirty="0">
                <a:latin typeface="Times New Roman" panose="02020603050405020304" pitchFamily="18" charset="0"/>
                <a:cs typeface="Times New Roman" panose="02020603050405020304" pitchFamily="18" charset="0"/>
              </a:rPr>
              <a:t>verschil in bewegingen tussen de 5 ritmes</a:t>
            </a:r>
          </a:p>
          <a:p>
            <a:pPr marL="457200" lvl="1" indent="0">
              <a:lnSpc>
                <a:spcPct val="107000"/>
              </a:lnSpc>
              <a:buNone/>
            </a:pPr>
            <a:r>
              <a:rPr lang="nl-NL" sz="1600" b="1" dirty="0" smtClean="0">
                <a:latin typeface="Times New Roman" panose="02020603050405020304" pitchFamily="18" charset="0"/>
                <a:cs typeface="Times New Roman" panose="02020603050405020304" pitchFamily="18" charset="0"/>
              </a:rPr>
              <a:t>Kunstenaars: Fabienne </a:t>
            </a:r>
            <a:r>
              <a:rPr lang="nl-NL" sz="1600" b="1" dirty="0" err="1">
                <a:latin typeface="Times New Roman" panose="02020603050405020304" pitchFamily="18" charset="0"/>
                <a:cs typeface="Times New Roman" panose="02020603050405020304" pitchFamily="18" charset="0"/>
              </a:rPr>
              <a:t>Verdier</a:t>
            </a:r>
            <a:r>
              <a:rPr lang="nl-NL" sz="1600" b="1" dirty="0">
                <a:latin typeface="Times New Roman" panose="02020603050405020304" pitchFamily="18" charset="0"/>
                <a:cs typeface="Times New Roman" panose="02020603050405020304" pitchFamily="18" charset="0"/>
              </a:rPr>
              <a:t>, </a:t>
            </a:r>
            <a:r>
              <a:rPr lang="nl-NL" sz="1600" b="1" dirty="0" err="1">
                <a:latin typeface="Times New Roman" panose="02020603050405020304" pitchFamily="18" charset="0"/>
                <a:cs typeface="Times New Roman" panose="02020603050405020304" pitchFamily="18" charset="0"/>
              </a:rPr>
              <a:t>Takesada</a:t>
            </a:r>
            <a:r>
              <a:rPr lang="nl-NL" sz="1600" b="1" dirty="0">
                <a:latin typeface="Times New Roman" panose="02020603050405020304" pitchFamily="18" charset="0"/>
                <a:cs typeface="Times New Roman" panose="02020603050405020304" pitchFamily="18" charset="0"/>
              </a:rPr>
              <a:t> </a:t>
            </a:r>
            <a:r>
              <a:rPr lang="nl-NL" sz="1600" b="1" dirty="0" err="1">
                <a:latin typeface="Times New Roman" panose="02020603050405020304" pitchFamily="18" charset="0"/>
                <a:cs typeface="Times New Roman" panose="02020603050405020304" pitchFamily="18" charset="0"/>
              </a:rPr>
              <a:t>Matsutani</a:t>
            </a:r>
            <a:r>
              <a:rPr lang="nl-NL" sz="1600" b="1" dirty="0">
                <a:latin typeface="Times New Roman" panose="02020603050405020304" pitchFamily="18" charset="0"/>
                <a:cs typeface="Times New Roman" panose="02020603050405020304" pitchFamily="18" charset="0"/>
              </a:rPr>
              <a:t>, Jean </a:t>
            </a:r>
            <a:r>
              <a:rPr lang="nl-NL" sz="1600" b="1" dirty="0" err="1">
                <a:latin typeface="Times New Roman" panose="02020603050405020304" pitchFamily="18" charset="0"/>
                <a:cs typeface="Times New Roman" panose="02020603050405020304" pitchFamily="18" charset="0"/>
              </a:rPr>
              <a:t>Tinguely</a:t>
            </a:r>
            <a:endParaRPr lang="nl-NL" sz="1600" dirty="0">
              <a:latin typeface="Times New Roman" panose="02020603050405020304" pitchFamily="18" charset="0"/>
              <a:cs typeface="Times New Roman" panose="02020603050405020304" pitchFamily="18" charset="0"/>
            </a:endParaRPr>
          </a:p>
          <a:p>
            <a:pPr marL="457200" lvl="1" indent="0">
              <a:lnSpc>
                <a:spcPct val="107000"/>
              </a:lnSpc>
              <a:buNone/>
            </a:pPr>
            <a:r>
              <a:rPr lang="nl-NL" sz="1600" b="1" dirty="0" smtClean="0">
                <a:latin typeface="Times New Roman" panose="02020603050405020304" pitchFamily="18" charset="0"/>
                <a:cs typeface="Times New Roman" panose="02020603050405020304" pitchFamily="18" charset="0"/>
              </a:rPr>
              <a:t>Hoe </a:t>
            </a:r>
            <a:r>
              <a:rPr lang="nl-NL" sz="1600" b="1" dirty="0">
                <a:latin typeface="Times New Roman" panose="02020603050405020304" pitchFamily="18" charset="0"/>
                <a:cs typeface="Times New Roman" panose="02020603050405020304" pitchFamily="18" charset="0"/>
              </a:rPr>
              <a:t>kun je objecten in beweging zetten met je eigen </a:t>
            </a:r>
            <a:r>
              <a:rPr lang="nl-NL" sz="1600" b="1" dirty="0" smtClean="0">
                <a:latin typeface="Times New Roman" panose="02020603050405020304" pitchFamily="18" charset="0"/>
                <a:cs typeface="Times New Roman" panose="02020603050405020304" pitchFamily="18" charset="0"/>
              </a:rPr>
              <a:t>lichaam?</a:t>
            </a:r>
          </a:p>
          <a:p>
            <a:pPr marL="457200" lvl="1" indent="0">
              <a:lnSpc>
                <a:spcPct val="107000"/>
              </a:lnSpc>
              <a:buNone/>
            </a:pPr>
            <a:r>
              <a:rPr lang="nl-NL" sz="1600" b="1" dirty="0">
                <a:latin typeface="Times New Roman" panose="02020603050405020304" pitchFamily="18" charset="0"/>
                <a:cs typeface="Times New Roman" panose="02020603050405020304" pitchFamily="18" charset="0"/>
              </a:rPr>
              <a:t>Welke bewegingen kun je in een groepje met een aantal leerlingen samen maken? </a:t>
            </a:r>
            <a:endParaRPr lang="nl-NL" sz="1600" b="1" dirty="0" smtClean="0">
              <a:latin typeface="Times New Roman" panose="02020603050405020304" pitchFamily="18" charset="0"/>
              <a:cs typeface="Times New Roman" panose="02020603050405020304" pitchFamily="18" charset="0"/>
            </a:endParaRPr>
          </a:p>
          <a:p>
            <a:pPr marL="457200" lvl="1" indent="0">
              <a:lnSpc>
                <a:spcPct val="107000"/>
              </a:lnSpc>
              <a:buNone/>
            </a:pPr>
            <a:r>
              <a:rPr lang="nl-NL" sz="1600" b="1" dirty="0" smtClean="0">
                <a:latin typeface="Times New Roman" panose="02020603050405020304" pitchFamily="18" charset="0"/>
                <a:cs typeface="Times New Roman" panose="02020603050405020304" pitchFamily="18" charset="0"/>
              </a:rPr>
              <a:t>Zelf ‘kwasten’ maken en daarmee een kunstwerk maken</a:t>
            </a:r>
            <a:endParaRPr lang="nl-NL" sz="1600" b="1" dirty="0">
              <a:latin typeface="Times New Roman" panose="02020603050405020304" pitchFamily="18" charset="0"/>
              <a:cs typeface="Times New Roman" panose="02020603050405020304" pitchFamily="18" charset="0"/>
            </a:endParaRPr>
          </a:p>
          <a:p>
            <a:pPr marL="457200" lvl="1" indent="0">
              <a:lnSpc>
                <a:spcPct val="107000"/>
              </a:lnSpc>
              <a:buNone/>
            </a:pPr>
            <a:endParaRPr lang="nl-NL" sz="1600" b="1" dirty="0" smtClean="0">
              <a:latin typeface="Times New Roman" panose="02020603050405020304" pitchFamily="18" charset="0"/>
              <a:cs typeface="Times New Roman" panose="02020603050405020304" pitchFamily="18" charset="0"/>
            </a:endParaRPr>
          </a:p>
          <a:p>
            <a:pPr marL="457200" lvl="1" indent="0">
              <a:lnSpc>
                <a:spcPct val="107000"/>
              </a:lnSpc>
              <a:buNone/>
            </a:pPr>
            <a:endParaRPr lang="nl-NL" sz="1600" b="1" dirty="0" smtClean="0">
              <a:latin typeface="Times New Roman" panose="02020603050405020304" pitchFamily="18" charset="0"/>
              <a:cs typeface="Times New Roman" panose="02020603050405020304" pitchFamily="18" charset="0"/>
            </a:endParaRPr>
          </a:p>
        </p:txBody>
      </p:sp>
      <p:sp>
        <p:nvSpPr>
          <p:cNvPr id="11" name="Titel 1"/>
          <p:cNvSpPr txBox="1">
            <a:spLocks/>
          </p:cNvSpPr>
          <p:nvPr/>
        </p:nvSpPr>
        <p:spPr>
          <a:xfrm>
            <a:off x="838199" y="365126"/>
            <a:ext cx="10610571" cy="1183120"/>
          </a:xfrm>
          <a:prstGeom prst="rect">
            <a:avLst/>
          </a:prstGeom>
          <a:solidFill>
            <a:srgbClr val="FF0000"/>
          </a:solidFill>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2700" b="1" dirty="0" smtClean="0">
                <a:latin typeface="Times New Roman" panose="02020603050405020304" pitchFamily="18" charset="0"/>
                <a:cs typeface="Times New Roman" panose="02020603050405020304" pitchFamily="18" charset="0"/>
              </a:rPr>
              <a:t/>
            </a:r>
            <a:br>
              <a:rPr lang="nl-NL" sz="2700" b="1" dirty="0" smtClean="0">
                <a:latin typeface="Times New Roman" panose="02020603050405020304" pitchFamily="18" charset="0"/>
                <a:cs typeface="Times New Roman" panose="02020603050405020304" pitchFamily="18" charset="0"/>
              </a:rPr>
            </a:br>
            <a:r>
              <a:rPr lang="nl-NL" sz="2700" b="1" dirty="0" smtClean="0">
                <a:solidFill>
                  <a:schemeClr val="bg1"/>
                </a:solidFill>
                <a:latin typeface="Lucida Handwriting" panose="03010101010101010101" pitchFamily="66" charset="0"/>
                <a:cs typeface="Times New Roman" panose="02020603050405020304" pitchFamily="18" charset="0"/>
              </a:rPr>
              <a:t>Groep 5 en 6</a:t>
            </a:r>
            <a:r>
              <a:rPr lang="nl-NL" sz="2000" b="1" dirty="0" smtClean="0">
                <a:solidFill>
                  <a:schemeClr val="bg1"/>
                </a:solidFill>
                <a:latin typeface="Lucida Handwriting" panose="03010101010101010101" pitchFamily="66" charset="0"/>
                <a:cs typeface="Times New Roman" panose="02020603050405020304" pitchFamily="18" charset="0"/>
              </a:rPr>
              <a:t/>
            </a:r>
            <a:br>
              <a:rPr lang="nl-NL" sz="2000" b="1" dirty="0" smtClean="0">
                <a:solidFill>
                  <a:schemeClr val="bg1"/>
                </a:solidFill>
                <a:latin typeface="Lucida Handwriting" panose="03010101010101010101" pitchFamily="66" charset="0"/>
                <a:cs typeface="Times New Roman" panose="02020603050405020304" pitchFamily="18" charset="0"/>
              </a:rPr>
            </a:br>
            <a:r>
              <a:rPr lang="nl-NL" sz="3100" dirty="0" smtClean="0">
                <a:solidFill>
                  <a:schemeClr val="bg1"/>
                </a:solidFill>
                <a:latin typeface="Lucida Handwriting" panose="03010101010101010101" pitchFamily="66" charset="0"/>
                <a:cs typeface="Times New Roman" panose="02020603050405020304" pitchFamily="18" charset="0"/>
              </a:rPr>
              <a:t/>
            </a:r>
            <a:br>
              <a:rPr lang="nl-NL" sz="3100" dirty="0" smtClean="0">
                <a:solidFill>
                  <a:schemeClr val="bg1"/>
                </a:solidFill>
                <a:latin typeface="Lucida Handwriting" panose="03010101010101010101" pitchFamily="66" charset="0"/>
                <a:cs typeface="Times New Roman" panose="02020603050405020304" pitchFamily="18" charset="0"/>
              </a:rPr>
            </a:br>
            <a:r>
              <a:rPr lang="nl-NL" sz="3100" b="1" dirty="0" smtClean="0">
                <a:solidFill>
                  <a:schemeClr val="bg1"/>
                </a:solidFill>
                <a:latin typeface="Lucida Handwriting" panose="03010101010101010101" pitchFamily="66" charset="0"/>
                <a:cs typeface="Times New Roman" panose="02020603050405020304" pitchFamily="18" charset="0"/>
              </a:rPr>
              <a:t>‘Beweging in de Kunst’</a:t>
            </a:r>
            <a:r>
              <a:rPr lang="nl-NL" sz="3100" dirty="0" smtClean="0"/>
              <a:t/>
            </a:r>
            <a:br>
              <a:rPr lang="nl-NL" sz="3100" dirty="0" smtClean="0"/>
            </a:br>
            <a:endParaRPr lang="nl-NL" sz="3100" dirty="0"/>
          </a:p>
        </p:txBody>
      </p:sp>
      <p:pic>
        <p:nvPicPr>
          <p:cNvPr id="12" name="Afbeelding 11" descr="Afbeeldingsresultaat voor Fabienne Verdier&quo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199" y="1631661"/>
            <a:ext cx="2086264" cy="1329459"/>
          </a:xfrm>
          <a:prstGeom prst="rect">
            <a:avLst/>
          </a:prstGeom>
          <a:noFill/>
          <a:ln>
            <a:noFill/>
          </a:ln>
        </p:spPr>
      </p:pic>
      <p:pic>
        <p:nvPicPr>
          <p:cNvPr id="13" name="Afbeelding 12" descr="Afbeeldingsresultaat voor takesada matsutani&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8781" y="1626320"/>
            <a:ext cx="1764433" cy="1334799"/>
          </a:xfrm>
          <a:prstGeom prst="rect">
            <a:avLst/>
          </a:prstGeom>
          <a:noFill/>
          <a:ln>
            <a:noFill/>
          </a:ln>
        </p:spPr>
      </p:pic>
      <p:pic>
        <p:nvPicPr>
          <p:cNvPr id="14" name="Afbeelding 13" descr="Afbeeldingsresultaat voor Jean Tinguely&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8135" y="1626319"/>
            <a:ext cx="1781753" cy="1334799"/>
          </a:xfrm>
          <a:prstGeom prst="rect">
            <a:avLst/>
          </a:prstGeom>
          <a:noFill/>
          <a:ln>
            <a:noFill/>
          </a:ln>
        </p:spPr>
      </p:pic>
      <p:pic>
        <p:nvPicPr>
          <p:cNvPr id="15" name="Afbeelding 14" descr="mode uitvoerende kunst theater kunst stadium stand prestatie theater marionetten etalage muziektheate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4809" y="1631659"/>
            <a:ext cx="1820807" cy="1329460"/>
          </a:xfrm>
          <a:prstGeom prst="rect">
            <a:avLst/>
          </a:prstGeom>
          <a:noFill/>
          <a:ln>
            <a:noFill/>
          </a:ln>
        </p:spPr>
      </p:pic>
      <p:pic>
        <p:nvPicPr>
          <p:cNvPr id="5122" name="Afbeelding 2" descr="Afbeeldingsresultaat voor afbeeldingen strandbeesten theo jansen&quot;"/>
          <p:cNvPicPr>
            <a:picLocks noChangeAspect="1" noChangeArrowheads="1"/>
          </p:cNvPicPr>
          <p:nvPr/>
        </p:nvPicPr>
        <p:blipFill rotWithShape="1">
          <a:blip r:embed="rId6">
            <a:extLst>
              <a:ext uri="{28A0092B-C50C-407E-A947-70E740481C1C}">
                <a14:useLocalDpi xmlns:a14="http://schemas.microsoft.com/office/drawing/2010/main" val="0"/>
              </a:ext>
            </a:extLst>
          </a:blip>
          <a:srcRect t="12174" b="16538"/>
          <a:stretch/>
        </p:blipFill>
        <p:spPr bwMode="auto">
          <a:xfrm>
            <a:off x="9269934" y="1631661"/>
            <a:ext cx="2178836" cy="1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733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1046" y="550719"/>
            <a:ext cx="9892146" cy="862446"/>
          </a:xfrm>
          <a:solidFill>
            <a:srgbClr val="FF0000"/>
          </a:solidFill>
        </p:spPr>
        <p:txBody>
          <a:bodyPr>
            <a:normAutofit fontScale="90000"/>
          </a:bodyPr>
          <a:lstStyle/>
          <a:p>
            <a:pPr algn="ctr"/>
            <a:r>
              <a:rPr lang="nl-NL" sz="2700" b="1" dirty="0" smtClean="0">
                <a:latin typeface="Times New Roman" panose="02020603050405020304" pitchFamily="18" charset="0"/>
                <a:cs typeface="Times New Roman" panose="02020603050405020304" pitchFamily="18" charset="0"/>
              </a:rPr>
              <a:t/>
            </a:r>
            <a:br>
              <a:rPr lang="nl-NL" sz="2700" b="1" dirty="0" smtClean="0">
                <a:latin typeface="Times New Roman" panose="02020603050405020304" pitchFamily="18" charset="0"/>
                <a:cs typeface="Times New Roman" panose="02020603050405020304" pitchFamily="18" charset="0"/>
              </a:rPr>
            </a:br>
            <a:r>
              <a:rPr lang="nl-NL" sz="2700" b="1" dirty="0" smtClean="0">
                <a:latin typeface="Times New Roman" panose="02020603050405020304" pitchFamily="18" charset="0"/>
                <a:cs typeface="Times New Roman" panose="02020603050405020304" pitchFamily="18" charset="0"/>
              </a:rPr>
              <a:t/>
            </a:r>
            <a:br>
              <a:rPr lang="nl-NL" sz="2700" b="1" dirty="0" smtClean="0">
                <a:latin typeface="Times New Roman" panose="02020603050405020304" pitchFamily="18" charset="0"/>
                <a:cs typeface="Times New Roman" panose="02020603050405020304" pitchFamily="18" charset="0"/>
              </a:rPr>
            </a:br>
            <a:r>
              <a:rPr lang="nl-NL" sz="2700" b="1" dirty="0" smtClean="0">
                <a:solidFill>
                  <a:schemeClr val="bg1"/>
                </a:solidFill>
                <a:latin typeface="Lucida Handwriting" panose="03010101010101010101" pitchFamily="66" charset="0"/>
                <a:cs typeface="Times New Roman" panose="02020603050405020304" pitchFamily="18" charset="0"/>
              </a:rPr>
              <a:t>Groep </a:t>
            </a:r>
            <a:r>
              <a:rPr lang="nl-NL" sz="2700" b="1" dirty="0">
                <a:solidFill>
                  <a:schemeClr val="bg1"/>
                </a:solidFill>
                <a:latin typeface="Lucida Handwriting" panose="03010101010101010101" pitchFamily="66" charset="0"/>
                <a:cs typeface="Times New Roman" panose="02020603050405020304" pitchFamily="18" charset="0"/>
              </a:rPr>
              <a:t>5</a:t>
            </a:r>
            <a:r>
              <a:rPr lang="nl-NL" sz="2700" b="1" dirty="0" smtClean="0">
                <a:solidFill>
                  <a:schemeClr val="bg1"/>
                </a:solidFill>
                <a:latin typeface="Lucida Handwriting" panose="03010101010101010101" pitchFamily="66" charset="0"/>
                <a:cs typeface="Times New Roman" panose="02020603050405020304" pitchFamily="18" charset="0"/>
              </a:rPr>
              <a:t> </a:t>
            </a:r>
            <a:r>
              <a:rPr lang="nl-NL" sz="2700" b="1" dirty="0">
                <a:solidFill>
                  <a:schemeClr val="bg1"/>
                </a:solidFill>
                <a:latin typeface="Lucida Handwriting" panose="03010101010101010101" pitchFamily="66" charset="0"/>
                <a:cs typeface="Times New Roman" panose="02020603050405020304" pitchFamily="18" charset="0"/>
              </a:rPr>
              <a:t>en 6</a:t>
            </a:r>
            <a:r>
              <a:rPr lang="nl-NL" sz="2700" dirty="0">
                <a:solidFill>
                  <a:schemeClr val="bg1"/>
                </a:solidFill>
                <a:latin typeface="Lucida Handwriting" panose="03010101010101010101" pitchFamily="66" charset="0"/>
                <a:cs typeface="Times New Roman" panose="02020603050405020304" pitchFamily="18" charset="0"/>
              </a:rPr>
              <a:t/>
            </a:r>
            <a:br>
              <a:rPr lang="nl-NL" sz="2700" dirty="0">
                <a:solidFill>
                  <a:schemeClr val="bg1"/>
                </a:solidFill>
                <a:latin typeface="Lucida Handwriting" panose="03010101010101010101" pitchFamily="66" charset="0"/>
                <a:cs typeface="Times New Roman" panose="02020603050405020304" pitchFamily="18" charset="0"/>
              </a:rPr>
            </a:br>
            <a:r>
              <a:rPr lang="nl-NL" sz="2700" b="1" dirty="0">
                <a:solidFill>
                  <a:schemeClr val="bg1"/>
                </a:solidFill>
                <a:latin typeface="Lucida Handwriting" panose="03010101010101010101" pitchFamily="66" charset="0"/>
                <a:cs typeface="Times New Roman" panose="02020603050405020304" pitchFamily="18" charset="0"/>
              </a:rPr>
              <a:t>Activiteiten</a:t>
            </a:r>
            <a:r>
              <a:rPr lang="nl-NL" dirty="0"/>
              <a:t/>
            </a:r>
            <a:br>
              <a:rPr lang="nl-NL" dirty="0"/>
            </a:br>
            <a:endParaRPr lang="nl-NL" dirty="0"/>
          </a:p>
        </p:txBody>
      </p:sp>
      <p:sp>
        <p:nvSpPr>
          <p:cNvPr id="4" name="Rechthoek 3"/>
          <p:cNvSpPr/>
          <p:nvPr/>
        </p:nvSpPr>
        <p:spPr>
          <a:xfrm>
            <a:off x="1091046" y="1506682"/>
            <a:ext cx="9892146" cy="48837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r>
              <a:rPr lang="nl-NL" sz="2000" dirty="0" smtClean="0">
                <a:solidFill>
                  <a:schemeClr val="tx1"/>
                </a:solidFill>
                <a:latin typeface="Times New Roman" panose="02020603050405020304" pitchFamily="18" charset="0"/>
                <a:cs typeface="Times New Roman" panose="02020603050405020304" pitchFamily="18" charset="0"/>
              </a:rPr>
              <a:t>De leerkrachten bereiden de cultuur ontmoetingen zelf goed voor,</a:t>
            </a:r>
          </a:p>
          <a:p>
            <a:pPr marL="342900" lvl="0" indent="-342900">
              <a:buFont typeface="Arial" panose="020B0604020202020204" pitchFamily="34" charset="0"/>
              <a:buChar char="•"/>
            </a:pPr>
            <a:r>
              <a:rPr lang="nl-NL" sz="2000" dirty="0">
                <a:solidFill>
                  <a:schemeClr val="tx1"/>
                </a:solidFill>
                <a:latin typeface="Times New Roman" panose="02020603050405020304" pitchFamily="18" charset="0"/>
                <a:cs typeface="Times New Roman" panose="02020603050405020304" pitchFamily="18" charset="0"/>
              </a:rPr>
              <a:t>De leerkracht leert de leerlingen wat de 5 ritmes van het bewegen zijn</a:t>
            </a:r>
          </a:p>
          <a:p>
            <a:pPr marL="342900" lvl="0" indent="-342900">
              <a:buFont typeface="Arial" panose="020B0604020202020204" pitchFamily="34" charset="0"/>
              <a:buChar char="•"/>
            </a:pPr>
            <a:r>
              <a:rPr lang="nl-NL" sz="2000" dirty="0" smtClean="0">
                <a:solidFill>
                  <a:schemeClr val="tx1"/>
                </a:solidFill>
                <a:latin typeface="Times New Roman" panose="02020603050405020304" pitchFamily="18" charset="0"/>
                <a:cs typeface="Times New Roman" panose="02020603050405020304" pitchFamily="18" charset="0"/>
              </a:rPr>
              <a:t>De leerkracht laat de leerlingen speciaal kennismaken met ‘Beweging’ o.a. in de natuur, techniek en bij de mens</a:t>
            </a:r>
          </a:p>
          <a:p>
            <a:pPr marL="342900" lvl="0" indent="-342900">
              <a:buFont typeface="Arial" panose="020B0604020202020204" pitchFamily="34" charset="0"/>
              <a:buChar char="•"/>
            </a:pPr>
            <a:r>
              <a:rPr lang="nl-NL" sz="2000" dirty="0" smtClean="0">
                <a:solidFill>
                  <a:schemeClr val="tx1"/>
                </a:solidFill>
                <a:latin typeface="Times New Roman" panose="02020603050405020304" pitchFamily="18" charset="0"/>
                <a:cs typeface="Times New Roman" panose="02020603050405020304" pitchFamily="18" charset="0"/>
              </a:rPr>
              <a:t>De leerkracht laat de leerlingen kennismaken met specifiek ‘Beweging’ in de kunst met o.a. strandkunstenaar Theo Jansen en Alexander </a:t>
            </a:r>
            <a:r>
              <a:rPr lang="nl-NL" sz="2000" dirty="0" err="1" smtClean="0">
                <a:solidFill>
                  <a:schemeClr val="tx1"/>
                </a:solidFill>
                <a:latin typeface="Times New Roman" panose="02020603050405020304" pitchFamily="18" charset="0"/>
                <a:cs typeface="Times New Roman" panose="02020603050405020304" pitchFamily="18" charset="0"/>
              </a:rPr>
              <a:t>Calder</a:t>
            </a:r>
            <a:endParaRPr lang="nl-NL" sz="2000" dirty="0" smtClean="0">
              <a:solidFill>
                <a:schemeClr val="tx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nl-NL" sz="2000" dirty="0" smtClean="0">
                <a:solidFill>
                  <a:schemeClr val="tx1"/>
                </a:solidFill>
                <a:latin typeface="Times New Roman" panose="02020603050405020304" pitchFamily="18" charset="0"/>
                <a:cs typeface="Times New Roman" panose="02020603050405020304" pitchFamily="18" charset="0"/>
              </a:rPr>
              <a:t>De leerkracht doet de voorbereidende lessen voor de Cultuur Ontmoeting met de leerlingen, a.d.h.v. filmpjes over een aantal kunstenaars </a:t>
            </a:r>
            <a:endParaRPr lang="nl-NL" sz="2000" dirty="0">
              <a:solidFill>
                <a:schemeClr val="tx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nl-NL" sz="2000" dirty="0" smtClean="0">
                <a:solidFill>
                  <a:schemeClr val="tx1"/>
                </a:solidFill>
                <a:latin typeface="Times New Roman" panose="02020603050405020304" pitchFamily="18" charset="0"/>
                <a:cs typeface="Times New Roman" panose="02020603050405020304" pitchFamily="18" charset="0"/>
              </a:rPr>
              <a:t>De leerlingen krijgen de Cult. </a:t>
            </a:r>
            <a:r>
              <a:rPr lang="nl-NL" sz="2000" dirty="0" err="1" smtClean="0">
                <a:solidFill>
                  <a:schemeClr val="tx1"/>
                </a:solidFill>
                <a:latin typeface="Times New Roman" panose="02020603050405020304" pitchFamily="18" charset="0"/>
                <a:cs typeface="Times New Roman" panose="02020603050405020304" pitchFamily="18" charset="0"/>
              </a:rPr>
              <a:t>Ontm</a:t>
            </a:r>
            <a:r>
              <a:rPr lang="nl-NL" sz="2000" dirty="0" smtClean="0">
                <a:solidFill>
                  <a:schemeClr val="tx1"/>
                </a:solidFill>
                <a:latin typeface="Times New Roman" panose="02020603050405020304" pitchFamily="18" charset="0"/>
                <a:cs typeface="Times New Roman" panose="02020603050405020304" pitchFamily="18" charset="0"/>
              </a:rPr>
              <a:t>. van </a:t>
            </a:r>
            <a:r>
              <a:rPr lang="nl-NL" sz="2000" dirty="0" err="1" smtClean="0">
                <a:solidFill>
                  <a:schemeClr val="tx1"/>
                </a:solidFill>
                <a:latin typeface="Times New Roman" panose="02020603050405020304" pitchFamily="18" charset="0"/>
                <a:cs typeface="Times New Roman" panose="02020603050405020304" pitchFamily="18" charset="0"/>
              </a:rPr>
              <a:t>Oyfo</a:t>
            </a:r>
            <a:r>
              <a:rPr lang="nl-NL" sz="2000" dirty="0" smtClean="0">
                <a:solidFill>
                  <a:schemeClr val="tx1"/>
                </a:solidFill>
                <a:latin typeface="Times New Roman" panose="02020603050405020304" pitchFamily="18" charset="0"/>
                <a:cs typeface="Times New Roman" panose="02020603050405020304" pitchFamily="18" charset="0"/>
              </a:rPr>
              <a:t>, op school en maken in groepjes met eigen gemaakte kwasten en ‘kunstwerk’ vanuit de beweging</a:t>
            </a:r>
          </a:p>
          <a:p>
            <a:pPr marL="342900" lvl="0" indent="-342900">
              <a:buFont typeface="Arial" panose="020B0604020202020204" pitchFamily="34" charset="0"/>
              <a:buChar char="•"/>
            </a:pPr>
            <a:r>
              <a:rPr lang="nl-NL" sz="2000" dirty="0" smtClean="0">
                <a:solidFill>
                  <a:schemeClr val="tx1"/>
                </a:solidFill>
                <a:latin typeface="Times New Roman" panose="02020603050405020304" pitchFamily="18" charset="0"/>
                <a:cs typeface="Times New Roman" panose="02020603050405020304" pitchFamily="18" charset="0"/>
              </a:rPr>
              <a:t>De leerkracht geeft de Evaluatie-</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smtClean="0">
                <a:solidFill>
                  <a:schemeClr val="tx1"/>
                </a:solidFill>
                <a:latin typeface="Times New Roman" panose="02020603050405020304" pitchFamily="18" charset="0"/>
                <a:cs typeface="Times New Roman" panose="02020603050405020304" pitchFamily="18" charset="0"/>
              </a:rPr>
              <a:t>en </a:t>
            </a:r>
            <a:r>
              <a:rPr lang="nl-NL" sz="2000" dirty="0" err="1" smtClean="0">
                <a:solidFill>
                  <a:schemeClr val="tx1"/>
                </a:solidFill>
                <a:latin typeface="Times New Roman" panose="02020603050405020304" pitchFamily="18" charset="0"/>
                <a:cs typeface="Times New Roman" panose="02020603050405020304" pitchFamily="18" charset="0"/>
              </a:rPr>
              <a:t>Verwerkingsles</a:t>
            </a:r>
            <a:r>
              <a:rPr lang="nl-NL" sz="2000" dirty="0" smtClean="0">
                <a:solidFill>
                  <a:schemeClr val="tx1"/>
                </a:solidFill>
                <a:latin typeface="Times New Roman" panose="02020603050405020304" pitchFamily="18" charset="0"/>
                <a:cs typeface="Times New Roman" panose="02020603050405020304" pitchFamily="18" charset="0"/>
              </a:rPr>
              <a:t>, waarin het gemaakte kunstwerk van de cult. ontmoeting verfijnd wordt</a:t>
            </a:r>
          </a:p>
          <a:p>
            <a:pPr marL="342900" indent="-342900">
              <a:buFont typeface="Arial" panose="020B0604020202020204" pitchFamily="34" charset="0"/>
              <a:buChar char="•"/>
            </a:pPr>
            <a:r>
              <a:rPr lang="nl-NL" sz="2000" dirty="0" smtClean="0">
                <a:solidFill>
                  <a:schemeClr val="tx1"/>
                </a:solidFill>
                <a:latin typeface="Times New Roman" panose="02020603050405020304" pitchFamily="18" charset="0"/>
                <a:cs typeface="Times New Roman" panose="02020603050405020304" pitchFamily="18" charset="0"/>
              </a:rPr>
              <a:t>De leerkracht doet aanvullende lessen uit (aangeleverde) ideeën, methodes en via google,</a:t>
            </a:r>
          </a:p>
          <a:p>
            <a:pPr marL="342900" lvl="0" indent="-342900">
              <a:buFont typeface="Arial" panose="020B0604020202020204" pitchFamily="34" charset="0"/>
              <a:buChar char="•"/>
            </a:pPr>
            <a:r>
              <a:rPr lang="nl-NL" sz="2000" dirty="0" smtClean="0">
                <a:solidFill>
                  <a:schemeClr val="tx1"/>
                </a:solidFill>
                <a:latin typeface="Times New Roman" panose="02020603050405020304" pitchFamily="18" charset="0"/>
                <a:cs typeface="Times New Roman" panose="02020603050405020304" pitchFamily="18" charset="0"/>
              </a:rPr>
              <a:t>De leerkracht en leerling maken </a:t>
            </a:r>
            <a:r>
              <a:rPr lang="nl-NL" sz="2000" dirty="0">
                <a:solidFill>
                  <a:schemeClr val="tx1"/>
                </a:solidFill>
                <a:latin typeface="Times New Roman" panose="02020603050405020304" pitchFamily="18" charset="0"/>
                <a:cs typeface="Times New Roman" panose="02020603050405020304" pitchFamily="18" charset="0"/>
              </a:rPr>
              <a:t>samen aan het eind van het thema een mooie tentoonstelling en </a:t>
            </a:r>
            <a:r>
              <a:rPr lang="nl-NL" sz="2000" dirty="0" smtClean="0">
                <a:solidFill>
                  <a:schemeClr val="tx1"/>
                </a:solidFill>
                <a:latin typeface="Times New Roman" panose="02020603050405020304" pitchFamily="18" charset="0"/>
                <a:cs typeface="Times New Roman" panose="02020603050405020304" pitchFamily="18" charset="0"/>
              </a:rPr>
              <a:t>houden een tentoonstelling van de verschillende activiteiten.</a:t>
            </a:r>
            <a:endParaRPr lang="nl-NL"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7169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53391" y="477983"/>
            <a:ext cx="9757064" cy="1132608"/>
          </a:xfrm>
          <a:solidFill>
            <a:srgbClr val="FF0000"/>
          </a:solidFill>
        </p:spPr>
        <p:txBody>
          <a:bodyPr>
            <a:normAutofit/>
          </a:bodyPr>
          <a:lstStyle/>
          <a:p>
            <a:pPr algn="ctr"/>
            <a:r>
              <a:rPr lang="nl-NL" sz="2400" b="1" dirty="0" smtClean="0">
                <a:solidFill>
                  <a:schemeClr val="bg1"/>
                </a:solidFill>
                <a:latin typeface="Lucida Handwriting" panose="03010101010101010101" pitchFamily="66" charset="0"/>
                <a:cs typeface="Times New Roman" panose="02020603050405020304" pitchFamily="18" charset="0"/>
              </a:rPr>
              <a:t>Uitgangspunt</a:t>
            </a:r>
            <a:r>
              <a:rPr lang="nl-NL" sz="2400" b="1" dirty="0">
                <a:solidFill>
                  <a:schemeClr val="bg1"/>
                </a:solidFill>
                <a:latin typeface="Lucida Handwriting" panose="03010101010101010101" pitchFamily="66" charset="0"/>
                <a:cs typeface="Times New Roman" panose="02020603050405020304" pitchFamily="18" charset="0"/>
              </a:rPr>
              <a:t>:</a:t>
            </a:r>
            <a:r>
              <a:rPr lang="nl-NL" sz="2700" b="1" dirty="0">
                <a:latin typeface="Times New Roman" panose="02020603050405020304" pitchFamily="18" charset="0"/>
                <a:cs typeface="Times New Roman" panose="02020603050405020304" pitchFamily="18" charset="0"/>
              </a:rPr>
              <a:t/>
            </a:r>
            <a:br>
              <a:rPr lang="nl-NL" sz="2700" b="1" dirty="0">
                <a:latin typeface="Times New Roman" panose="02020603050405020304" pitchFamily="18" charset="0"/>
                <a:cs typeface="Times New Roman" panose="02020603050405020304" pitchFamily="18" charset="0"/>
              </a:rPr>
            </a:br>
            <a:r>
              <a:rPr lang="nl-NL" sz="3600" b="1" dirty="0">
                <a:solidFill>
                  <a:schemeClr val="bg1"/>
                </a:solidFill>
                <a:latin typeface="Lucida Handwriting" panose="03010101010101010101" pitchFamily="66" charset="0"/>
                <a:cs typeface="Times New Roman" panose="02020603050405020304" pitchFamily="18" charset="0"/>
              </a:rPr>
              <a:t>De 5 ritmes van  Gabrielle Roth:</a:t>
            </a:r>
            <a:endParaRPr lang="nl-NL" sz="3600" dirty="0">
              <a:solidFill>
                <a:schemeClr val="bg1"/>
              </a:solidFill>
              <a:latin typeface="Lucida Handwriting" panose="03010101010101010101" pitchFamily="66" charset="0"/>
            </a:endParaRPr>
          </a:p>
        </p:txBody>
      </p:sp>
      <p:sp>
        <p:nvSpPr>
          <p:cNvPr id="3" name="Rechthoek 2"/>
          <p:cNvSpPr/>
          <p:nvPr/>
        </p:nvSpPr>
        <p:spPr>
          <a:xfrm>
            <a:off x="1153391" y="1756065"/>
            <a:ext cx="9757064" cy="455121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nl-NL" dirty="0">
                <a:solidFill>
                  <a:schemeClr val="tx1"/>
                </a:solidFill>
              </a:rPr>
              <a:t>De </a:t>
            </a:r>
            <a:r>
              <a:rPr lang="nl-NL" dirty="0" smtClean="0">
                <a:solidFill>
                  <a:schemeClr val="tx1"/>
                </a:solidFill>
              </a:rPr>
              <a:t>‘5 Ritmes’ </a:t>
            </a:r>
            <a:r>
              <a:rPr lang="nl-NL" dirty="0">
                <a:solidFill>
                  <a:schemeClr val="tx1"/>
                </a:solidFill>
              </a:rPr>
              <a:t>is een dansmeditatie. Een eenvoudige en diepgaande bewegingsvorm die helend werkt voor lichaam en geest, hart en ziel. De verschillende ritmes </a:t>
            </a:r>
            <a:endParaRPr lang="nl-NL" dirty="0" smtClean="0">
              <a:solidFill>
                <a:schemeClr val="tx1"/>
              </a:solidFill>
            </a:endParaRPr>
          </a:p>
          <a:p>
            <a:pPr marL="285750" indent="-285750" fontAlgn="base">
              <a:buFont typeface="Arial" panose="020B0604020202020204" pitchFamily="34" charset="0"/>
              <a:buChar char="•"/>
            </a:pPr>
            <a:r>
              <a:rPr lang="nl-NL" dirty="0" smtClean="0">
                <a:solidFill>
                  <a:schemeClr val="tx1"/>
                </a:solidFill>
              </a:rPr>
              <a:t>Vloeiend</a:t>
            </a:r>
            <a:r>
              <a:rPr lang="nl-NL" dirty="0">
                <a:solidFill>
                  <a:schemeClr val="tx1"/>
                </a:solidFill>
              </a:rPr>
              <a:t>, </a:t>
            </a:r>
            <a:endParaRPr lang="nl-NL" dirty="0" smtClean="0">
              <a:solidFill>
                <a:schemeClr val="tx1"/>
              </a:solidFill>
            </a:endParaRPr>
          </a:p>
          <a:p>
            <a:pPr marL="285750" indent="-285750" fontAlgn="base">
              <a:buFont typeface="Arial" panose="020B0604020202020204" pitchFamily="34" charset="0"/>
              <a:buChar char="•"/>
            </a:pPr>
            <a:r>
              <a:rPr lang="nl-NL" dirty="0" smtClean="0">
                <a:solidFill>
                  <a:schemeClr val="tx1"/>
                </a:solidFill>
              </a:rPr>
              <a:t>Staccato</a:t>
            </a:r>
            <a:r>
              <a:rPr lang="nl-NL" dirty="0">
                <a:solidFill>
                  <a:schemeClr val="tx1"/>
                </a:solidFill>
              </a:rPr>
              <a:t>, </a:t>
            </a:r>
            <a:endParaRPr lang="nl-NL" dirty="0" smtClean="0">
              <a:solidFill>
                <a:schemeClr val="tx1"/>
              </a:solidFill>
            </a:endParaRPr>
          </a:p>
          <a:p>
            <a:pPr marL="285750" indent="-285750" fontAlgn="base">
              <a:buFont typeface="Arial" panose="020B0604020202020204" pitchFamily="34" charset="0"/>
              <a:buChar char="•"/>
            </a:pPr>
            <a:r>
              <a:rPr lang="nl-NL" dirty="0" smtClean="0">
                <a:solidFill>
                  <a:schemeClr val="tx1"/>
                </a:solidFill>
              </a:rPr>
              <a:t>Chaos</a:t>
            </a:r>
            <a:r>
              <a:rPr lang="nl-NL" dirty="0">
                <a:solidFill>
                  <a:schemeClr val="tx1"/>
                </a:solidFill>
              </a:rPr>
              <a:t>, </a:t>
            </a:r>
            <a:endParaRPr lang="nl-NL" dirty="0" smtClean="0">
              <a:solidFill>
                <a:schemeClr val="tx1"/>
              </a:solidFill>
            </a:endParaRPr>
          </a:p>
          <a:p>
            <a:pPr marL="285750" indent="-285750" fontAlgn="base">
              <a:buFont typeface="Arial" panose="020B0604020202020204" pitchFamily="34" charset="0"/>
              <a:buChar char="•"/>
            </a:pPr>
            <a:r>
              <a:rPr lang="nl-NL" dirty="0" smtClean="0">
                <a:solidFill>
                  <a:schemeClr val="tx1"/>
                </a:solidFill>
              </a:rPr>
              <a:t>Lyrisch </a:t>
            </a:r>
            <a:r>
              <a:rPr lang="nl-NL" dirty="0">
                <a:solidFill>
                  <a:schemeClr val="tx1"/>
                </a:solidFill>
              </a:rPr>
              <a:t>en </a:t>
            </a:r>
            <a:endParaRPr lang="nl-NL" dirty="0" smtClean="0">
              <a:solidFill>
                <a:schemeClr val="tx1"/>
              </a:solidFill>
            </a:endParaRPr>
          </a:p>
          <a:p>
            <a:pPr marL="285750" indent="-285750" fontAlgn="base">
              <a:buFont typeface="Arial" panose="020B0604020202020204" pitchFamily="34" charset="0"/>
              <a:buChar char="•"/>
            </a:pPr>
            <a:r>
              <a:rPr lang="nl-NL" dirty="0" smtClean="0">
                <a:solidFill>
                  <a:schemeClr val="tx1"/>
                </a:solidFill>
              </a:rPr>
              <a:t>Stilte </a:t>
            </a:r>
          </a:p>
          <a:p>
            <a:pPr fontAlgn="base"/>
            <a:r>
              <a:rPr lang="nl-NL" dirty="0" smtClean="0">
                <a:solidFill>
                  <a:schemeClr val="tx1"/>
                </a:solidFill>
              </a:rPr>
              <a:t>vormen </a:t>
            </a:r>
            <a:r>
              <a:rPr lang="nl-NL" dirty="0">
                <a:solidFill>
                  <a:schemeClr val="tx1"/>
                </a:solidFill>
              </a:rPr>
              <a:t>samen een golfbeweging. Ze nodigen je uit om in beweging te komen op jouw unieke manier, te luisteren naar je lichaam en je natuurlijke stroom en expressie te (her)ontdekken.</a:t>
            </a:r>
          </a:p>
          <a:p>
            <a:pPr fontAlgn="base"/>
            <a:r>
              <a:rPr lang="nl-NL" dirty="0">
                <a:solidFill>
                  <a:schemeClr val="tx1"/>
                </a:solidFill>
              </a:rPr>
              <a:t>Door ons lichaam in beweging te brengen komen we vanzelf wat steviger met ons voeten op de grond en ons hoofd komt meer tot rust. We leren luisteren naar de wijsheid van ons lichaam en om mee te bewegen met wat is... soepel en flexibel met respect voor onze eigen grenzen.</a:t>
            </a:r>
          </a:p>
          <a:p>
            <a:r>
              <a:rPr lang="nl-NL" dirty="0">
                <a:solidFill>
                  <a:schemeClr val="tx1"/>
                </a:solidFill>
              </a:rPr>
              <a:t>De </a:t>
            </a:r>
            <a:r>
              <a:rPr lang="nl-NL" dirty="0" smtClean="0">
                <a:solidFill>
                  <a:schemeClr val="tx1"/>
                </a:solidFill>
              </a:rPr>
              <a:t>‘5Ritmes’ </a:t>
            </a:r>
            <a:r>
              <a:rPr lang="nl-NL" dirty="0">
                <a:solidFill>
                  <a:schemeClr val="tx1"/>
                </a:solidFill>
              </a:rPr>
              <a:t>zijn het levenswerk van Gabrielle Roth (1941 - 2012). Gedurende haar dansende leven heeft zij universele energiepatronen in kaart </a:t>
            </a:r>
            <a:r>
              <a:rPr lang="nl-NL" dirty="0" smtClean="0">
                <a:solidFill>
                  <a:schemeClr val="tx1"/>
                </a:solidFill>
              </a:rPr>
              <a:t>gebracht, </a:t>
            </a:r>
            <a:r>
              <a:rPr lang="nl-NL" dirty="0">
                <a:solidFill>
                  <a:schemeClr val="tx1"/>
                </a:solidFill>
              </a:rPr>
              <a:t>die hebben geleid tot de </a:t>
            </a:r>
            <a:r>
              <a:rPr lang="nl-NL" dirty="0" smtClean="0">
                <a:solidFill>
                  <a:schemeClr val="tx1"/>
                </a:solidFill>
              </a:rPr>
              <a:t>‘5 Ritmes’.</a:t>
            </a:r>
            <a:r>
              <a:rPr lang="nl-NL" dirty="0">
                <a:solidFill>
                  <a:schemeClr val="tx1"/>
                </a:solidFill>
              </a:rPr>
              <a:t> Een relatief eenvoudige </a:t>
            </a:r>
            <a:r>
              <a:rPr lang="nl-NL" dirty="0" smtClean="0">
                <a:solidFill>
                  <a:schemeClr val="tx1"/>
                </a:solidFill>
              </a:rPr>
              <a:t>bewegingsoefening, </a:t>
            </a:r>
            <a:r>
              <a:rPr lang="nl-NL" dirty="0">
                <a:solidFill>
                  <a:schemeClr val="tx1"/>
                </a:solidFill>
              </a:rPr>
              <a:t>die voor iedereen te volgen is en die wereldwijd duizenden mensen in beweging heeft </a:t>
            </a:r>
            <a:r>
              <a:rPr lang="nl-NL" dirty="0" smtClean="0">
                <a:solidFill>
                  <a:schemeClr val="tx1"/>
                </a:solidFill>
              </a:rPr>
              <a:t>gezet.</a:t>
            </a:r>
            <a:endParaRPr lang="nl-NL" dirty="0">
              <a:solidFill>
                <a:schemeClr val="tx1"/>
              </a:solidFill>
            </a:endParaRPr>
          </a:p>
        </p:txBody>
      </p:sp>
    </p:spTree>
    <p:extLst>
      <p:ext uri="{BB962C8B-B14F-4D97-AF65-F5344CB8AC3E}">
        <p14:creationId xmlns:p14="http://schemas.microsoft.com/office/powerpoint/2010/main" val="627565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838200" y="365126"/>
            <a:ext cx="9978736" cy="1058430"/>
          </a:xfrm>
        </p:spPr>
        <p:txBody>
          <a:bodyPr/>
          <a:lstStyle/>
          <a:p>
            <a:endParaRPr lang="nl-NL" dirty="0"/>
          </a:p>
        </p:txBody>
      </p:sp>
      <p:sp>
        <p:nvSpPr>
          <p:cNvPr id="9" name="Tijdelijke aanduiding voor inhoud 8"/>
          <p:cNvSpPr>
            <a:spLocks noGrp="1"/>
          </p:cNvSpPr>
          <p:nvPr>
            <p:ph sz="half" idx="1"/>
          </p:nvPr>
        </p:nvSpPr>
        <p:spPr>
          <a:xfrm>
            <a:off x="838200" y="3044535"/>
            <a:ext cx="5181600" cy="3132427"/>
          </a:xfrm>
          <a:solidFill>
            <a:srgbClr val="7030A0"/>
          </a:solidFill>
        </p:spPr>
        <p:txBody>
          <a:bodyPr>
            <a:normAutofit/>
          </a:bodyPr>
          <a:lstStyle/>
          <a:p>
            <a:pPr marL="0" indent="0">
              <a:lnSpc>
                <a:spcPct val="50000"/>
              </a:lnSpc>
              <a:buNone/>
            </a:pPr>
            <a:endParaRPr lang="nl-NL" sz="1000" b="1" dirty="0" smtClean="0">
              <a:latin typeface="Times New Roman" panose="02020603050405020304" pitchFamily="18" charset="0"/>
              <a:cs typeface="Times New Roman" panose="02020603050405020304" pitchFamily="18" charset="0"/>
            </a:endParaRPr>
          </a:p>
          <a:p>
            <a:pPr marL="457200" lvl="1" indent="0">
              <a:lnSpc>
                <a:spcPct val="107000"/>
              </a:lnSpc>
              <a:buNone/>
            </a:pPr>
            <a:r>
              <a:rPr lang="nl-NL" sz="1600" b="1" u="sng" dirty="0">
                <a:solidFill>
                  <a:schemeClr val="bg1"/>
                </a:solidFill>
                <a:latin typeface="Times New Roman" panose="02020603050405020304" pitchFamily="18" charset="0"/>
                <a:cs typeface="Times New Roman" panose="02020603050405020304" pitchFamily="18" charset="0"/>
              </a:rPr>
              <a:t>Algemeen:</a:t>
            </a:r>
          </a:p>
          <a:p>
            <a:pPr marL="457200" lvl="1" indent="0">
              <a:lnSpc>
                <a:spcPct val="107000"/>
              </a:lnSpc>
              <a:buNone/>
            </a:pPr>
            <a:endParaRPr lang="nl-NL" sz="1600" b="1" dirty="0">
              <a:solidFill>
                <a:schemeClr val="bg1"/>
              </a:solidFill>
              <a:latin typeface="Times New Roman" panose="02020603050405020304" pitchFamily="18" charset="0"/>
              <a:cs typeface="Times New Roman" panose="02020603050405020304" pitchFamily="18" charset="0"/>
            </a:endParaRPr>
          </a:p>
          <a:p>
            <a:pPr marL="457200" lvl="1" indent="0">
              <a:lnSpc>
                <a:spcPct val="107000"/>
              </a:lnSpc>
              <a:buNone/>
            </a:pPr>
            <a:r>
              <a:rPr lang="nl-NL" sz="1600" b="1" dirty="0">
                <a:solidFill>
                  <a:schemeClr val="bg1"/>
                </a:solidFill>
                <a:latin typeface="Times New Roman" panose="02020603050405020304" pitchFamily="18" charset="0"/>
                <a:cs typeface="Times New Roman" panose="02020603050405020304" pitchFamily="18" charset="0"/>
              </a:rPr>
              <a:t>Wat kan allemaal bewegen</a:t>
            </a:r>
            <a:r>
              <a:rPr lang="nl-NL" sz="1600" b="1" dirty="0" smtClean="0">
                <a:solidFill>
                  <a:schemeClr val="bg1"/>
                </a:solidFill>
                <a:latin typeface="Times New Roman" panose="02020603050405020304" pitchFamily="18" charset="0"/>
                <a:cs typeface="Times New Roman" panose="02020603050405020304" pitchFamily="18" charset="0"/>
              </a:rPr>
              <a:t>?</a:t>
            </a:r>
          </a:p>
          <a:p>
            <a:pPr marL="457200" lvl="1" indent="0">
              <a:lnSpc>
                <a:spcPct val="107000"/>
              </a:lnSpc>
              <a:buNone/>
            </a:pPr>
            <a:r>
              <a:rPr lang="nl-NL" sz="1600" b="1" dirty="0" smtClean="0">
                <a:solidFill>
                  <a:schemeClr val="bg1"/>
                </a:solidFill>
                <a:latin typeface="Times New Roman" panose="02020603050405020304" pitchFamily="18" charset="0"/>
                <a:cs typeface="Times New Roman" panose="02020603050405020304" pitchFamily="18" charset="0"/>
              </a:rPr>
              <a:t>Beweging </a:t>
            </a:r>
            <a:r>
              <a:rPr lang="nl-NL" sz="1600" b="1" dirty="0" err="1" smtClean="0">
                <a:solidFill>
                  <a:schemeClr val="bg1"/>
                </a:solidFill>
                <a:latin typeface="Times New Roman" panose="02020603050405020304" pitchFamily="18" charset="0"/>
                <a:cs typeface="Times New Roman" panose="02020603050405020304" pitchFamily="18" charset="0"/>
              </a:rPr>
              <a:t>in:Kunst</a:t>
            </a:r>
            <a:r>
              <a:rPr lang="nl-NL" sz="1600" b="1" dirty="0" smtClean="0">
                <a:solidFill>
                  <a:schemeClr val="bg1"/>
                </a:solidFill>
                <a:latin typeface="Times New Roman" panose="02020603050405020304" pitchFamily="18" charset="0"/>
                <a:cs typeface="Times New Roman" panose="02020603050405020304" pitchFamily="18" charset="0"/>
              </a:rPr>
              <a:t> &amp; Techniek, de Natuur, de Mens</a:t>
            </a:r>
            <a:endParaRPr lang="nl-NL" sz="1600" b="1" dirty="0">
              <a:solidFill>
                <a:schemeClr val="bg1"/>
              </a:solidFill>
              <a:latin typeface="Times New Roman" panose="02020603050405020304" pitchFamily="18" charset="0"/>
              <a:cs typeface="Times New Roman" panose="02020603050405020304" pitchFamily="18" charset="0"/>
            </a:endParaRPr>
          </a:p>
          <a:p>
            <a:pPr marL="457200" lvl="1" indent="0">
              <a:lnSpc>
                <a:spcPct val="107000"/>
              </a:lnSpc>
              <a:buNone/>
            </a:pPr>
            <a:r>
              <a:rPr lang="nl-NL" sz="1600" b="1" dirty="0" smtClean="0">
                <a:solidFill>
                  <a:schemeClr val="bg1"/>
                </a:solidFill>
                <a:latin typeface="Times New Roman" panose="02020603050405020304" pitchFamily="18" charset="0"/>
                <a:cs typeface="Times New Roman" panose="02020603050405020304" pitchFamily="18" charset="0"/>
              </a:rPr>
              <a:t>Lichamelijke </a:t>
            </a:r>
            <a:r>
              <a:rPr lang="nl-NL" sz="1600" b="1" dirty="0">
                <a:solidFill>
                  <a:schemeClr val="bg1"/>
                </a:solidFill>
                <a:latin typeface="Times New Roman" panose="02020603050405020304" pitchFamily="18" charset="0"/>
                <a:cs typeface="Times New Roman" panose="02020603050405020304" pitchFamily="18" charset="0"/>
              </a:rPr>
              <a:t>bewegingen</a:t>
            </a:r>
          </a:p>
          <a:p>
            <a:pPr marL="457200" lvl="1" indent="0">
              <a:lnSpc>
                <a:spcPct val="107000"/>
              </a:lnSpc>
              <a:buNone/>
            </a:pPr>
            <a:r>
              <a:rPr lang="nl-NL" sz="1600" b="1" dirty="0" smtClean="0">
                <a:solidFill>
                  <a:schemeClr val="bg1"/>
                </a:solidFill>
                <a:latin typeface="Times New Roman" panose="02020603050405020304" pitchFamily="18" charset="0"/>
                <a:cs typeface="Times New Roman" panose="02020603050405020304" pitchFamily="18" charset="0"/>
              </a:rPr>
              <a:t>Dansen</a:t>
            </a:r>
            <a:endParaRPr lang="nl-NL" sz="1600" b="1" dirty="0">
              <a:solidFill>
                <a:schemeClr val="bg1"/>
              </a:solidFill>
              <a:latin typeface="Times New Roman" panose="02020603050405020304" pitchFamily="18" charset="0"/>
              <a:cs typeface="Times New Roman" panose="02020603050405020304" pitchFamily="18" charset="0"/>
            </a:endParaRPr>
          </a:p>
          <a:p>
            <a:pPr marL="0" indent="0">
              <a:lnSpc>
                <a:spcPct val="50000"/>
              </a:lnSpc>
              <a:buNone/>
            </a:pPr>
            <a:endParaRPr lang="nl-NL" sz="1000" b="1" dirty="0">
              <a:latin typeface="Times New Roman" panose="02020603050405020304" pitchFamily="18" charset="0"/>
              <a:cs typeface="Times New Roman" panose="02020603050405020304" pitchFamily="18" charset="0"/>
            </a:endParaRPr>
          </a:p>
        </p:txBody>
      </p:sp>
      <p:sp>
        <p:nvSpPr>
          <p:cNvPr id="10" name="Tijdelijke aanduiding voor inhoud 9"/>
          <p:cNvSpPr>
            <a:spLocks noGrp="1"/>
          </p:cNvSpPr>
          <p:nvPr>
            <p:ph sz="half" idx="2"/>
          </p:nvPr>
        </p:nvSpPr>
        <p:spPr>
          <a:xfrm>
            <a:off x="6109855" y="3052447"/>
            <a:ext cx="5338915" cy="3124515"/>
          </a:xfrm>
          <a:solidFill>
            <a:srgbClr val="7030A0"/>
          </a:solidFill>
        </p:spPr>
        <p:txBody>
          <a:bodyPr>
            <a:normAutofit/>
          </a:bodyPr>
          <a:lstStyle/>
          <a:p>
            <a:pPr marL="0" indent="0">
              <a:lnSpc>
                <a:spcPct val="107000"/>
              </a:lnSpc>
              <a:spcAft>
                <a:spcPts val="0"/>
              </a:spcAft>
              <a:buNone/>
            </a:pPr>
            <a:endParaRPr lang="nl-NL" sz="800" b="1" dirty="0" smtClean="0">
              <a:solidFill>
                <a:schemeClr val="bg1"/>
              </a:solidFill>
              <a:latin typeface="Times New Roman" panose="02020603050405020304" pitchFamily="18" charset="0"/>
              <a:cs typeface="Times New Roman" panose="02020603050405020304" pitchFamily="18" charset="0"/>
            </a:endParaRPr>
          </a:p>
          <a:p>
            <a:pPr marL="457200" lvl="1" indent="0">
              <a:lnSpc>
                <a:spcPct val="120000"/>
              </a:lnSpc>
              <a:buNone/>
            </a:pPr>
            <a:r>
              <a:rPr lang="nl-NL" sz="1600" b="1" u="sng" dirty="0">
                <a:solidFill>
                  <a:schemeClr val="bg1"/>
                </a:solidFill>
                <a:latin typeface="Times New Roman" panose="02020603050405020304" pitchFamily="18" charset="0"/>
                <a:cs typeface="Times New Roman" panose="02020603050405020304" pitchFamily="18" charset="0"/>
              </a:rPr>
              <a:t>Cult. Ontmoeting:</a:t>
            </a:r>
          </a:p>
          <a:p>
            <a:pPr marL="457200" lvl="1" indent="0">
              <a:lnSpc>
                <a:spcPct val="107000"/>
              </a:lnSpc>
              <a:buNone/>
            </a:pPr>
            <a:r>
              <a:rPr lang="nl-NL" sz="1600" b="1" dirty="0">
                <a:solidFill>
                  <a:schemeClr val="bg1"/>
                </a:solidFill>
                <a:latin typeface="Times New Roman" panose="02020603050405020304" pitchFamily="18" charset="0"/>
                <a:cs typeface="Times New Roman" panose="02020603050405020304" pitchFamily="18" charset="0"/>
              </a:rPr>
              <a:t>Het verschil in bewegingen tussen de 5 ritmes</a:t>
            </a:r>
          </a:p>
          <a:p>
            <a:pPr marL="457200" lvl="1" indent="0">
              <a:lnSpc>
                <a:spcPct val="107000"/>
              </a:lnSpc>
              <a:buNone/>
            </a:pPr>
            <a:r>
              <a:rPr lang="nl-NL" sz="1600" b="1" dirty="0" smtClean="0">
                <a:solidFill>
                  <a:schemeClr val="bg1"/>
                </a:solidFill>
                <a:latin typeface="Times New Roman" panose="02020603050405020304" pitchFamily="18" charset="0"/>
                <a:cs typeface="Times New Roman" panose="02020603050405020304" pitchFamily="18" charset="0"/>
              </a:rPr>
              <a:t>Verschillende dansstijlen </a:t>
            </a:r>
            <a:endParaRPr lang="nl-NL" sz="1600" dirty="0">
              <a:solidFill>
                <a:schemeClr val="bg1"/>
              </a:solidFill>
              <a:latin typeface="Times New Roman" panose="02020603050405020304" pitchFamily="18" charset="0"/>
              <a:cs typeface="Times New Roman" panose="02020603050405020304" pitchFamily="18" charset="0"/>
            </a:endParaRPr>
          </a:p>
          <a:p>
            <a:pPr marL="457200" lvl="1" indent="0">
              <a:lnSpc>
                <a:spcPct val="107000"/>
              </a:lnSpc>
              <a:buNone/>
            </a:pPr>
            <a:r>
              <a:rPr lang="nl-NL" sz="1600" b="1" dirty="0" smtClean="0">
                <a:solidFill>
                  <a:schemeClr val="bg1"/>
                </a:solidFill>
                <a:latin typeface="Times New Roman" panose="02020603050405020304" pitchFamily="18" charset="0"/>
                <a:cs typeface="Times New Roman" panose="02020603050405020304" pitchFamily="18" charset="0"/>
              </a:rPr>
              <a:t>Verschillende soorten dansen waarbij  je ‘geluiden’ van het dansen hoort, bijv. Klompendans, </a:t>
            </a:r>
            <a:r>
              <a:rPr lang="nl-NL" sz="1600" b="1" dirty="0" err="1" smtClean="0">
                <a:solidFill>
                  <a:schemeClr val="bg1"/>
                </a:solidFill>
                <a:latin typeface="Times New Roman" panose="02020603050405020304" pitchFamily="18" charset="0"/>
                <a:cs typeface="Times New Roman" panose="02020603050405020304" pitchFamily="18" charset="0"/>
              </a:rPr>
              <a:t>Riverdance</a:t>
            </a:r>
            <a:endParaRPr lang="nl-NL" sz="1600" b="1" dirty="0">
              <a:solidFill>
                <a:schemeClr val="bg1"/>
              </a:solidFill>
              <a:latin typeface="Times New Roman" panose="02020603050405020304" pitchFamily="18" charset="0"/>
              <a:cs typeface="Times New Roman" panose="02020603050405020304" pitchFamily="18" charset="0"/>
            </a:endParaRPr>
          </a:p>
          <a:p>
            <a:pPr marL="457200" lvl="1" indent="0">
              <a:lnSpc>
                <a:spcPct val="107000"/>
              </a:lnSpc>
              <a:buNone/>
            </a:pPr>
            <a:r>
              <a:rPr lang="nl-NL" sz="1600" b="1" dirty="0" smtClean="0">
                <a:solidFill>
                  <a:schemeClr val="bg1"/>
                </a:solidFill>
                <a:latin typeface="Times New Roman" panose="02020603050405020304" pitchFamily="18" charset="0"/>
                <a:cs typeface="Times New Roman" panose="02020603050405020304" pitchFamily="18" charset="0"/>
              </a:rPr>
              <a:t>Wat is </a:t>
            </a:r>
            <a:r>
              <a:rPr lang="nl-NL" sz="1600" b="1" dirty="0" err="1" smtClean="0">
                <a:solidFill>
                  <a:schemeClr val="bg1"/>
                </a:solidFill>
                <a:latin typeface="Times New Roman" panose="02020603050405020304" pitchFamily="18" charset="0"/>
                <a:cs typeface="Times New Roman" panose="02020603050405020304" pitchFamily="18" charset="0"/>
              </a:rPr>
              <a:t>Tapdance</a:t>
            </a:r>
            <a:r>
              <a:rPr lang="nl-NL" sz="1600" b="1" dirty="0" smtClean="0">
                <a:solidFill>
                  <a:schemeClr val="bg1"/>
                </a:solidFill>
                <a:latin typeface="Times New Roman" panose="02020603050405020304" pitchFamily="18" charset="0"/>
                <a:cs typeface="Times New Roman" panose="02020603050405020304" pitchFamily="18" charset="0"/>
              </a:rPr>
              <a:t>?</a:t>
            </a:r>
            <a:endParaRPr lang="nl-NL" sz="1600" b="1" dirty="0">
              <a:solidFill>
                <a:schemeClr val="bg1"/>
              </a:solidFill>
              <a:latin typeface="Times New Roman" panose="02020603050405020304" pitchFamily="18" charset="0"/>
              <a:cs typeface="Times New Roman" panose="02020603050405020304" pitchFamily="18" charset="0"/>
            </a:endParaRPr>
          </a:p>
          <a:p>
            <a:pPr marL="457200" lvl="1" indent="0">
              <a:lnSpc>
                <a:spcPct val="107000"/>
              </a:lnSpc>
              <a:buNone/>
            </a:pPr>
            <a:r>
              <a:rPr lang="nl-NL" sz="1600" b="1" dirty="0" smtClean="0">
                <a:solidFill>
                  <a:schemeClr val="bg1"/>
                </a:solidFill>
                <a:latin typeface="Times New Roman" panose="02020603050405020304" pitchFamily="18" charset="0"/>
                <a:cs typeface="Times New Roman" panose="02020603050405020304" pitchFamily="18" charset="0"/>
              </a:rPr>
              <a:t>Zelf een tapdans in studeren op begeleidende muziek</a:t>
            </a:r>
            <a:endParaRPr lang="nl-NL" sz="1600" b="1" dirty="0">
              <a:solidFill>
                <a:schemeClr val="bg1"/>
              </a:solidFill>
              <a:latin typeface="Times New Roman" panose="02020603050405020304" pitchFamily="18" charset="0"/>
              <a:cs typeface="Times New Roman" panose="02020603050405020304" pitchFamily="18" charset="0"/>
            </a:endParaRPr>
          </a:p>
        </p:txBody>
      </p:sp>
      <p:sp>
        <p:nvSpPr>
          <p:cNvPr id="11" name="Titel 1"/>
          <p:cNvSpPr txBox="1">
            <a:spLocks/>
          </p:cNvSpPr>
          <p:nvPr/>
        </p:nvSpPr>
        <p:spPr>
          <a:xfrm>
            <a:off x="838199" y="365126"/>
            <a:ext cx="10610571" cy="1183120"/>
          </a:xfrm>
          <a:prstGeom prst="rect">
            <a:avLst/>
          </a:prstGeom>
          <a:solidFill>
            <a:srgbClr val="FF0000"/>
          </a:solidFill>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2700" b="1" dirty="0" smtClean="0">
                <a:latin typeface="Times New Roman" panose="02020603050405020304" pitchFamily="18" charset="0"/>
                <a:cs typeface="Times New Roman" panose="02020603050405020304" pitchFamily="18" charset="0"/>
              </a:rPr>
              <a:t/>
            </a:r>
            <a:br>
              <a:rPr lang="nl-NL" sz="2700" b="1" dirty="0" smtClean="0">
                <a:latin typeface="Times New Roman" panose="02020603050405020304" pitchFamily="18" charset="0"/>
                <a:cs typeface="Times New Roman" panose="02020603050405020304" pitchFamily="18" charset="0"/>
              </a:rPr>
            </a:br>
            <a:r>
              <a:rPr lang="nl-NL" sz="2700" b="1" dirty="0" smtClean="0">
                <a:solidFill>
                  <a:schemeClr val="bg1"/>
                </a:solidFill>
                <a:latin typeface="Lucida Handwriting" panose="03010101010101010101" pitchFamily="66" charset="0"/>
                <a:cs typeface="Times New Roman" panose="02020603050405020304" pitchFamily="18" charset="0"/>
              </a:rPr>
              <a:t>Groep 7 en 8</a:t>
            </a:r>
            <a:r>
              <a:rPr lang="nl-NL" sz="2000" b="1" dirty="0" smtClean="0">
                <a:solidFill>
                  <a:schemeClr val="bg1"/>
                </a:solidFill>
                <a:latin typeface="Lucida Handwriting" panose="03010101010101010101" pitchFamily="66" charset="0"/>
                <a:cs typeface="Times New Roman" panose="02020603050405020304" pitchFamily="18" charset="0"/>
              </a:rPr>
              <a:t/>
            </a:r>
            <a:br>
              <a:rPr lang="nl-NL" sz="2000" b="1" dirty="0" smtClean="0">
                <a:solidFill>
                  <a:schemeClr val="bg1"/>
                </a:solidFill>
                <a:latin typeface="Lucida Handwriting" panose="03010101010101010101" pitchFamily="66" charset="0"/>
                <a:cs typeface="Times New Roman" panose="02020603050405020304" pitchFamily="18" charset="0"/>
              </a:rPr>
            </a:br>
            <a:r>
              <a:rPr lang="nl-NL" sz="3100" dirty="0" smtClean="0">
                <a:solidFill>
                  <a:schemeClr val="bg1"/>
                </a:solidFill>
                <a:latin typeface="Lucida Handwriting" panose="03010101010101010101" pitchFamily="66" charset="0"/>
                <a:cs typeface="Times New Roman" panose="02020603050405020304" pitchFamily="18" charset="0"/>
              </a:rPr>
              <a:t/>
            </a:r>
            <a:br>
              <a:rPr lang="nl-NL" sz="3100" dirty="0" smtClean="0">
                <a:solidFill>
                  <a:schemeClr val="bg1"/>
                </a:solidFill>
                <a:latin typeface="Lucida Handwriting" panose="03010101010101010101" pitchFamily="66" charset="0"/>
                <a:cs typeface="Times New Roman" panose="02020603050405020304" pitchFamily="18" charset="0"/>
              </a:rPr>
            </a:br>
            <a:r>
              <a:rPr lang="nl-NL" sz="3100" b="1" dirty="0" smtClean="0">
                <a:solidFill>
                  <a:schemeClr val="bg1"/>
                </a:solidFill>
                <a:latin typeface="Lucida Handwriting" panose="03010101010101010101" pitchFamily="66" charset="0"/>
                <a:cs typeface="Times New Roman" panose="02020603050405020304" pitchFamily="18" charset="0"/>
              </a:rPr>
              <a:t>‘Het Laatste Avondmaal’</a:t>
            </a:r>
            <a:r>
              <a:rPr lang="nl-NL" sz="3100" dirty="0" smtClean="0"/>
              <a:t/>
            </a:r>
            <a:br>
              <a:rPr lang="nl-NL" sz="3100" dirty="0" smtClean="0"/>
            </a:br>
            <a:endParaRPr lang="nl-NL" sz="3100" dirty="0"/>
          </a:p>
        </p:txBody>
      </p:sp>
      <p:pic>
        <p:nvPicPr>
          <p:cNvPr id="3" name="Picture 2" descr="Afbeeldingsresultaat voor afbeelding dans wals&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199" y="1630217"/>
            <a:ext cx="1998519" cy="133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fbeeldingsresultaat voor afbeelding streetdance&quo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039" t="1693" r="20397" b="-1693"/>
          <a:stretch/>
        </p:blipFill>
        <p:spPr bwMode="auto">
          <a:xfrm>
            <a:off x="3002972" y="1630217"/>
            <a:ext cx="1381991" cy="13273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Afbeeldingsresultaat voor afbeelding tapdance&quo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742"/>
          <a:stretch/>
        </p:blipFill>
        <p:spPr bwMode="auto">
          <a:xfrm>
            <a:off x="9510540" y="1630217"/>
            <a:ext cx="1938230" cy="132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7"/>
          <p:cNvPicPr/>
          <p:nvPr/>
        </p:nvPicPr>
        <p:blipFill rotWithShape="1">
          <a:blip r:embed="rId5"/>
          <a:srcRect b="18519"/>
          <a:stretch/>
        </p:blipFill>
        <p:spPr bwMode="auto">
          <a:xfrm>
            <a:off x="8074159" y="1630217"/>
            <a:ext cx="1410305" cy="1414318"/>
          </a:xfrm>
          <a:prstGeom prst="rect">
            <a:avLst/>
          </a:prstGeom>
          <a:ln>
            <a:noFill/>
          </a:ln>
          <a:extLst>
            <a:ext uri="{53640926-AAD7-44D8-BBD7-CCE9431645EC}">
              <a14:shadowObscured xmlns:a14="http://schemas.microsoft.com/office/drawing/2010/main"/>
            </a:ext>
          </a:extLst>
        </p:spPr>
      </p:pic>
      <p:pic>
        <p:nvPicPr>
          <p:cNvPr id="2055" name="Picture 7" descr="Afbeeldingsresultaat voor afbeeldingen ierse dansers&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6697" y="1630217"/>
            <a:ext cx="1987462" cy="132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Afbeeldingsresultaat voor afbeelding klompendans&quot;"/>
          <p:cNvPicPr>
            <a:picLocks noChangeAspect="1" noChangeArrowheads="1"/>
          </p:cNvPicPr>
          <p:nvPr/>
        </p:nvPicPr>
        <p:blipFill>
          <a:blip r:embed="rId7" cstate="print">
            <a:extLst>
              <a:ext uri="{28A0092B-C50C-407E-A947-70E740481C1C}">
                <a14:useLocalDpi xmlns:a14="http://schemas.microsoft.com/office/drawing/2010/main" val="0"/>
              </a:ext>
            </a:extLst>
          </a:blip>
          <a:srcRect l="4387" r="30141" b="4597"/>
          <a:stretch>
            <a:fillRect/>
          </a:stretch>
        </p:blipFill>
        <p:spPr bwMode="auto">
          <a:xfrm>
            <a:off x="4354645" y="1630217"/>
            <a:ext cx="1665155" cy="13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8915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1046" y="550719"/>
            <a:ext cx="9892146" cy="862446"/>
          </a:xfrm>
          <a:solidFill>
            <a:srgbClr val="FF0000"/>
          </a:solidFill>
        </p:spPr>
        <p:txBody>
          <a:bodyPr>
            <a:normAutofit fontScale="90000"/>
          </a:bodyPr>
          <a:lstStyle/>
          <a:p>
            <a:pPr algn="ctr"/>
            <a:r>
              <a:rPr lang="nl-NL" sz="2700" b="1" dirty="0" smtClean="0">
                <a:latin typeface="Times New Roman" panose="02020603050405020304" pitchFamily="18" charset="0"/>
                <a:cs typeface="Times New Roman" panose="02020603050405020304" pitchFamily="18" charset="0"/>
              </a:rPr>
              <a:t/>
            </a:r>
            <a:br>
              <a:rPr lang="nl-NL" sz="2700" b="1" dirty="0" smtClean="0">
                <a:latin typeface="Times New Roman" panose="02020603050405020304" pitchFamily="18" charset="0"/>
                <a:cs typeface="Times New Roman" panose="02020603050405020304" pitchFamily="18" charset="0"/>
              </a:rPr>
            </a:br>
            <a:r>
              <a:rPr lang="nl-NL" sz="2700" b="1" dirty="0" smtClean="0">
                <a:latin typeface="Times New Roman" panose="02020603050405020304" pitchFamily="18" charset="0"/>
                <a:cs typeface="Times New Roman" panose="02020603050405020304" pitchFamily="18" charset="0"/>
              </a:rPr>
              <a:t/>
            </a:r>
            <a:br>
              <a:rPr lang="nl-NL" sz="2700" b="1" dirty="0" smtClean="0">
                <a:latin typeface="Times New Roman" panose="02020603050405020304" pitchFamily="18" charset="0"/>
                <a:cs typeface="Times New Roman" panose="02020603050405020304" pitchFamily="18" charset="0"/>
              </a:rPr>
            </a:br>
            <a:r>
              <a:rPr lang="nl-NL" sz="2700" b="1" dirty="0" smtClean="0">
                <a:solidFill>
                  <a:schemeClr val="bg1"/>
                </a:solidFill>
                <a:latin typeface="Lucida Handwriting" panose="03010101010101010101" pitchFamily="66" charset="0"/>
                <a:cs typeface="Times New Roman" panose="02020603050405020304" pitchFamily="18" charset="0"/>
              </a:rPr>
              <a:t>Groep 7 </a:t>
            </a:r>
            <a:r>
              <a:rPr lang="nl-NL" sz="2700" b="1" dirty="0">
                <a:solidFill>
                  <a:schemeClr val="bg1"/>
                </a:solidFill>
                <a:latin typeface="Lucida Handwriting" panose="03010101010101010101" pitchFamily="66" charset="0"/>
                <a:cs typeface="Times New Roman" panose="02020603050405020304" pitchFamily="18" charset="0"/>
              </a:rPr>
              <a:t>en </a:t>
            </a:r>
            <a:r>
              <a:rPr lang="nl-NL" sz="2700" b="1" dirty="0" smtClean="0">
                <a:solidFill>
                  <a:schemeClr val="bg1"/>
                </a:solidFill>
                <a:latin typeface="Lucida Handwriting" panose="03010101010101010101" pitchFamily="66" charset="0"/>
                <a:cs typeface="Times New Roman" panose="02020603050405020304" pitchFamily="18" charset="0"/>
              </a:rPr>
              <a:t>8</a:t>
            </a:r>
            <a:r>
              <a:rPr lang="nl-NL" sz="2700" dirty="0">
                <a:solidFill>
                  <a:schemeClr val="bg1"/>
                </a:solidFill>
                <a:latin typeface="Lucida Handwriting" panose="03010101010101010101" pitchFamily="66" charset="0"/>
                <a:cs typeface="Times New Roman" panose="02020603050405020304" pitchFamily="18" charset="0"/>
              </a:rPr>
              <a:t/>
            </a:r>
            <a:br>
              <a:rPr lang="nl-NL" sz="2700" dirty="0">
                <a:solidFill>
                  <a:schemeClr val="bg1"/>
                </a:solidFill>
                <a:latin typeface="Lucida Handwriting" panose="03010101010101010101" pitchFamily="66" charset="0"/>
                <a:cs typeface="Times New Roman" panose="02020603050405020304" pitchFamily="18" charset="0"/>
              </a:rPr>
            </a:br>
            <a:r>
              <a:rPr lang="nl-NL" sz="2700" b="1" dirty="0">
                <a:solidFill>
                  <a:schemeClr val="bg1"/>
                </a:solidFill>
                <a:latin typeface="Lucida Handwriting" panose="03010101010101010101" pitchFamily="66" charset="0"/>
                <a:cs typeface="Times New Roman" panose="02020603050405020304" pitchFamily="18" charset="0"/>
              </a:rPr>
              <a:t>Activiteiten</a:t>
            </a:r>
            <a:r>
              <a:rPr lang="nl-NL" dirty="0"/>
              <a:t/>
            </a:r>
            <a:br>
              <a:rPr lang="nl-NL" dirty="0"/>
            </a:br>
            <a:endParaRPr lang="nl-NL" dirty="0"/>
          </a:p>
        </p:txBody>
      </p:sp>
      <p:sp>
        <p:nvSpPr>
          <p:cNvPr id="4" name="Rechthoek 3"/>
          <p:cNvSpPr/>
          <p:nvPr/>
        </p:nvSpPr>
        <p:spPr>
          <a:xfrm>
            <a:off x="1091046" y="1506682"/>
            <a:ext cx="9892146" cy="509154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r>
              <a:rPr lang="nl-NL" sz="2000" dirty="0">
                <a:solidFill>
                  <a:schemeClr val="bg1"/>
                </a:solidFill>
                <a:latin typeface="Times New Roman" panose="02020603050405020304" pitchFamily="18" charset="0"/>
                <a:cs typeface="Times New Roman" panose="02020603050405020304" pitchFamily="18" charset="0"/>
              </a:rPr>
              <a:t>De leerkrachten bereiden de cultuur ontmoetingen zelf goed voor,</a:t>
            </a:r>
          </a:p>
          <a:p>
            <a:pPr marL="342900" lvl="0" indent="-342900">
              <a:buFont typeface="Arial" panose="020B0604020202020204" pitchFamily="34" charset="0"/>
              <a:buChar char="•"/>
            </a:pPr>
            <a:r>
              <a:rPr lang="nl-NL" sz="2000" dirty="0">
                <a:solidFill>
                  <a:schemeClr val="bg1"/>
                </a:solidFill>
                <a:latin typeface="Times New Roman" panose="02020603050405020304" pitchFamily="18" charset="0"/>
                <a:cs typeface="Times New Roman" panose="02020603050405020304" pitchFamily="18" charset="0"/>
              </a:rPr>
              <a:t>De leerkracht leert de leerlingen wat de 5 ritmes van het bewegen </a:t>
            </a:r>
            <a:r>
              <a:rPr lang="nl-NL" sz="2000" dirty="0" smtClean="0">
                <a:solidFill>
                  <a:schemeClr val="bg1"/>
                </a:solidFill>
                <a:latin typeface="Times New Roman" panose="02020603050405020304" pitchFamily="18" charset="0"/>
                <a:cs typeface="Times New Roman" panose="02020603050405020304" pitchFamily="18" charset="0"/>
              </a:rPr>
              <a:t>zijn met voorbeelden</a:t>
            </a:r>
            <a:endParaRPr lang="nl-NL" sz="2000" dirty="0">
              <a:solidFill>
                <a:schemeClr val="bg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nl-NL" sz="2000" dirty="0">
                <a:solidFill>
                  <a:schemeClr val="bg1"/>
                </a:solidFill>
                <a:latin typeface="Times New Roman" panose="02020603050405020304" pitchFamily="18" charset="0"/>
                <a:cs typeface="Times New Roman" panose="02020603050405020304" pitchFamily="18" charset="0"/>
              </a:rPr>
              <a:t>De leerkracht laat de leerlingen </a:t>
            </a:r>
            <a:r>
              <a:rPr lang="nl-NL" sz="2000" dirty="0" smtClean="0">
                <a:solidFill>
                  <a:schemeClr val="bg1"/>
                </a:solidFill>
                <a:latin typeface="Times New Roman" panose="02020603050405020304" pitchFamily="18" charset="0"/>
                <a:cs typeface="Times New Roman" panose="02020603050405020304" pitchFamily="18" charset="0"/>
              </a:rPr>
              <a:t>kennismaken </a:t>
            </a:r>
            <a:r>
              <a:rPr lang="nl-NL" sz="2000" dirty="0">
                <a:solidFill>
                  <a:schemeClr val="bg1"/>
                </a:solidFill>
                <a:latin typeface="Times New Roman" panose="02020603050405020304" pitchFamily="18" charset="0"/>
                <a:cs typeface="Times New Roman" panose="02020603050405020304" pitchFamily="18" charset="0"/>
              </a:rPr>
              <a:t>met ‘Beweging’ o.a. in de natuur, techniek en bij de mens</a:t>
            </a:r>
          </a:p>
          <a:p>
            <a:pPr marL="342900" lvl="0" indent="-342900">
              <a:buFont typeface="Arial" panose="020B0604020202020204" pitchFamily="34" charset="0"/>
              <a:buChar char="•"/>
            </a:pPr>
            <a:r>
              <a:rPr lang="nl-NL" sz="2000" dirty="0" smtClean="0">
                <a:solidFill>
                  <a:schemeClr val="bg1"/>
                </a:solidFill>
                <a:latin typeface="Times New Roman" panose="02020603050405020304" pitchFamily="18" charset="0"/>
                <a:cs typeface="Times New Roman" panose="02020603050405020304" pitchFamily="18" charset="0"/>
              </a:rPr>
              <a:t>De leerkracht laat de leerlingen kennismaken met ‘lichamelijke’ bewegingen en specifiek ‘dans’ bewegingen</a:t>
            </a:r>
          </a:p>
          <a:p>
            <a:pPr marL="342900" lvl="0" indent="-342900">
              <a:buFont typeface="Arial" panose="020B0604020202020204" pitchFamily="34" charset="0"/>
              <a:buChar char="•"/>
            </a:pPr>
            <a:r>
              <a:rPr lang="nl-NL" sz="2000" dirty="0" smtClean="0">
                <a:solidFill>
                  <a:schemeClr val="bg1"/>
                </a:solidFill>
                <a:latin typeface="Times New Roman" panose="02020603050405020304" pitchFamily="18" charset="0"/>
                <a:cs typeface="Times New Roman" panose="02020603050405020304" pitchFamily="18" charset="0"/>
              </a:rPr>
              <a:t>De leerkracht laat de leerlingen kennismaken met verschillende dansstijlen door de eeuwen heen in de Voorbereidende lessen voor de Cultuur Ontmoeting,</a:t>
            </a:r>
          </a:p>
          <a:p>
            <a:pPr marL="342900" lvl="0" indent="-342900">
              <a:buFont typeface="Arial" panose="020B0604020202020204" pitchFamily="34" charset="0"/>
              <a:buChar char="•"/>
            </a:pPr>
            <a:r>
              <a:rPr lang="nl-NL" sz="2000" dirty="0" smtClean="0">
                <a:solidFill>
                  <a:schemeClr val="bg1"/>
                </a:solidFill>
                <a:latin typeface="Times New Roman" panose="02020603050405020304" pitchFamily="18" charset="0"/>
                <a:cs typeface="Times New Roman" panose="02020603050405020304" pitchFamily="18" charset="0"/>
              </a:rPr>
              <a:t>De leerkracht leert de leerlingen over ‘Dansen’ met specifieke gemaakte geluiden door voeten en handen, o.a. Klompendans, </a:t>
            </a:r>
            <a:r>
              <a:rPr lang="nl-NL" sz="2000" dirty="0" err="1" smtClean="0">
                <a:solidFill>
                  <a:schemeClr val="bg1"/>
                </a:solidFill>
                <a:latin typeface="Times New Roman" panose="02020603050405020304" pitchFamily="18" charset="0"/>
                <a:cs typeface="Times New Roman" panose="02020603050405020304" pitchFamily="18" charset="0"/>
              </a:rPr>
              <a:t>Riverdance</a:t>
            </a:r>
            <a:r>
              <a:rPr lang="nl-NL" sz="2000" dirty="0" smtClean="0">
                <a:solidFill>
                  <a:schemeClr val="bg1"/>
                </a:solidFill>
                <a:latin typeface="Times New Roman" panose="02020603050405020304" pitchFamily="18" charset="0"/>
                <a:cs typeface="Times New Roman" panose="02020603050405020304" pitchFamily="18" charset="0"/>
              </a:rPr>
              <a:t>, </a:t>
            </a:r>
            <a:r>
              <a:rPr lang="nl-NL" sz="2000" dirty="0" err="1" smtClean="0">
                <a:solidFill>
                  <a:schemeClr val="bg1"/>
                </a:solidFill>
                <a:latin typeface="Times New Roman" panose="02020603050405020304" pitchFamily="18" charset="0"/>
                <a:cs typeface="Times New Roman" panose="02020603050405020304" pitchFamily="18" charset="0"/>
              </a:rPr>
              <a:t>Gumboot</a:t>
            </a:r>
            <a:r>
              <a:rPr lang="nl-NL" sz="2000" dirty="0" smtClean="0">
                <a:solidFill>
                  <a:schemeClr val="bg1"/>
                </a:solidFill>
                <a:latin typeface="Times New Roman" panose="02020603050405020304" pitchFamily="18" charset="0"/>
                <a:cs typeface="Times New Roman" panose="02020603050405020304" pitchFamily="18" charset="0"/>
              </a:rPr>
              <a:t> </a:t>
            </a:r>
            <a:r>
              <a:rPr lang="nl-NL" sz="2000" dirty="0" err="1" smtClean="0">
                <a:solidFill>
                  <a:schemeClr val="bg1"/>
                </a:solidFill>
                <a:latin typeface="Times New Roman" panose="02020603050405020304" pitchFamily="18" charset="0"/>
                <a:cs typeface="Times New Roman" panose="02020603050405020304" pitchFamily="18" charset="0"/>
              </a:rPr>
              <a:t>dance</a:t>
            </a:r>
            <a:r>
              <a:rPr lang="nl-NL" sz="2000" dirty="0" smtClean="0">
                <a:solidFill>
                  <a:schemeClr val="bg1"/>
                </a:solidFill>
                <a:latin typeface="Times New Roman" panose="02020603050405020304" pitchFamily="18" charset="0"/>
                <a:cs typeface="Times New Roman" panose="02020603050405020304" pitchFamily="18" charset="0"/>
              </a:rPr>
              <a:t>, Tango</a:t>
            </a:r>
            <a:endParaRPr lang="nl-NL" sz="2000" dirty="0">
              <a:solidFill>
                <a:schemeClr val="bg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nl-NL" sz="2000" dirty="0" smtClean="0">
                <a:solidFill>
                  <a:schemeClr val="bg1"/>
                </a:solidFill>
                <a:latin typeface="Times New Roman" panose="02020603050405020304" pitchFamily="18" charset="0"/>
                <a:cs typeface="Times New Roman" panose="02020603050405020304" pitchFamily="18" charset="0"/>
              </a:rPr>
              <a:t>De leerlingen krijgen de Cult. </a:t>
            </a:r>
            <a:r>
              <a:rPr lang="nl-NL" sz="2000" dirty="0" err="1" smtClean="0">
                <a:solidFill>
                  <a:schemeClr val="bg1"/>
                </a:solidFill>
                <a:latin typeface="Times New Roman" panose="02020603050405020304" pitchFamily="18" charset="0"/>
                <a:cs typeface="Times New Roman" panose="02020603050405020304" pitchFamily="18" charset="0"/>
              </a:rPr>
              <a:t>Ontm</a:t>
            </a:r>
            <a:r>
              <a:rPr lang="nl-NL" sz="2000" dirty="0" smtClean="0">
                <a:solidFill>
                  <a:schemeClr val="bg1"/>
                </a:solidFill>
                <a:latin typeface="Times New Roman" panose="02020603050405020304" pitchFamily="18" charset="0"/>
                <a:cs typeface="Times New Roman" panose="02020603050405020304" pitchFamily="18" charset="0"/>
              </a:rPr>
              <a:t>. van </a:t>
            </a:r>
            <a:r>
              <a:rPr lang="nl-NL" sz="2000" dirty="0" err="1" smtClean="0">
                <a:solidFill>
                  <a:schemeClr val="bg1"/>
                </a:solidFill>
                <a:latin typeface="Times New Roman" panose="02020603050405020304" pitchFamily="18" charset="0"/>
                <a:cs typeface="Times New Roman" panose="02020603050405020304" pitchFamily="18" charset="0"/>
              </a:rPr>
              <a:t>Oyfo</a:t>
            </a:r>
            <a:r>
              <a:rPr lang="nl-NL" sz="2000" dirty="0" smtClean="0">
                <a:solidFill>
                  <a:schemeClr val="bg1"/>
                </a:solidFill>
                <a:latin typeface="Times New Roman" panose="02020603050405020304" pitchFamily="18" charset="0"/>
                <a:cs typeface="Times New Roman" panose="02020603050405020304" pitchFamily="18" charset="0"/>
              </a:rPr>
              <a:t> op school, waar ze leren wat Tap-</a:t>
            </a:r>
            <a:r>
              <a:rPr lang="nl-NL" sz="2000" dirty="0" err="1" smtClean="0">
                <a:solidFill>
                  <a:schemeClr val="bg1"/>
                </a:solidFill>
                <a:latin typeface="Times New Roman" panose="02020603050405020304" pitchFamily="18" charset="0"/>
                <a:cs typeface="Times New Roman" panose="02020603050405020304" pitchFamily="18" charset="0"/>
              </a:rPr>
              <a:t>dance</a:t>
            </a:r>
            <a:r>
              <a:rPr lang="nl-NL" sz="2000" dirty="0" smtClean="0">
                <a:solidFill>
                  <a:schemeClr val="bg1"/>
                </a:solidFill>
                <a:latin typeface="Times New Roman" panose="02020603050405020304" pitchFamily="18" charset="0"/>
                <a:cs typeface="Times New Roman" panose="02020603050405020304" pitchFamily="18" charset="0"/>
              </a:rPr>
              <a:t> is en gaan daar basisbewegingen van ontdekken en leren</a:t>
            </a:r>
          </a:p>
          <a:p>
            <a:pPr marL="342900" lvl="0" indent="-342900">
              <a:buFont typeface="Arial" panose="020B0604020202020204" pitchFamily="34" charset="0"/>
              <a:buChar char="•"/>
            </a:pPr>
            <a:r>
              <a:rPr lang="nl-NL" sz="2000" dirty="0" smtClean="0">
                <a:solidFill>
                  <a:schemeClr val="bg1"/>
                </a:solidFill>
                <a:latin typeface="Times New Roman" panose="02020603050405020304" pitchFamily="18" charset="0"/>
                <a:cs typeface="Times New Roman" panose="02020603050405020304" pitchFamily="18" charset="0"/>
              </a:rPr>
              <a:t>De leerkracht geeft de Evaluatie-</a:t>
            </a:r>
            <a:r>
              <a:rPr lang="nl-NL" sz="2000" dirty="0">
                <a:solidFill>
                  <a:schemeClr val="bg1"/>
                </a:solidFill>
                <a:latin typeface="Times New Roman" panose="02020603050405020304" pitchFamily="18" charset="0"/>
                <a:cs typeface="Times New Roman" panose="02020603050405020304" pitchFamily="18" charset="0"/>
              </a:rPr>
              <a:t> </a:t>
            </a:r>
            <a:r>
              <a:rPr lang="nl-NL" sz="2000" dirty="0" smtClean="0">
                <a:solidFill>
                  <a:schemeClr val="bg1"/>
                </a:solidFill>
                <a:latin typeface="Times New Roman" panose="02020603050405020304" pitchFamily="18" charset="0"/>
                <a:cs typeface="Times New Roman" panose="02020603050405020304" pitchFamily="18" charset="0"/>
              </a:rPr>
              <a:t>en </a:t>
            </a:r>
            <a:r>
              <a:rPr lang="nl-NL" sz="2000" dirty="0" err="1" smtClean="0">
                <a:solidFill>
                  <a:schemeClr val="bg1"/>
                </a:solidFill>
                <a:latin typeface="Times New Roman" panose="02020603050405020304" pitchFamily="18" charset="0"/>
                <a:cs typeface="Times New Roman" panose="02020603050405020304" pitchFamily="18" charset="0"/>
              </a:rPr>
              <a:t>Verwerkingsles</a:t>
            </a:r>
            <a:r>
              <a:rPr lang="nl-NL" sz="2000" dirty="0" smtClean="0">
                <a:solidFill>
                  <a:schemeClr val="bg1"/>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nl-NL" sz="2000" dirty="0" smtClean="0">
                <a:solidFill>
                  <a:schemeClr val="bg1"/>
                </a:solidFill>
                <a:latin typeface="Times New Roman" panose="02020603050405020304" pitchFamily="18" charset="0"/>
                <a:cs typeface="Times New Roman" panose="02020603050405020304" pitchFamily="18" charset="0"/>
              </a:rPr>
              <a:t>De leerkracht doet aanvullende lessen uit (aangeleverde) ideeën, methodes en via google,</a:t>
            </a:r>
          </a:p>
          <a:p>
            <a:pPr marL="342900" lvl="0" indent="-342900">
              <a:buFont typeface="Arial" panose="020B0604020202020204" pitchFamily="34" charset="0"/>
              <a:buChar char="•"/>
            </a:pPr>
            <a:r>
              <a:rPr lang="nl-NL" sz="2000" dirty="0" smtClean="0">
                <a:solidFill>
                  <a:schemeClr val="bg1"/>
                </a:solidFill>
                <a:latin typeface="Times New Roman" panose="02020603050405020304" pitchFamily="18" charset="0"/>
                <a:cs typeface="Times New Roman" panose="02020603050405020304" pitchFamily="18" charset="0"/>
              </a:rPr>
              <a:t>De leerkracht en leerling maken </a:t>
            </a:r>
            <a:r>
              <a:rPr lang="nl-NL" sz="2000" dirty="0">
                <a:solidFill>
                  <a:schemeClr val="bg1"/>
                </a:solidFill>
                <a:latin typeface="Times New Roman" panose="02020603050405020304" pitchFamily="18" charset="0"/>
                <a:cs typeface="Times New Roman" panose="02020603050405020304" pitchFamily="18" charset="0"/>
              </a:rPr>
              <a:t>samen aan het eind van het thema een mooie tentoonstelling en </a:t>
            </a:r>
            <a:r>
              <a:rPr lang="nl-NL" sz="2000" dirty="0" smtClean="0">
                <a:solidFill>
                  <a:schemeClr val="bg1"/>
                </a:solidFill>
                <a:latin typeface="Times New Roman" panose="02020603050405020304" pitchFamily="18" charset="0"/>
                <a:cs typeface="Times New Roman" panose="02020603050405020304" pitchFamily="18" charset="0"/>
              </a:rPr>
              <a:t>houden een presentatie van de verschillende activiteiten.</a:t>
            </a:r>
            <a:endParaRPr lang="nl-NL"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8826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5736" y="348343"/>
            <a:ext cx="9570028" cy="888175"/>
          </a:xfrm>
          <a:solidFill>
            <a:srgbClr val="FF0000"/>
          </a:solidFill>
        </p:spPr>
        <p:txBody>
          <a:bodyPr>
            <a:normAutofit/>
          </a:bodyPr>
          <a:lstStyle/>
          <a:p>
            <a:pPr algn="ctr"/>
            <a:r>
              <a:rPr lang="nl-NL" sz="2400" b="1" dirty="0" smtClean="0">
                <a:latin typeface="Times New Roman" panose="02020603050405020304" pitchFamily="18" charset="0"/>
                <a:cs typeface="Times New Roman" panose="02020603050405020304" pitchFamily="18" charset="0"/>
              </a:rPr>
              <a:t/>
            </a:r>
            <a:br>
              <a:rPr lang="nl-NL" sz="2400" b="1" dirty="0" smtClean="0">
                <a:latin typeface="Times New Roman" panose="02020603050405020304" pitchFamily="18" charset="0"/>
                <a:cs typeface="Times New Roman" panose="02020603050405020304" pitchFamily="18" charset="0"/>
              </a:rPr>
            </a:br>
            <a:r>
              <a:rPr lang="nl-NL" sz="3200" b="1" dirty="0">
                <a:solidFill>
                  <a:schemeClr val="bg1"/>
                </a:solidFill>
                <a:latin typeface="Lucida Handwriting" panose="03010101010101010101" pitchFamily="66" charset="0"/>
                <a:cs typeface="Times New Roman" panose="02020603050405020304" pitchFamily="18" charset="0"/>
              </a:rPr>
              <a:t>De 5 ritmes van  Gabrielle </a:t>
            </a:r>
            <a:r>
              <a:rPr lang="nl-NL" sz="3200" b="1" dirty="0" smtClean="0">
                <a:solidFill>
                  <a:schemeClr val="bg1"/>
                </a:solidFill>
                <a:latin typeface="Lucida Handwriting" panose="03010101010101010101" pitchFamily="66" charset="0"/>
                <a:cs typeface="Times New Roman" panose="02020603050405020304" pitchFamily="18" charset="0"/>
              </a:rPr>
              <a:t>Roth:</a:t>
            </a:r>
            <a:endParaRPr lang="nl-NL" sz="3100" dirty="0">
              <a:solidFill>
                <a:schemeClr val="bg1"/>
              </a:solidFill>
              <a:latin typeface="Lucida Handwriting" panose="03010101010101010101" pitchFamily="66" charset="0"/>
            </a:endParaRPr>
          </a:p>
        </p:txBody>
      </p:sp>
      <p:sp>
        <p:nvSpPr>
          <p:cNvPr id="3" name="Rechthoek 2"/>
          <p:cNvSpPr/>
          <p:nvPr/>
        </p:nvSpPr>
        <p:spPr>
          <a:xfrm>
            <a:off x="1231322" y="1327064"/>
            <a:ext cx="9570028" cy="89659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b="1" dirty="0" smtClean="0">
                <a:solidFill>
                  <a:schemeClr val="tx1"/>
                </a:solidFill>
              </a:rPr>
              <a:t>Vloeiend</a:t>
            </a:r>
            <a:r>
              <a:rPr lang="nl-NL" sz="1200" i="1" dirty="0" smtClean="0">
                <a:solidFill>
                  <a:schemeClr val="tx1"/>
                </a:solidFill>
              </a:rPr>
              <a:t>			</a:t>
            </a:r>
            <a:r>
              <a:rPr lang="nl-NL" sz="1200" b="1" i="1" dirty="0" smtClean="0">
                <a:solidFill>
                  <a:schemeClr val="tx1"/>
                </a:solidFill>
              </a:rPr>
              <a:t>Let </a:t>
            </a:r>
            <a:r>
              <a:rPr lang="nl-NL" sz="1200" b="1" i="1" dirty="0" err="1">
                <a:solidFill>
                  <a:schemeClr val="tx1"/>
                </a:solidFill>
              </a:rPr>
              <a:t>it</a:t>
            </a:r>
            <a:r>
              <a:rPr lang="nl-NL" sz="1200" b="1" i="1" dirty="0">
                <a:solidFill>
                  <a:schemeClr val="tx1"/>
                </a:solidFill>
              </a:rPr>
              <a:t> in</a:t>
            </a:r>
            <a:endParaRPr lang="nl-NL" sz="1200" b="1" dirty="0">
              <a:solidFill>
                <a:schemeClr val="tx1"/>
              </a:solidFill>
            </a:endParaRPr>
          </a:p>
          <a:p>
            <a:r>
              <a:rPr lang="nl-NL" sz="1400" i="1" dirty="0">
                <a:solidFill>
                  <a:schemeClr val="tx1"/>
                </a:solidFill>
              </a:rPr>
              <a:t>Aarde - Inademing - Gronding - Vrouwelijk - Rond - Ontvangen</a:t>
            </a:r>
            <a:endParaRPr lang="nl-NL" sz="1400" dirty="0">
              <a:solidFill>
                <a:schemeClr val="tx1"/>
              </a:solidFill>
            </a:endParaRPr>
          </a:p>
          <a:p>
            <a:r>
              <a:rPr lang="nl-NL" sz="1400" dirty="0">
                <a:solidFill>
                  <a:schemeClr val="tx1"/>
                </a:solidFill>
              </a:rPr>
              <a:t>Vloeiende doorgaande </a:t>
            </a:r>
            <a:r>
              <a:rPr lang="nl-NL" sz="1400" dirty="0" smtClean="0">
                <a:solidFill>
                  <a:schemeClr val="tx1"/>
                </a:solidFill>
              </a:rPr>
              <a:t>beweging. </a:t>
            </a:r>
            <a:r>
              <a:rPr lang="nl-NL" sz="1400" dirty="0">
                <a:solidFill>
                  <a:schemeClr val="tx1"/>
                </a:solidFill>
              </a:rPr>
              <a:t>Op de inademing ontvangen we onszelf met alles wat er op dit moment is, </a:t>
            </a:r>
            <a:endParaRPr lang="nl-NL" sz="1400" dirty="0" smtClean="0">
              <a:solidFill>
                <a:schemeClr val="tx1"/>
              </a:solidFill>
            </a:endParaRPr>
          </a:p>
          <a:p>
            <a:r>
              <a:rPr lang="nl-NL" sz="1400" dirty="0" smtClean="0">
                <a:solidFill>
                  <a:schemeClr val="tx1"/>
                </a:solidFill>
              </a:rPr>
              <a:t>voelbaar</a:t>
            </a:r>
            <a:r>
              <a:rPr lang="nl-NL" sz="1400" dirty="0">
                <a:solidFill>
                  <a:schemeClr val="tx1"/>
                </a:solidFill>
              </a:rPr>
              <a:t>, </a:t>
            </a:r>
            <a:r>
              <a:rPr lang="nl-NL" sz="1400" dirty="0" smtClean="0">
                <a:solidFill>
                  <a:schemeClr val="tx1"/>
                </a:solidFill>
              </a:rPr>
              <a:t>belichamen</a:t>
            </a:r>
            <a:endParaRPr lang="nl-NL" sz="1400" dirty="0">
              <a:solidFill>
                <a:schemeClr val="tx1"/>
              </a:solidFill>
              <a:latin typeface="Times New Roman" panose="02020603050405020304" pitchFamily="18" charset="0"/>
              <a:cs typeface="Times New Roman" panose="02020603050405020304" pitchFamily="18" charset="0"/>
            </a:endParaRPr>
          </a:p>
        </p:txBody>
      </p:sp>
      <p:sp>
        <p:nvSpPr>
          <p:cNvPr id="4" name="Rechthoek 3"/>
          <p:cNvSpPr/>
          <p:nvPr/>
        </p:nvSpPr>
        <p:spPr>
          <a:xfrm>
            <a:off x="1231322" y="2314201"/>
            <a:ext cx="9554442" cy="92478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Staccato</a:t>
            </a:r>
            <a:r>
              <a:rPr lang="en-US" sz="1400" i="1" dirty="0" smtClean="0">
                <a:solidFill>
                  <a:schemeClr val="tx1"/>
                </a:solidFill>
              </a:rPr>
              <a:t>			</a:t>
            </a:r>
            <a:r>
              <a:rPr lang="en-US" sz="1200" b="1" i="1" dirty="0" smtClean="0">
                <a:solidFill>
                  <a:schemeClr val="tx1"/>
                </a:solidFill>
              </a:rPr>
              <a:t>Let it out</a:t>
            </a:r>
          </a:p>
          <a:p>
            <a:r>
              <a:rPr lang="en-US" sz="1400" i="1" dirty="0" err="1" smtClean="0">
                <a:solidFill>
                  <a:schemeClr val="tx1"/>
                </a:solidFill>
              </a:rPr>
              <a:t>Vuur</a:t>
            </a:r>
            <a:r>
              <a:rPr lang="en-US" sz="1400" i="1" dirty="0" smtClean="0">
                <a:solidFill>
                  <a:schemeClr val="tx1"/>
                </a:solidFill>
              </a:rPr>
              <a:t> </a:t>
            </a:r>
            <a:r>
              <a:rPr lang="en-US" sz="1400" i="1" dirty="0">
                <a:solidFill>
                  <a:schemeClr val="tx1"/>
                </a:solidFill>
              </a:rPr>
              <a:t>- </a:t>
            </a:r>
            <a:r>
              <a:rPr lang="en-US" sz="1400" i="1" dirty="0" err="1">
                <a:solidFill>
                  <a:schemeClr val="tx1"/>
                </a:solidFill>
              </a:rPr>
              <a:t>Uitademing</a:t>
            </a:r>
            <a:r>
              <a:rPr lang="en-US" sz="1400" i="1" dirty="0">
                <a:solidFill>
                  <a:schemeClr val="tx1"/>
                </a:solidFill>
              </a:rPr>
              <a:t> - </a:t>
            </a:r>
            <a:r>
              <a:rPr lang="en-US" sz="1400" i="1" dirty="0" err="1">
                <a:solidFill>
                  <a:schemeClr val="tx1"/>
                </a:solidFill>
              </a:rPr>
              <a:t>Expressie</a:t>
            </a:r>
            <a:r>
              <a:rPr lang="en-US" sz="1400" i="1" dirty="0">
                <a:solidFill>
                  <a:schemeClr val="tx1"/>
                </a:solidFill>
              </a:rPr>
              <a:t> - </a:t>
            </a:r>
            <a:r>
              <a:rPr lang="en-US" sz="1400" i="1" dirty="0" err="1">
                <a:solidFill>
                  <a:schemeClr val="tx1"/>
                </a:solidFill>
              </a:rPr>
              <a:t>Mannelijk</a:t>
            </a:r>
            <a:r>
              <a:rPr lang="en-US" sz="1400" i="1" dirty="0">
                <a:solidFill>
                  <a:schemeClr val="tx1"/>
                </a:solidFill>
              </a:rPr>
              <a:t> - Focus - </a:t>
            </a:r>
            <a:r>
              <a:rPr lang="en-US" sz="1400" i="1" dirty="0" err="1">
                <a:solidFill>
                  <a:schemeClr val="tx1"/>
                </a:solidFill>
              </a:rPr>
              <a:t>Geven</a:t>
            </a:r>
            <a:endParaRPr lang="nl-NL" sz="1400" dirty="0">
              <a:solidFill>
                <a:schemeClr val="tx1"/>
              </a:solidFill>
            </a:endParaRPr>
          </a:p>
          <a:p>
            <a:r>
              <a:rPr lang="en-US" sz="1400" dirty="0" err="1">
                <a:solidFill>
                  <a:schemeClr val="tx1"/>
                </a:solidFill>
              </a:rPr>
              <a:t>Directe</a:t>
            </a:r>
            <a:r>
              <a:rPr lang="en-US" sz="1400" dirty="0">
                <a:solidFill>
                  <a:schemeClr val="tx1"/>
                </a:solidFill>
              </a:rPr>
              <a:t> </a:t>
            </a:r>
            <a:r>
              <a:rPr lang="en-US" sz="1400" dirty="0" err="1">
                <a:solidFill>
                  <a:schemeClr val="tx1"/>
                </a:solidFill>
              </a:rPr>
              <a:t>doelgerichte</a:t>
            </a:r>
            <a:r>
              <a:rPr lang="en-US" sz="1400" dirty="0">
                <a:solidFill>
                  <a:schemeClr val="tx1"/>
                </a:solidFill>
              </a:rPr>
              <a:t>, </a:t>
            </a:r>
            <a:r>
              <a:rPr lang="en-US" sz="1400" dirty="0" err="1">
                <a:solidFill>
                  <a:schemeClr val="tx1"/>
                </a:solidFill>
              </a:rPr>
              <a:t>rechte</a:t>
            </a:r>
            <a:r>
              <a:rPr lang="en-US" sz="1400" dirty="0">
                <a:solidFill>
                  <a:schemeClr val="tx1"/>
                </a:solidFill>
              </a:rPr>
              <a:t> en </a:t>
            </a:r>
            <a:r>
              <a:rPr lang="en-US" sz="1400" dirty="0" err="1">
                <a:solidFill>
                  <a:schemeClr val="tx1"/>
                </a:solidFill>
              </a:rPr>
              <a:t>hoekige</a:t>
            </a:r>
            <a:r>
              <a:rPr lang="en-US" sz="1400" dirty="0">
                <a:solidFill>
                  <a:schemeClr val="tx1"/>
                </a:solidFill>
              </a:rPr>
              <a:t> </a:t>
            </a:r>
            <a:r>
              <a:rPr lang="en-US" sz="1400" dirty="0" err="1">
                <a:solidFill>
                  <a:schemeClr val="tx1"/>
                </a:solidFill>
              </a:rPr>
              <a:t>bewegingen</a:t>
            </a:r>
            <a:r>
              <a:rPr lang="en-US" sz="1400" dirty="0">
                <a:solidFill>
                  <a:schemeClr val="tx1"/>
                </a:solidFill>
              </a:rPr>
              <a:t>. Op de </a:t>
            </a:r>
            <a:r>
              <a:rPr lang="en-US" sz="1400" dirty="0" err="1">
                <a:solidFill>
                  <a:schemeClr val="tx1"/>
                </a:solidFill>
              </a:rPr>
              <a:t>uitademing</a:t>
            </a:r>
            <a:r>
              <a:rPr lang="en-US" sz="1400" dirty="0">
                <a:solidFill>
                  <a:schemeClr val="tx1"/>
                </a:solidFill>
              </a:rPr>
              <a:t> </a:t>
            </a:r>
            <a:r>
              <a:rPr lang="en-US" sz="1400" dirty="0" err="1">
                <a:solidFill>
                  <a:schemeClr val="tx1"/>
                </a:solidFill>
              </a:rPr>
              <a:t>geven</a:t>
            </a:r>
            <a:r>
              <a:rPr lang="en-US" sz="1400" dirty="0">
                <a:solidFill>
                  <a:schemeClr val="tx1"/>
                </a:solidFill>
              </a:rPr>
              <a:t> we </a:t>
            </a:r>
            <a:r>
              <a:rPr lang="en-US" sz="1400" dirty="0" err="1">
                <a:solidFill>
                  <a:schemeClr val="tx1"/>
                </a:solidFill>
              </a:rPr>
              <a:t>uitdrukking</a:t>
            </a:r>
            <a:r>
              <a:rPr lang="en-US" sz="1400" dirty="0">
                <a:solidFill>
                  <a:schemeClr val="tx1"/>
                </a:solidFill>
              </a:rPr>
              <a:t> </a:t>
            </a:r>
            <a:r>
              <a:rPr lang="en-US" sz="1400" dirty="0" err="1">
                <a:solidFill>
                  <a:schemeClr val="tx1"/>
                </a:solidFill>
              </a:rPr>
              <a:t>aan</a:t>
            </a:r>
            <a:r>
              <a:rPr lang="en-US" sz="1400" dirty="0">
                <a:solidFill>
                  <a:schemeClr val="tx1"/>
                </a:solidFill>
              </a:rPr>
              <a:t> </a:t>
            </a:r>
            <a:r>
              <a:rPr lang="en-US" sz="1400" dirty="0" err="1">
                <a:solidFill>
                  <a:schemeClr val="tx1"/>
                </a:solidFill>
              </a:rPr>
              <a:t>wat</a:t>
            </a:r>
            <a:r>
              <a:rPr lang="en-US" sz="1400" dirty="0">
                <a:solidFill>
                  <a:schemeClr val="tx1"/>
                </a:solidFill>
              </a:rPr>
              <a:t> </a:t>
            </a:r>
            <a:r>
              <a:rPr lang="en-US" sz="1400" dirty="0" err="1">
                <a:solidFill>
                  <a:schemeClr val="tx1"/>
                </a:solidFill>
              </a:rPr>
              <a:t>er</a:t>
            </a:r>
            <a:r>
              <a:rPr lang="en-US" sz="1400" dirty="0">
                <a:solidFill>
                  <a:schemeClr val="tx1"/>
                </a:solidFill>
              </a:rPr>
              <a:t> </a:t>
            </a:r>
            <a:endParaRPr lang="en-US" sz="1400" dirty="0" smtClean="0">
              <a:solidFill>
                <a:schemeClr val="tx1"/>
              </a:solidFill>
            </a:endParaRPr>
          </a:p>
          <a:p>
            <a:r>
              <a:rPr lang="en-US" sz="1400" dirty="0" err="1" smtClean="0">
                <a:solidFill>
                  <a:schemeClr val="tx1"/>
                </a:solidFill>
              </a:rPr>
              <a:t>binnenin</a:t>
            </a:r>
            <a:r>
              <a:rPr lang="en-US" sz="1400" dirty="0" smtClean="0">
                <a:solidFill>
                  <a:schemeClr val="tx1"/>
                </a:solidFill>
              </a:rPr>
              <a:t> </a:t>
            </a:r>
            <a:r>
              <a:rPr lang="en-US" sz="1400" dirty="0" err="1">
                <a:solidFill>
                  <a:schemeClr val="tx1"/>
                </a:solidFill>
              </a:rPr>
              <a:t>ons</a:t>
            </a:r>
            <a:r>
              <a:rPr lang="en-US" sz="1400" dirty="0">
                <a:solidFill>
                  <a:schemeClr val="tx1"/>
                </a:solidFill>
              </a:rPr>
              <a:t> </a:t>
            </a:r>
            <a:r>
              <a:rPr lang="en-US" sz="1400" dirty="0" err="1">
                <a:solidFill>
                  <a:schemeClr val="tx1"/>
                </a:solidFill>
              </a:rPr>
              <a:t>leeft</a:t>
            </a:r>
            <a:r>
              <a:rPr lang="en-US" sz="1400" dirty="0">
                <a:solidFill>
                  <a:schemeClr val="tx1"/>
                </a:solidFill>
              </a:rPr>
              <a:t>, we </a:t>
            </a:r>
            <a:r>
              <a:rPr lang="en-US" sz="1400" dirty="0" err="1">
                <a:solidFill>
                  <a:schemeClr val="tx1"/>
                </a:solidFill>
              </a:rPr>
              <a:t>laten</a:t>
            </a:r>
            <a:r>
              <a:rPr lang="en-US" sz="1400" dirty="0">
                <a:solidFill>
                  <a:schemeClr val="tx1"/>
                </a:solidFill>
              </a:rPr>
              <a:t> </a:t>
            </a:r>
            <a:r>
              <a:rPr lang="en-US" sz="1400" dirty="0" err="1">
                <a:solidFill>
                  <a:schemeClr val="tx1"/>
                </a:solidFill>
              </a:rPr>
              <a:t>onszelf</a:t>
            </a:r>
            <a:r>
              <a:rPr lang="en-US" sz="1400" dirty="0">
                <a:solidFill>
                  <a:schemeClr val="tx1"/>
                </a:solidFill>
              </a:rPr>
              <a:t> </a:t>
            </a:r>
            <a:r>
              <a:rPr lang="en-US" sz="1400" dirty="0" err="1">
                <a:solidFill>
                  <a:schemeClr val="tx1"/>
                </a:solidFill>
              </a:rPr>
              <a:t>zien</a:t>
            </a:r>
            <a:r>
              <a:rPr lang="en-US" sz="1400" dirty="0">
                <a:solidFill>
                  <a:schemeClr val="tx1"/>
                </a:solidFill>
              </a:rPr>
              <a:t> in de </a:t>
            </a:r>
            <a:r>
              <a:rPr lang="en-US" sz="1400" dirty="0" err="1">
                <a:solidFill>
                  <a:schemeClr val="tx1"/>
                </a:solidFill>
              </a:rPr>
              <a:t>buitenwereld</a:t>
            </a:r>
            <a:r>
              <a:rPr lang="en-US" sz="1400" dirty="0">
                <a:solidFill>
                  <a:schemeClr val="tx1"/>
                </a:solidFill>
              </a:rPr>
              <a:t>, we </a:t>
            </a:r>
            <a:r>
              <a:rPr lang="en-US" sz="1400" dirty="0" err="1">
                <a:solidFill>
                  <a:schemeClr val="tx1"/>
                </a:solidFill>
              </a:rPr>
              <a:t>maken</a:t>
            </a:r>
            <a:r>
              <a:rPr lang="en-US" sz="1400" dirty="0">
                <a:solidFill>
                  <a:schemeClr val="tx1"/>
                </a:solidFill>
              </a:rPr>
              <a:t> contact.</a:t>
            </a:r>
            <a:endParaRPr lang="nl-NL" sz="1400" dirty="0">
              <a:solidFill>
                <a:schemeClr val="tx1"/>
              </a:solidFill>
            </a:endParaRPr>
          </a:p>
        </p:txBody>
      </p:sp>
      <p:sp>
        <p:nvSpPr>
          <p:cNvPr id="5" name="Rechthoek 4"/>
          <p:cNvSpPr/>
          <p:nvPr/>
        </p:nvSpPr>
        <p:spPr>
          <a:xfrm>
            <a:off x="1231322" y="3332510"/>
            <a:ext cx="9554442" cy="87433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Chaos</a:t>
            </a:r>
            <a:r>
              <a:rPr lang="en-US" sz="1600" i="1" dirty="0" smtClean="0">
                <a:solidFill>
                  <a:schemeClr val="tx1"/>
                </a:solidFill>
              </a:rPr>
              <a:t>			</a:t>
            </a:r>
            <a:r>
              <a:rPr lang="en-US" sz="1200" b="1" i="1" dirty="0" smtClean="0">
                <a:solidFill>
                  <a:schemeClr val="tx1"/>
                </a:solidFill>
              </a:rPr>
              <a:t>Let it go</a:t>
            </a:r>
          </a:p>
          <a:p>
            <a:r>
              <a:rPr lang="en-US" sz="1400" i="1" dirty="0" smtClean="0">
                <a:solidFill>
                  <a:schemeClr val="tx1"/>
                </a:solidFill>
              </a:rPr>
              <a:t>Water </a:t>
            </a:r>
            <a:r>
              <a:rPr lang="en-US" sz="1400" i="1" dirty="0">
                <a:solidFill>
                  <a:schemeClr val="tx1"/>
                </a:solidFill>
              </a:rPr>
              <a:t>- </a:t>
            </a:r>
            <a:r>
              <a:rPr lang="en-US" sz="1400" i="1" dirty="0" err="1">
                <a:solidFill>
                  <a:schemeClr val="tx1"/>
                </a:solidFill>
              </a:rPr>
              <a:t>Loslaten</a:t>
            </a:r>
            <a:r>
              <a:rPr lang="en-US" sz="1400" i="1" dirty="0">
                <a:solidFill>
                  <a:schemeClr val="tx1"/>
                </a:solidFill>
              </a:rPr>
              <a:t> - </a:t>
            </a:r>
            <a:r>
              <a:rPr lang="en-US" sz="1400" i="1" dirty="0" err="1">
                <a:solidFill>
                  <a:schemeClr val="tx1"/>
                </a:solidFill>
              </a:rPr>
              <a:t>Leegmaken</a:t>
            </a:r>
            <a:r>
              <a:rPr lang="en-US" sz="1400" i="1" dirty="0">
                <a:solidFill>
                  <a:schemeClr val="tx1"/>
                </a:solidFill>
              </a:rPr>
              <a:t> - Release - </a:t>
            </a:r>
            <a:r>
              <a:rPr lang="en-US" sz="1400" i="1" dirty="0" err="1">
                <a:solidFill>
                  <a:schemeClr val="tx1"/>
                </a:solidFill>
              </a:rPr>
              <a:t>Overgave</a:t>
            </a:r>
            <a:endParaRPr lang="nl-NL" sz="1400" dirty="0">
              <a:solidFill>
                <a:schemeClr val="tx1"/>
              </a:solidFill>
            </a:endParaRPr>
          </a:p>
          <a:p>
            <a:r>
              <a:rPr lang="en-US" sz="1400" dirty="0" err="1">
                <a:solidFill>
                  <a:schemeClr val="tx1"/>
                </a:solidFill>
              </a:rPr>
              <a:t>Schuddende</a:t>
            </a:r>
            <a:r>
              <a:rPr lang="en-US" sz="1400" dirty="0">
                <a:solidFill>
                  <a:schemeClr val="tx1"/>
                </a:solidFill>
              </a:rPr>
              <a:t> </a:t>
            </a:r>
            <a:r>
              <a:rPr lang="en-US" sz="1400" dirty="0" err="1">
                <a:solidFill>
                  <a:schemeClr val="tx1"/>
                </a:solidFill>
              </a:rPr>
              <a:t>bewegingen</a:t>
            </a:r>
            <a:r>
              <a:rPr lang="en-US" sz="1400" dirty="0">
                <a:solidFill>
                  <a:schemeClr val="tx1"/>
                </a:solidFill>
              </a:rPr>
              <a:t>, de </a:t>
            </a:r>
            <a:r>
              <a:rPr lang="en-US" sz="1400" dirty="0" err="1">
                <a:solidFill>
                  <a:schemeClr val="tx1"/>
                </a:solidFill>
              </a:rPr>
              <a:t>synthese</a:t>
            </a:r>
            <a:r>
              <a:rPr lang="en-US" sz="1400" dirty="0">
                <a:solidFill>
                  <a:schemeClr val="tx1"/>
                </a:solidFill>
              </a:rPr>
              <a:t> </a:t>
            </a:r>
            <a:r>
              <a:rPr lang="en-US" sz="1400" dirty="0" err="1">
                <a:solidFill>
                  <a:schemeClr val="tx1"/>
                </a:solidFill>
              </a:rPr>
              <a:t>tussen</a:t>
            </a:r>
            <a:r>
              <a:rPr lang="en-US" sz="1400" dirty="0">
                <a:solidFill>
                  <a:schemeClr val="tx1"/>
                </a:solidFill>
              </a:rPr>
              <a:t> </a:t>
            </a:r>
            <a:r>
              <a:rPr lang="en-US" sz="1400" dirty="0" err="1">
                <a:solidFill>
                  <a:schemeClr val="tx1"/>
                </a:solidFill>
              </a:rPr>
              <a:t>Vloeiend</a:t>
            </a:r>
            <a:r>
              <a:rPr lang="en-US" sz="1400" dirty="0">
                <a:solidFill>
                  <a:schemeClr val="tx1"/>
                </a:solidFill>
              </a:rPr>
              <a:t> en Staccato, </a:t>
            </a:r>
            <a:r>
              <a:rPr lang="en-US" sz="1400" dirty="0" err="1" smtClean="0">
                <a:solidFill>
                  <a:schemeClr val="tx1"/>
                </a:solidFill>
              </a:rPr>
              <a:t>rond</a:t>
            </a:r>
            <a:r>
              <a:rPr lang="en-US" sz="1400" dirty="0" smtClean="0">
                <a:solidFill>
                  <a:schemeClr val="tx1"/>
                </a:solidFill>
              </a:rPr>
              <a:t>, </a:t>
            </a:r>
            <a:r>
              <a:rPr lang="en-US" sz="1400" dirty="0" err="1">
                <a:solidFill>
                  <a:schemeClr val="tx1"/>
                </a:solidFill>
              </a:rPr>
              <a:t>vierkant</a:t>
            </a:r>
            <a:r>
              <a:rPr lang="en-US" sz="1400" dirty="0">
                <a:solidFill>
                  <a:schemeClr val="tx1"/>
                </a:solidFill>
              </a:rPr>
              <a:t>, </a:t>
            </a:r>
            <a:r>
              <a:rPr lang="en-US" sz="1400" dirty="0" err="1" smtClean="0">
                <a:solidFill>
                  <a:schemeClr val="tx1"/>
                </a:solidFill>
              </a:rPr>
              <a:t>licht</a:t>
            </a:r>
            <a:r>
              <a:rPr lang="en-US" sz="1400" dirty="0" smtClean="0">
                <a:solidFill>
                  <a:schemeClr val="tx1"/>
                </a:solidFill>
              </a:rPr>
              <a:t>, </a:t>
            </a:r>
            <a:r>
              <a:rPr lang="en-US" sz="1400" dirty="0" err="1" smtClean="0">
                <a:solidFill>
                  <a:schemeClr val="tx1"/>
                </a:solidFill>
              </a:rPr>
              <a:t>donker</a:t>
            </a:r>
            <a:r>
              <a:rPr lang="en-US" sz="1400" dirty="0">
                <a:solidFill>
                  <a:schemeClr val="tx1"/>
                </a:solidFill>
              </a:rPr>
              <a:t>, </a:t>
            </a:r>
            <a:r>
              <a:rPr lang="en-US" sz="1400" dirty="0" err="1">
                <a:solidFill>
                  <a:schemeClr val="tx1"/>
                </a:solidFill>
              </a:rPr>
              <a:t>mannelijk</a:t>
            </a:r>
            <a:endParaRPr lang="en-US" sz="1400" dirty="0" smtClean="0">
              <a:solidFill>
                <a:schemeClr val="tx1"/>
              </a:solidFill>
            </a:endParaRPr>
          </a:p>
          <a:p>
            <a:r>
              <a:rPr lang="en-US" sz="1400" dirty="0" smtClean="0">
                <a:solidFill>
                  <a:schemeClr val="tx1"/>
                </a:solidFill>
              </a:rPr>
              <a:t>en </a:t>
            </a:r>
            <a:r>
              <a:rPr lang="en-US" sz="1400" dirty="0" err="1">
                <a:solidFill>
                  <a:schemeClr val="tx1"/>
                </a:solidFill>
              </a:rPr>
              <a:t>vrouwelijk</a:t>
            </a:r>
            <a:r>
              <a:rPr lang="en-US" sz="1400" dirty="0">
                <a:solidFill>
                  <a:schemeClr val="tx1"/>
                </a:solidFill>
              </a:rPr>
              <a:t>. </a:t>
            </a:r>
            <a:r>
              <a:rPr lang="en-US" sz="1400" dirty="0" err="1" smtClean="0">
                <a:solidFill>
                  <a:schemeClr val="tx1"/>
                </a:solidFill>
              </a:rPr>
              <a:t>Uitleven</a:t>
            </a:r>
            <a:r>
              <a:rPr lang="en-US" sz="1400" dirty="0" smtClean="0">
                <a:solidFill>
                  <a:schemeClr val="tx1"/>
                </a:solidFill>
              </a:rPr>
              <a:t>, </a:t>
            </a:r>
            <a:r>
              <a:rPr lang="en-US" sz="1400" dirty="0" err="1" smtClean="0">
                <a:solidFill>
                  <a:schemeClr val="tx1"/>
                </a:solidFill>
              </a:rPr>
              <a:t>loslaten</a:t>
            </a:r>
            <a:r>
              <a:rPr lang="en-US" sz="1400" dirty="0" smtClean="0">
                <a:solidFill>
                  <a:schemeClr val="tx1"/>
                </a:solidFill>
              </a:rPr>
              <a:t> </a:t>
            </a:r>
            <a:r>
              <a:rPr lang="en-US" sz="1400" dirty="0">
                <a:solidFill>
                  <a:schemeClr val="tx1"/>
                </a:solidFill>
              </a:rPr>
              <a:t>van </a:t>
            </a:r>
            <a:r>
              <a:rPr lang="en-US" sz="1400" dirty="0" err="1">
                <a:solidFill>
                  <a:schemeClr val="tx1"/>
                </a:solidFill>
              </a:rPr>
              <a:t>dat</a:t>
            </a:r>
            <a:r>
              <a:rPr lang="en-US" sz="1400" dirty="0">
                <a:solidFill>
                  <a:schemeClr val="tx1"/>
                </a:solidFill>
              </a:rPr>
              <a:t> </a:t>
            </a:r>
            <a:r>
              <a:rPr lang="en-US" sz="1400" dirty="0" err="1">
                <a:solidFill>
                  <a:schemeClr val="tx1"/>
                </a:solidFill>
              </a:rPr>
              <a:t>wat</a:t>
            </a:r>
            <a:r>
              <a:rPr lang="en-US" sz="1400" dirty="0">
                <a:solidFill>
                  <a:schemeClr val="tx1"/>
                </a:solidFill>
              </a:rPr>
              <a:t> </a:t>
            </a:r>
            <a:r>
              <a:rPr lang="en-US" sz="1400" dirty="0" err="1">
                <a:solidFill>
                  <a:schemeClr val="tx1"/>
                </a:solidFill>
              </a:rPr>
              <a:t>jou</a:t>
            </a:r>
            <a:r>
              <a:rPr lang="en-US" sz="1400" dirty="0">
                <a:solidFill>
                  <a:schemeClr val="tx1"/>
                </a:solidFill>
              </a:rPr>
              <a:t> </a:t>
            </a:r>
            <a:r>
              <a:rPr lang="en-US" sz="1400" dirty="0" err="1">
                <a:solidFill>
                  <a:schemeClr val="tx1"/>
                </a:solidFill>
              </a:rPr>
              <a:t>niet</a:t>
            </a:r>
            <a:r>
              <a:rPr lang="en-US" sz="1400" dirty="0">
                <a:solidFill>
                  <a:schemeClr val="tx1"/>
                </a:solidFill>
              </a:rPr>
              <a:t> </a:t>
            </a:r>
            <a:r>
              <a:rPr lang="en-US" sz="1400" dirty="0" err="1">
                <a:solidFill>
                  <a:schemeClr val="tx1"/>
                </a:solidFill>
              </a:rPr>
              <a:t>langer</a:t>
            </a:r>
            <a:r>
              <a:rPr lang="en-US" sz="1400" dirty="0">
                <a:solidFill>
                  <a:schemeClr val="tx1"/>
                </a:solidFill>
              </a:rPr>
              <a:t> </a:t>
            </a:r>
            <a:r>
              <a:rPr lang="en-US" sz="1400" dirty="0" err="1">
                <a:solidFill>
                  <a:schemeClr val="tx1"/>
                </a:solidFill>
              </a:rPr>
              <a:t>dient</a:t>
            </a:r>
            <a:r>
              <a:rPr lang="en-US" sz="1400" dirty="0">
                <a:solidFill>
                  <a:schemeClr val="tx1"/>
                </a:solidFill>
              </a:rPr>
              <a:t>. </a:t>
            </a:r>
            <a:r>
              <a:rPr lang="en-US" sz="1400" dirty="0" err="1">
                <a:solidFill>
                  <a:schemeClr val="tx1"/>
                </a:solidFill>
              </a:rPr>
              <a:t>Als</a:t>
            </a:r>
            <a:r>
              <a:rPr lang="en-US" sz="1400" dirty="0">
                <a:solidFill>
                  <a:schemeClr val="tx1"/>
                </a:solidFill>
              </a:rPr>
              <a:t> </a:t>
            </a:r>
            <a:r>
              <a:rPr lang="en-US" sz="1400" dirty="0" err="1">
                <a:solidFill>
                  <a:schemeClr val="tx1"/>
                </a:solidFill>
              </a:rPr>
              <a:t>een</a:t>
            </a:r>
            <a:r>
              <a:rPr lang="en-US" sz="1400" dirty="0">
                <a:solidFill>
                  <a:schemeClr val="tx1"/>
                </a:solidFill>
              </a:rPr>
              <a:t> golf die </a:t>
            </a:r>
            <a:r>
              <a:rPr lang="en-US" sz="1400" dirty="0" err="1">
                <a:solidFill>
                  <a:schemeClr val="tx1"/>
                </a:solidFill>
              </a:rPr>
              <a:t>breekt</a:t>
            </a:r>
            <a:r>
              <a:rPr lang="en-US" sz="1400" dirty="0">
                <a:solidFill>
                  <a:schemeClr val="tx1"/>
                </a:solidFill>
              </a:rPr>
              <a:t> in de branding.</a:t>
            </a:r>
            <a:endParaRPr lang="nl-NL" sz="1400" dirty="0">
              <a:solidFill>
                <a:schemeClr val="tx1"/>
              </a:solidFill>
            </a:endParaRPr>
          </a:p>
        </p:txBody>
      </p:sp>
      <p:sp>
        <p:nvSpPr>
          <p:cNvPr id="6" name="Rechthoek 5"/>
          <p:cNvSpPr/>
          <p:nvPr/>
        </p:nvSpPr>
        <p:spPr>
          <a:xfrm>
            <a:off x="1231322" y="4300365"/>
            <a:ext cx="9570028" cy="89509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600" dirty="0" smtClean="0">
              <a:solidFill>
                <a:schemeClr val="tx1"/>
              </a:solidFill>
              <a:latin typeface="Times New Roman" panose="02020603050405020304" pitchFamily="18" charset="0"/>
              <a:cs typeface="Times New Roman" panose="02020603050405020304" pitchFamily="18" charset="0"/>
            </a:endParaRPr>
          </a:p>
          <a:p>
            <a:endParaRPr lang="nl-NL" sz="1600" b="1" dirty="0" smtClean="0">
              <a:solidFill>
                <a:schemeClr val="tx1"/>
              </a:solidFill>
              <a:latin typeface="Times New Roman" panose="02020603050405020304" pitchFamily="18" charset="0"/>
              <a:cs typeface="Times New Roman" panose="02020603050405020304" pitchFamily="18" charset="0"/>
            </a:endParaRPr>
          </a:p>
          <a:p>
            <a:endParaRPr lang="en-US" sz="1600" i="1" dirty="0" smtClean="0"/>
          </a:p>
          <a:p>
            <a:r>
              <a:rPr lang="en-US" sz="1600" b="1" dirty="0" err="1" smtClean="0">
                <a:solidFill>
                  <a:schemeClr val="tx1"/>
                </a:solidFill>
              </a:rPr>
              <a:t>Lyrisch</a:t>
            </a:r>
            <a:r>
              <a:rPr lang="en-US" sz="1600" b="1" dirty="0" smtClean="0">
                <a:solidFill>
                  <a:schemeClr val="tx1"/>
                </a:solidFill>
              </a:rPr>
              <a:t> </a:t>
            </a:r>
            <a:r>
              <a:rPr lang="en-US" sz="1400" i="1" dirty="0" smtClean="0">
                <a:solidFill>
                  <a:schemeClr val="tx1"/>
                </a:solidFill>
              </a:rPr>
              <a:t>			</a:t>
            </a:r>
            <a:r>
              <a:rPr lang="en-US" sz="1200" b="1" i="1" dirty="0" smtClean="0">
                <a:solidFill>
                  <a:schemeClr val="tx1"/>
                </a:solidFill>
              </a:rPr>
              <a:t>Let it free</a:t>
            </a:r>
          </a:p>
          <a:p>
            <a:r>
              <a:rPr lang="en-US" sz="1400" i="1" dirty="0" err="1" smtClean="0">
                <a:solidFill>
                  <a:schemeClr val="tx1"/>
                </a:solidFill>
              </a:rPr>
              <a:t>Lucht</a:t>
            </a:r>
            <a:r>
              <a:rPr lang="en-US" sz="1400" i="1" dirty="0" smtClean="0">
                <a:solidFill>
                  <a:schemeClr val="tx1"/>
                </a:solidFill>
              </a:rPr>
              <a:t> </a:t>
            </a:r>
            <a:r>
              <a:rPr lang="en-US" sz="1400" i="1" dirty="0">
                <a:solidFill>
                  <a:schemeClr val="tx1"/>
                </a:solidFill>
              </a:rPr>
              <a:t>- </a:t>
            </a:r>
            <a:r>
              <a:rPr lang="en-US" sz="1400" i="1" dirty="0" err="1">
                <a:solidFill>
                  <a:schemeClr val="tx1"/>
                </a:solidFill>
              </a:rPr>
              <a:t>Ruimte</a:t>
            </a:r>
            <a:r>
              <a:rPr lang="en-US" sz="1400" i="1" dirty="0">
                <a:solidFill>
                  <a:schemeClr val="tx1"/>
                </a:solidFill>
              </a:rPr>
              <a:t> - </a:t>
            </a:r>
            <a:r>
              <a:rPr lang="en-US" sz="1400" i="1" dirty="0" err="1">
                <a:solidFill>
                  <a:schemeClr val="tx1"/>
                </a:solidFill>
              </a:rPr>
              <a:t>Speelsheid</a:t>
            </a:r>
            <a:r>
              <a:rPr lang="en-US" sz="1400" i="1" dirty="0">
                <a:solidFill>
                  <a:schemeClr val="tx1"/>
                </a:solidFill>
              </a:rPr>
              <a:t> - </a:t>
            </a:r>
            <a:r>
              <a:rPr lang="en-US" sz="1400" i="1" dirty="0" err="1">
                <a:solidFill>
                  <a:schemeClr val="tx1"/>
                </a:solidFill>
              </a:rPr>
              <a:t>Creativiteit</a:t>
            </a:r>
            <a:r>
              <a:rPr lang="en-US" sz="1400" i="1" dirty="0">
                <a:solidFill>
                  <a:schemeClr val="tx1"/>
                </a:solidFill>
              </a:rPr>
              <a:t> - </a:t>
            </a:r>
            <a:r>
              <a:rPr lang="en-US" sz="1400" i="1" dirty="0" err="1">
                <a:solidFill>
                  <a:schemeClr val="tx1"/>
                </a:solidFill>
              </a:rPr>
              <a:t>Vrijheid</a:t>
            </a:r>
            <a:endParaRPr lang="nl-NL" sz="1400" dirty="0">
              <a:solidFill>
                <a:schemeClr val="tx1"/>
              </a:solidFill>
            </a:endParaRPr>
          </a:p>
          <a:p>
            <a:r>
              <a:rPr lang="en-US" sz="1400" dirty="0" err="1">
                <a:solidFill>
                  <a:schemeClr val="tx1"/>
                </a:solidFill>
              </a:rPr>
              <a:t>Lichte</a:t>
            </a:r>
            <a:r>
              <a:rPr lang="en-US" sz="1400" dirty="0">
                <a:solidFill>
                  <a:schemeClr val="tx1"/>
                </a:solidFill>
              </a:rPr>
              <a:t> </a:t>
            </a:r>
            <a:r>
              <a:rPr lang="en-US" sz="1400" dirty="0" err="1">
                <a:solidFill>
                  <a:schemeClr val="tx1"/>
                </a:solidFill>
              </a:rPr>
              <a:t>bewegingen</a:t>
            </a:r>
            <a:r>
              <a:rPr lang="en-US" sz="1400" dirty="0">
                <a:solidFill>
                  <a:schemeClr val="tx1"/>
                </a:solidFill>
              </a:rPr>
              <a:t>, we </a:t>
            </a:r>
            <a:r>
              <a:rPr lang="en-US" sz="1400" dirty="0" err="1">
                <a:solidFill>
                  <a:schemeClr val="tx1"/>
                </a:solidFill>
              </a:rPr>
              <a:t>dansen</a:t>
            </a:r>
            <a:r>
              <a:rPr lang="en-US" sz="1400" dirty="0">
                <a:solidFill>
                  <a:schemeClr val="tx1"/>
                </a:solidFill>
              </a:rPr>
              <a:t> met de </a:t>
            </a:r>
            <a:r>
              <a:rPr lang="en-US" sz="1400" dirty="0" err="1">
                <a:solidFill>
                  <a:schemeClr val="tx1"/>
                </a:solidFill>
              </a:rPr>
              <a:t>ruimte</a:t>
            </a:r>
            <a:r>
              <a:rPr lang="en-US" sz="1400" dirty="0">
                <a:solidFill>
                  <a:schemeClr val="tx1"/>
                </a:solidFill>
              </a:rPr>
              <a:t> in en </a:t>
            </a:r>
            <a:r>
              <a:rPr lang="en-US" sz="1400" dirty="0" err="1">
                <a:solidFill>
                  <a:schemeClr val="tx1"/>
                </a:solidFill>
              </a:rPr>
              <a:t>om</a:t>
            </a:r>
            <a:r>
              <a:rPr lang="en-US" sz="1400" dirty="0">
                <a:solidFill>
                  <a:schemeClr val="tx1"/>
                </a:solidFill>
              </a:rPr>
              <a:t> </a:t>
            </a:r>
            <a:r>
              <a:rPr lang="en-US" sz="1400" dirty="0" err="1">
                <a:solidFill>
                  <a:schemeClr val="tx1"/>
                </a:solidFill>
              </a:rPr>
              <a:t>ons</a:t>
            </a:r>
            <a:r>
              <a:rPr lang="en-US" sz="1400" dirty="0">
                <a:solidFill>
                  <a:schemeClr val="tx1"/>
                </a:solidFill>
              </a:rPr>
              <a:t> </a:t>
            </a:r>
            <a:r>
              <a:rPr lang="en-US" sz="1400" dirty="0" err="1">
                <a:solidFill>
                  <a:schemeClr val="tx1"/>
                </a:solidFill>
              </a:rPr>
              <a:t>heen</a:t>
            </a:r>
            <a:r>
              <a:rPr lang="en-US" sz="1400" dirty="0">
                <a:solidFill>
                  <a:schemeClr val="tx1"/>
                </a:solidFill>
              </a:rPr>
              <a:t>. </a:t>
            </a:r>
            <a:r>
              <a:rPr lang="en-US" sz="1400" dirty="0" err="1">
                <a:solidFill>
                  <a:schemeClr val="tx1"/>
                </a:solidFill>
              </a:rPr>
              <a:t>Nadat</a:t>
            </a:r>
            <a:r>
              <a:rPr lang="en-US" sz="1400" dirty="0">
                <a:solidFill>
                  <a:schemeClr val="tx1"/>
                </a:solidFill>
              </a:rPr>
              <a:t> we </a:t>
            </a:r>
            <a:r>
              <a:rPr lang="en-US" sz="1400" dirty="0" err="1">
                <a:solidFill>
                  <a:schemeClr val="tx1"/>
                </a:solidFill>
              </a:rPr>
              <a:t>diep</a:t>
            </a:r>
            <a:r>
              <a:rPr lang="en-US" sz="1400" dirty="0">
                <a:solidFill>
                  <a:schemeClr val="tx1"/>
                </a:solidFill>
              </a:rPr>
              <a:t> </a:t>
            </a:r>
            <a:r>
              <a:rPr lang="en-US" sz="1400" dirty="0" err="1">
                <a:solidFill>
                  <a:schemeClr val="tx1"/>
                </a:solidFill>
              </a:rPr>
              <a:t>hebben</a:t>
            </a:r>
            <a:r>
              <a:rPr lang="en-US" sz="1400" dirty="0">
                <a:solidFill>
                  <a:schemeClr val="tx1"/>
                </a:solidFill>
              </a:rPr>
              <a:t> </a:t>
            </a:r>
            <a:r>
              <a:rPr lang="en-US" sz="1400" dirty="0" err="1">
                <a:solidFill>
                  <a:schemeClr val="tx1"/>
                </a:solidFill>
              </a:rPr>
              <a:t>losgelaten</a:t>
            </a:r>
            <a:r>
              <a:rPr lang="en-US" sz="1400" dirty="0">
                <a:solidFill>
                  <a:schemeClr val="tx1"/>
                </a:solidFill>
              </a:rPr>
              <a:t> </a:t>
            </a:r>
            <a:r>
              <a:rPr lang="en-US" sz="1400" dirty="0" err="1">
                <a:solidFill>
                  <a:schemeClr val="tx1"/>
                </a:solidFill>
              </a:rPr>
              <a:t>staan</a:t>
            </a:r>
            <a:r>
              <a:rPr lang="en-US" sz="1400" dirty="0">
                <a:solidFill>
                  <a:schemeClr val="tx1"/>
                </a:solidFill>
              </a:rPr>
              <a:t> we </a:t>
            </a:r>
            <a:endParaRPr lang="en-US" sz="1400" dirty="0" smtClean="0">
              <a:solidFill>
                <a:schemeClr val="tx1"/>
              </a:solidFill>
            </a:endParaRPr>
          </a:p>
          <a:p>
            <a:r>
              <a:rPr lang="en-US" sz="1400" dirty="0" smtClean="0">
                <a:solidFill>
                  <a:schemeClr val="tx1"/>
                </a:solidFill>
              </a:rPr>
              <a:t>open </a:t>
            </a:r>
            <a:r>
              <a:rPr lang="en-US" sz="1400" dirty="0" err="1">
                <a:solidFill>
                  <a:schemeClr val="tx1"/>
                </a:solidFill>
              </a:rPr>
              <a:t>voor</a:t>
            </a:r>
            <a:r>
              <a:rPr lang="en-US" sz="1400" dirty="0">
                <a:solidFill>
                  <a:schemeClr val="tx1"/>
                </a:solidFill>
              </a:rPr>
              <a:t> </a:t>
            </a:r>
            <a:r>
              <a:rPr lang="en-US" sz="1400" dirty="0" err="1">
                <a:solidFill>
                  <a:schemeClr val="tx1"/>
                </a:solidFill>
              </a:rPr>
              <a:t>vernieuwing</a:t>
            </a:r>
            <a:r>
              <a:rPr lang="en-US" sz="1400" dirty="0">
                <a:solidFill>
                  <a:schemeClr val="tx1"/>
                </a:solidFill>
              </a:rPr>
              <a:t>, </a:t>
            </a:r>
            <a:r>
              <a:rPr lang="en-US" sz="1400" dirty="0" err="1">
                <a:solidFill>
                  <a:schemeClr val="tx1"/>
                </a:solidFill>
              </a:rPr>
              <a:t>voor</a:t>
            </a:r>
            <a:r>
              <a:rPr lang="en-US" sz="1400" dirty="0">
                <a:solidFill>
                  <a:schemeClr val="tx1"/>
                </a:solidFill>
              </a:rPr>
              <a:t> </a:t>
            </a:r>
            <a:r>
              <a:rPr lang="en-US" sz="1400" dirty="0" err="1">
                <a:solidFill>
                  <a:schemeClr val="tx1"/>
                </a:solidFill>
              </a:rPr>
              <a:t>verrassing</a:t>
            </a:r>
            <a:r>
              <a:rPr lang="en-US" sz="1400" dirty="0">
                <a:solidFill>
                  <a:schemeClr val="tx1"/>
                </a:solidFill>
              </a:rPr>
              <a:t>, </a:t>
            </a:r>
            <a:r>
              <a:rPr lang="en-US" sz="1400" dirty="0" err="1">
                <a:solidFill>
                  <a:schemeClr val="tx1"/>
                </a:solidFill>
              </a:rPr>
              <a:t>voor</a:t>
            </a:r>
            <a:r>
              <a:rPr lang="en-US" sz="1400" dirty="0">
                <a:solidFill>
                  <a:schemeClr val="tx1"/>
                </a:solidFill>
              </a:rPr>
              <a:t> </a:t>
            </a:r>
            <a:r>
              <a:rPr lang="en-US" sz="1400" dirty="0" err="1">
                <a:solidFill>
                  <a:schemeClr val="tx1"/>
                </a:solidFill>
              </a:rPr>
              <a:t>creativiteit</a:t>
            </a:r>
            <a:r>
              <a:rPr lang="en-US" sz="1400" dirty="0">
                <a:solidFill>
                  <a:schemeClr val="tx1"/>
                </a:solidFill>
              </a:rPr>
              <a:t>. We </a:t>
            </a:r>
            <a:r>
              <a:rPr lang="en-US" sz="1400" dirty="0" err="1">
                <a:solidFill>
                  <a:schemeClr val="tx1"/>
                </a:solidFill>
              </a:rPr>
              <a:t>dansen</a:t>
            </a:r>
            <a:r>
              <a:rPr lang="en-US" sz="1400" dirty="0">
                <a:solidFill>
                  <a:schemeClr val="tx1"/>
                </a:solidFill>
              </a:rPr>
              <a:t> de </a:t>
            </a:r>
            <a:r>
              <a:rPr lang="en-US" sz="1400" dirty="0" err="1">
                <a:solidFill>
                  <a:schemeClr val="tx1"/>
                </a:solidFill>
              </a:rPr>
              <a:t>dans</a:t>
            </a:r>
            <a:r>
              <a:rPr lang="en-US" sz="1400" dirty="0">
                <a:solidFill>
                  <a:schemeClr val="tx1"/>
                </a:solidFill>
              </a:rPr>
              <a:t> der </a:t>
            </a:r>
            <a:r>
              <a:rPr lang="en-US" sz="1400" dirty="0" err="1">
                <a:solidFill>
                  <a:schemeClr val="tx1"/>
                </a:solidFill>
              </a:rPr>
              <a:t>bevrijding</a:t>
            </a:r>
            <a:r>
              <a:rPr lang="en-US" sz="1400" dirty="0">
                <a:solidFill>
                  <a:schemeClr val="tx1"/>
                </a:solidFill>
              </a:rPr>
              <a:t>.</a:t>
            </a:r>
            <a:endParaRPr lang="nl-NL" sz="1400" dirty="0">
              <a:solidFill>
                <a:schemeClr val="tx1"/>
              </a:solidFill>
            </a:endParaRPr>
          </a:p>
          <a:p>
            <a:r>
              <a:rPr lang="nl-NL" sz="1400" dirty="0" smtClean="0">
                <a:solidFill>
                  <a:schemeClr val="tx1"/>
                </a:solidFill>
                <a:latin typeface="Times New Roman" panose="02020603050405020304" pitchFamily="18" charset="0"/>
                <a:cs typeface="Times New Roman" panose="02020603050405020304" pitchFamily="18" charset="0"/>
              </a:rPr>
              <a:t>.</a:t>
            </a:r>
            <a:endParaRPr lang="nl-NL" sz="1400" dirty="0">
              <a:solidFill>
                <a:schemeClr val="tx1"/>
              </a:solidFill>
              <a:latin typeface="Times New Roman" panose="02020603050405020304" pitchFamily="18" charset="0"/>
              <a:cs typeface="Times New Roman" panose="02020603050405020304" pitchFamily="18" charset="0"/>
            </a:endParaRPr>
          </a:p>
          <a:p>
            <a:endParaRPr lang="nl-NL" sz="1600" dirty="0" smtClean="0">
              <a:solidFill>
                <a:schemeClr val="tx1"/>
              </a:solidFill>
              <a:latin typeface="Times New Roman" panose="02020603050405020304" pitchFamily="18" charset="0"/>
              <a:cs typeface="Times New Roman" panose="02020603050405020304" pitchFamily="18" charset="0"/>
            </a:endParaRPr>
          </a:p>
          <a:p>
            <a:endParaRPr lang="nl-NL" sz="1600" dirty="0">
              <a:solidFill>
                <a:schemeClr val="tx1"/>
              </a:solidFill>
              <a:latin typeface="Times New Roman" panose="02020603050405020304" pitchFamily="18" charset="0"/>
              <a:cs typeface="Times New Roman" panose="02020603050405020304" pitchFamily="18" charset="0"/>
            </a:endParaRPr>
          </a:p>
        </p:txBody>
      </p:sp>
      <p:sp>
        <p:nvSpPr>
          <p:cNvPr id="8" name="Rechthoek 7"/>
          <p:cNvSpPr/>
          <p:nvPr/>
        </p:nvSpPr>
        <p:spPr>
          <a:xfrm>
            <a:off x="1231322" y="5288974"/>
            <a:ext cx="9570028" cy="96785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smtClean="0">
                <a:solidFill>
                  <a:schemeClr val="tx1"/>
                </a:solidFill>
                <a:latin typeface="Times New Roman" panose="02020603050405020304" pitchFamily="18" charset="0"/>
                <a:cs typeface="Times New Roman" panose="02020603050405020304" pitchFamily="18" charset="0"/>
              </a:rPr>
              <a:t>	</a:t>
            </a:r>
            <a:endParaRPr lang="nl-NL" dirty="0">
              <a:solidFill>
                <a:schemeClr val="tx1"/>
              </a:solidFill>
              <a:latin typeface="Times New Roman" panose="02020603050405020304" pitchFamily="18" charset="0"/>
              <a:cs typeface="Times New Roman" panose="02020603050405020304" pitchFamily="18" charset="0"/>
            </a:endParaRPr>
          </a:p>
          <a:p>
            <a:endParaRPr lang="nl-NL" sz="1600" b="1" dirty="0" smtClean="0">
              <a:solidFill>
                <a:schemeClr val="tx1"/>
              </a:solidFill>
            </a:endParaRPr>
          </a:p>
          <a:p>
            <a:r>
              <a:rPr lang="nl-NL" b="1" dirty="0" smtClean="0">
                <a:solidFill>
                  <a:schemeClr val="tx1"/>
                </a:solidFill>
              </a:rPr>
              <a:t>Stilte   </a:t>
            </a:r>
            <a:r>
              <a:rPr lang="nl-NL" sz="1400" i="1" dirty="0" smtClean="0">
                <a:solidFill>
                  <a:schemeClr val="tx1"/>
                </a:solidFill>
              </a:rPr>
              <a:t>  			</a:t>
            </a:r>
            <a:r>
              <a:rPr lang="nl-NL" sz="1200" b="1" i="1" dirty="0" smtClean="0">
                <a:solidFill>
                  <a:schemeClr val="tx1"/>
                </a:solidFill>
              </a:rPr>
              <a:t>Let </a:t>
            </a:r>
            <a:r>
              <a:rPr lang="nl-NL" sz="1200" b="1" i="1" dirty="0" err="1" smtClean="0">
                <a:solidFill>
                  <a:schemeClr val="tx1"/>
                </a:solidFill>
              </a:rPr>
              <a:t>it</a:t>
            </a:r>
            <a:r>
              <a:rPr lang="nl-NL" sz="1200" b="1" i="1" dirty="0" smtClean="0">
                <a:solidFill>
                  <a:schemeClr val="tx1"/>
                </a:solidFill>
              </a:rPr>
              <a:t> </a:t>
            </a:r>
            <a:r>
              <a:rPr lang="nl-NL" sz="1200" b="1" i="1" dirty="0" err="1" smtClean="0">
                <a:solidFill>
                  <a:schemeClr val="tx1"/>
                </a:solidFill>
              </a:rPr>
              <a:t>be</a:t>
            </a:r>
            <a:endParaRPr lang="nl-NL" sz="1200" b="1" i="1" dirty="0" smtClean="0">
              <a:solidFill>
                <a:schemeClr val="tx1"/>
              </a:solidFill>
            </a:endParaRPr>
          </a:p>
          <a:p>
            <a:r>
              <a:rPr lang="nl-NL" sz="1400" i="1" dirty="0" smtClean="0">
                <a:solidFill>
                  <a:schemeClr val="tx1"/>
                </a:solidFill>
              </a:rPr>
              <a:t>Ether </a:t>
            </a:r>
            <a:r>
              <a:rPr lang="nl-NL" sz="1400" i="1" dirty="0">
                <a:solidFill>
                  <a:schemeClr val="tx1"/>
                </a:solidFill>
              </a:rPr>
              <a:t>- Eenheid - Verbondenheid - Leven en Dood</a:t>
            </a:r>
            <a:endParaRPr lang="nl-NL" sz="1400" dirty="0">
              <a:solidFill>
                <a:schemeClr val="tx1"/>
              </a:solidFill>
            </a:endParaRPr>
          </a:p>
          <a:p>
            <a:r>
              <a:rPr lang="nl-NL" sz="1400" dirty="0">
                <a:solidFill>
                  <a:schemeClr val="tx1"/>
                </a:solidFill>
              </a:rPr>
              <a:t>Onze bewegingen vertragen, verstillen. We </a:t>
            </a:r>
            <a:r>
              <a:rPr lang="nl-NL" sz="1400" dirty="0" err="1">
                <a:solidFill>
                  <a:schemeClr val="tx1"/>
                </a:solidFill>
              </a:rPr>
              <a:t>wòrden</a:t>
            </a:r>
            <a:r>
              <a:rPr lang="nl-NL" sz="1400" dirty="0">
                <a:solidFill>
                  <a:schemeClr val="tx1"/>
                </a:solidFill>
              </a:rPr>
              <a:t> bewogen, door onze adem, door de dans, door het leven. </a:t>
            </a:r>
            <a:endParaRPr lang="nl-NL" sz="1400" dirty="0" smtClean="0">
              <a:solidFill>
                <a:schemeClr val="tx1"/>
              </a:solidFill>
            </a:endParaRPr>
          </a:p>
          <a:p>
            <a:r>
              <a:rPr lang="nl-NL" sz="1400" dirty="0" smtClean="0">
                <a:solidFill>
                  <a:schemeClr val="tx1"/>
                </a:solidFill>
              </a:rPr>
              <a:t>Alles </a:t>
            </a:r>
            <a:r>
              <a:rPr lang="nl-NL" sz="1400" dirty="0">
                <a:solidFill>
                  <a:schemeClr val="tx1"/>
                </a:solidFill>
              </a:rPr>
              <a:t>is Eén, we voelen ons vol en leeg tegelijk.</a:t>
            </a:r>
          </a:p>
          <a:p>
            <a:endParaRPr lang="nl-NL" sz="1600" dirty="0" smtClean="0">
              <a:solidFill>
                <a:schemeClr val="tx1"/>
              </a:solidFill>
              <a:latin typeface="Times New Roman" panose="02020603050405020304" pitchFamily="18" charset="0"/>
              <a:cs typeface="Times New Roman" panose="02020603050405020304" pitchFamily="18" charset="0"/>
            </a:endParaRPr>
          </a:p>
          <a:p>
            <a:endParaRPr lang="nl-NL" sz="1600" dirty="0">
              <a:solidFill>
                <a:schemeClr val="tx1"/>
              </a:solidFill>
              <a:latin typeface="Times New Roman" panose="02020603050405020304" pitchFamily="18" charset="0"/>
              <a:cs typeface="Times New Roman" panose="02020603050405020304" pitchFamily="18" charset="0"/>
            </a:endParaRPr>
          </a:p>
        </p:txBody>
      </p:sp>
      <p:pic>
        <p:nvPicPr>
          <p:cNvPr id="1028" name="Afbeelding 5" descr="https://www.rimke5ritmes.nl/wp-content/uploads/2016/04/vloeiend-5-ritmes-toegelich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1638" y="1444336"/>
            <a:ext cx="1385887" cy="69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Afbeelding 4" descr="https://www.rimke5ritmes.nl/wp-content/uploads/2016/04/staccato-5-ritmes-toegelicht.png"/>
          <p:cNvPicPr>
            <a:picLocks noChangeAspect="1" noChangeArrowheads="1"/>
          </p:cNvPicPr>
          <p:nvPr/>
        </p:nvPicPr>
        <p:blipFill rotWithShape="1">
          <a:blip r:embed="rId3">
            <a:extLst>
              <a:ext uri="{28A0092B-C50C-407E-A947-70E740481C1C}">
                <a14:useLocalDpi xmlns:a14="http://schemas.microsoft.com/office/drawing/2010/main" val="0"/>
              </a:ext>
            </a:extLst>
          </a:blip>
          <a:srcRect l="5380"/>
          <a:stretch/>
        </p:blipFill>
        <p:spPr bwMode="auto">
          <a:xfrm>
            <a:off x="9291638" y="2431474"/>
            <a:ext cx="1390650" cy="74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Afbeelding 3" descr="https://www.rimke5ritmes.nl/wp-content/uploads/2016/04/chaos-5-ritmes-toegelich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1638" y="3431972"/>
            <a:ext cx="1390218" cy="69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Afbeelding 2" descr="https://www.rimke5ritmes.nl/wp-content/uploads/2016/04/lyrisch-5-ritmes-toegelich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1638" y="4407247"/>
            <a:ext cx="1390650" cy="70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Afbeelding 1" descr="https://www.rimke5ritmes.nl/wp-content/uploads/2016/04/stil-5-ritmes-toegelich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1638" y="5397643"/>
            <a:ext cx="1385887" cy="80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64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5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5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5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25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31322" y="348343"/>
            <a:ext cx="9554442" cy="1012371"/>
          </a:xfrm>
          <a:solidFill>
            <a:srgbClr val="FF0000"/>
          </a:solidFill>
        </p:spPr>
        <p:txBody>
          <a:bodyPr>
            <a:normAutofit fontScale="90000"/>
          </a:bodyPr>
          <a:lstStyle/>
          <a:p>
            <a:pPr algn="ctr"/>
            <a:r>
              <a:rPr lang="nl-NL" sz="2400" b="1" dirty="0" smtClean="0">
                <a:latin typeface="Times New Roman" panose="02020603050405020304" pitchFamily="18" charset="0"/>
                <a:cs typeface="Times New Roman" panose="02020603050405020304" pitchFamily="18" charset="0"/>
              </a:rPr>
              <a:t/>
            </a:r>
            <a:br>
              <a:rPr lang="nl-NL" sz="2400" b="1" dirty="0" smtClean="0">
                <a:latin typeface="Times New Roman" panose="02020603050405020304" pitchFamily="18" charset="0"/>
                <a:cs typeface="Times New Roman" panose="02020603050405020304" pitchFamily="18" charset="0"/>
              </a:rPr>
            </a:br>
            <a:r>
              <a:rPr lang="nl-NL" sz="3100" b="1" dirty="0" smtClean="0">
                <a:solidFill>
                  <a:schemeClr val="bg1"/>
                </a:solidFill>
                <a:latin typeface="Lucida Handwriting" panose="03010101010101010101" pitchFamily="66" charset="0"/>
                <a:cs typeface="Times New Roman" panose="02020603050405020304" pitchFamily="18" charset="0"/>
              </a:rPr>
              <a:t>De kerndoelen bij </a:t>
            </a:r>
            <a:r>
              <a:rPr lang="nl-NL" sz="3100" b="1" dirty="0">
                <a:solidFill>
                  <a:schemeClr val="bg1"/>
                </a:solidFill>
                <a:latin typeface="Lucida Handwriting" panose="03010101010101010101" pitchFamily="66" charset="0"/>
                <a:cs typeface="Times New Roman" panose="02020603050405020304" pitchFamily="18" charset="0"/>
              </a:rPr>
              <a:t>dit thema:</a:t>
            </a:r>
            <a:r>
              <a:rPr lang="nl-NL" sz="3100" dirty="0">
                <a:solidFill>
                  <a:schemeClr val="bg1"/>
                </a:solidFill>
                <a:latin typeface="Lucida Handwriting" panose="03010101010101010101" pitchFamily="66" charset="0"/>
              </a:rPr>
              <a:t/>
            </a:r>
            <a:br>
              <a:rPr lang="nl-NL" sz="3100" dirty="0">
                <a:solidFill>
                  <a:schemeClr val="bg1"/>
                </a:solidFill>
                <a:latin typeface="Lucida Handwriting" panose="03010101010101010101" pitchFamily="66" charset="0"/>
              </a:rPr>
            </a:br>
            <a:endParaRPr lang="nl-NL" sz="3100" dirty="0">
              <a:solidFill>
                <a:schemeClr val="bg1"/>
              </a:solidFill>
              <a:latin typeface="Lucida Handwriting" panose="03010101010101010101" pitchFamily="66" charset="0"/>
            </a:endParaRPr>
          </a:p>
        </p:txBody>
      </p:sp>
      <p:sp>
        <p:nvSpPr>
          <p:cNvPr id="3" name="Rechthoek 2"/>
          <p:cNvSpPr/>
          <p:nvPr/>
        </p:nvSpPr>
        <p:spPr>
          <a:xfrm>
            <a:off x="1231322" y="1467596"/>
            <a:ext cx="9554442" cy="84957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b="1" dirty="0" smtClean="0">
              <a:solidFill>
                <a:schemeClr val="tx1"/>
              </a:solidFill>
              <a:latin typeface="Times New Roman" panose="02020603050405020304" pitchFamily="18" charset="0"/>
              <a:cs typeface="Times New Roman" panose="02020603050405020304" pitchFamily="18" charset="0"/>
            </a:endParaRPr>
          </a:p>
          <a:p>
            <a:endParaRPr lang="nl-NL" b="1" dirty="0" smtClean="0">
              <a:solidFill>
                <a:schemeClr val="tx1"/>
              </a:solidFill>
              <a:latin typeface="Times New Roman" panose="02020603050405020304" pitchFamily="18" charset="0"/>
              <a:cs typeface="Times New Roman" panose="02020603050405020304" pitchFamily="18" charset="0"/>
            </a:endParaRPr>
          </a:p>
          <a:p>
            <a:r>
              <a:rPr lang="nl-NL" sz="1600" b="1" dirty="0" err="1" smtClean="0">
                <a:solidFill>
                  <a:schemeClr val="tx1"/>
                </a:solidFill>
                <a:latin typeface="Times New Roman" panose="02020603050405020304" pitchFamily="18" charset="0"/>
                <a:cs typeface="Times New Roman" panose="02020603050405020304" pitchFamily="18" charset="0"/>
              </a:rPr>
              <a:t>Kerdoel</a:t>
            </a:r>
            <a:r>
              <a:rPr lang="nl-NL" sz="1600" b="1" dirty="0" smtClean="0">
                <a:solidFill>
                  <a:schemeClr val="tx1"/>
                </a:solidFill>
                <a:latin typeface="Times New Roman" panose="02020603050405020304" pitchFamily="18" charset="0"/>
                <a:cs typeface="Times New Roman" panose="02020603050405020304" pitchFamily="18" charset="0"/>
              </a:rPr>
              <a:t> 54:	</a:t>
            </a:r>
          </a:p>
          <a:p>
            <a:r>
              <a:rPr lang="nl-NL" sz="1600" dirty="0" smtClean="0">
                <a:solidFill>
                  <a:schemeClr val="tx1"/>
                </a:solidFill>
                <a:latin typeface="Times New Roman" panose="02020603050405020304" pitchFamily="18" charset="0"/>
                <a:cs typeface="Times New Roman" panose="02020603050405020304" pitchFamily="18" charset="0"/>
              </a:rPr>
              <a:t>De </a:t>
            </a:r>
            <a:r>
              <a:rPr lang="nl-NL" sz="1600" dirty="0">
                <a:solidFill>
                  <a:schemeClr val="tx1"/>
                </a:solidFill>
                <a:latin typeface="Times New Roman" panose="02020603050405020304" pitchFamily="18" charset="0"/>
                <a:cs typeface="Times New Roman" panose="02020603050405020304" pitchFamily="18" charset="0"/>
              </a:rPr>
              <a:t>leerlingen leren beelden, muziek, taal, spel en beweging te gebruiken,</a:t>
            </a:r>
            <a:br>
              <a:rPr lang="nl-NL" sz="1600" dirty="0">
                <a:solidFill>
                  <a:schemeClr val="tx1"/>
                </a:solidFill>
                <a:latin typeface="Times New Roman" panose="02020603050405020304" pitchFamily="18" charset="0"/>
                <a:cs typeface="Times New Roman" panose="02020603050405020304" pitchFamily="18" charset="0"/>
              </a:rPr>
            </a:br>
            <a:r>
              <a:rPr lang="nl-NL" sz="1600" dirty="0">
                <a:solidFill>
                  <a:schemeClr val="tx1"/>
                </a:solidFill>
                <a:latin typeface="Times New Roman" panose="02020603050405020304" pitchFamily="18" charset="0"/>
                <a:cs typeface="Times New Roman" panose="02020603050405020304" pitchFamily="18" charset="0"/>
              </a:rPr>
              <a:t>om er gevoelens en ervaringen mee uit te drukken en om er mee te communiceren</a:t>
            </a:r>
          </a:p>
          <a:p>
            <a:endParaRPr lang="nl-NL" dirty="0">
              <a:solidFill>
                <a:schemeClr val="tx1"/>
              </a:solidFill>
              <a:latin typeface="Times New Roman" panose="02020603050405020304" pitchFamily="18" charset="0"/>
              <a:cs typeface="Times New Roman" panose="02020603050405020304" pitchFamily="18" charset="0"/>
            </a:endParaRPr>
          </a:p>
          <a:p>
            <a:r>
              <a:rPr lang="nl-NL" dirty="0" smtClean="0">
                <a:solidFill>
                  <a:schemeClr val="tx1"/>
                </a:solidFill>
                <a:latin typeface="Times New Roman" panose="02020603050405020304" pitchFamily="18" charset="0"/>
                <a:cs typeface="Times New Roman" panose="02020603050405020304" pitchFamily="18" charset="0"/>
              </a:rPr>
              <a:t>.</a:t>
            </a:r>
            <a:endParaRPr lang="nl-NL" dirty="0">
              <a:solidFill>
                <a:schemeClr val="tx1"/>
              </a:solidFill>
              <a:latin typeface="Times New Roman" panose="02020603050405020304" pitchFamily="18" charset="0"/>
              <a:cs typeface="Times New Roman" panose="02020603050405020304" pitchFamily="18" charset="0"/>
            </a:endParaRPr>
          </a:p>
        </p:txBody>
      </p:sp>
      <p:sp>
        <p:nvSpPr>
          <p:cNvPr id="4" name="Rechthoek 3"/>
          <p:cNvSpPr/>
          <p:nvPr/>
        </p:nvSpPr>
        <p:spPr>
          <a:xfrm>
            <a:off x="1231322" y="2456718"/>
            <a:ext cx="9554442" cy="63087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b="1" dirty="0" smtClean="0">
                <a:solidFill>
                  <a:schemeClr val="tx1"/>
                </a:solidFill>
                <a:latin typeface="Times New Roman" panose="02020603050405020304" pitchFamily="18" charset="0"/>
                <a:cs typeface="Times New Roman" panose="02020603050405020304" pitchFamily="18" charset="0"/>
              </a:rPr>
              <a:t>Kerndoel 55:	</a:t>
            </a:r>
          </a:p>
          <a:p>
            <a:r>
              <a:rPr lang="en-US" sz="1600" dirty="0">
                <a:solidFill>
                  <a:schemeClr val="tx1"/>
                </a:solidFill>
                <a:latin typeface="Times New Roman" panose="02020603050405020304" pitchFamily="18" charset="0"/>
                <a:cs typeface="Times New Roman" panose="02020603050405020304" pitchFamily="18" charset="0"/>
              </a:rPr>
              <a:t>De </a:t>
            </a:r>
            <a:r>
              <a:rPr lang="en-US" sz="1600" dirty="0" err="1">
                <a:solidFill>
                  <a:schemeClr val="tx1"/>
                </a:solidFill>
                <a:latin typeface="Times New Roman" panose="02020603050405020304" pitchFamily="18" charset="0"/>
                <a:cs typeface="Times New Roman" panose="02020603050405020304" pitchFamily="18" charset="0"/>
              </a:rPr>
              <a:t>leerlingen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leren</a:t>
            </a:r>
            <a:r>
              <a:rPr lang="en-US" sz="1600" dirty="0">
                <a:solidFill>
                  <a:schemeClr val="tx1"/>
                </a:solidFill>
                <a:latin typeface="Times New Roman" panose="02020603050405020304" pitchFamily="18" charset="0"/>
                <a:cs typeface="Times New Roman" panose="02020603050405020304" pitchFamily="18" charset="0"/>
              </a:rPr>
              <a:t> op </a:t>
            </a:r>
            <a:r>
              <a:rPr lang="en-US" sz="1600" dirty="0" err="1">
                <a:solidFill>
                  <a:schemeClr val="tx1"/>
                </a:solidFill>
                <a:latin typeface="Times New Roman" panose="02020603050405020304" pitchFamily="18" charset="0"/>
                <a:cs typeface="Times New Roman" panose="02020603050405020304" pitchFamily="18" charset="0"/>
              </a:rPr>
              <a:t>eigen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werk</a:t>
            </a:r>
            <a:r>
              <a:rPr lang="en-US" sz="1600" dirty="0">
                <a:solidFill>
                  <a:schemeClr val="tx1"/>
                </a:solidFill>
                <a:latin typeface="Times New Roman" panose="02020603050405020304" pitchFamily="18" charset="0"/>
                <a:cs typeface="Times New Roman" panose="02020603050405020304" pitchFamily="18" charset="0"/>
              </a:rPr>
              <a:t> en </a:t>
            </a:r>
            <a:r>
              <a:rPr lang="en-US" sz="1600" dirty="0" err="1">
                <a:solidFill>
                  <a:schemeClr val="tx1"/>
                </a:solidFill>
                <a:latin typeface="Times New Roman" panose="02020603050405020304" pitchFamily="18" charset="0"/>
                <a:cs typeface="Times New Roman" panose="02020603050405020304" pitchFamily="18" charset="0"/>
              </a:rPr>
              <a:t>dat</a:t>
            </a:r>
            <a:r>
              <a:rPr lang="en-US" sz="1600" dirty="0">
                <a:solidFill>
                  <a:schemeClr val="tx1"/>
                </a:solidFill>
                <a:latin typeface="Times New Roman" panose="02020603050405020304" pitchFamily="18" charset="0"/>
                <a:cs typeface="Times New Roman" panose="02020603050405020304" pitchFamily="18" charset="0"/>
              </a:rPr>
              <a:t> van </a:t>
            </a:r>
            <a:r>
              <a:rPr lang="en-US" sz="1600" dirty="0" err="1">
                <a:solidFill>
                  <a:schemeClr val="tx1"/>
                </a:solidFill>
                <a:latin typeface="Times New Roman" panose="02020603050405020304" pitchFamily="18" charset="0"/>
                <a:cs typeface="Times New Roman" panose="02020603050405020304" pitchFamily="18" charset="0"/>
              </a:rPr>
              <a:t>anderen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reflecteren</a:t>
            </a:r>
            <a:endParaRPr lang="nl-NL" sz="1600" dirty="0">
              <a:solidFill>
                <a:schemeClr val="tx1"/>
              </a:solidFill>
              <a:latin typeface="Times New Roman" panose="02020603050405020304" pitchFamily="18" charset="0"/>
              <a:cs typeface="Times New Roman" panose="02020603050405020304" pitchFamily="18" charset="0"/>
            </a:endParaRPr>
          </a:p>
        </p:txBody>
      </p:sp>
      <p:sp>
        <p:nvSpPr>
          <p:cNvPr id="5" name="Rechthoek 4"/>
          <p:cNvSpPr/>
          <p:nvPr/>
        </p:nvSpPr>
        <p:spPr>
          <a:xfrm>
            <a:off x="1231322" y="3227136"/>
            <a:ext cx="9554442" cy="67243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b="1" dirty="0" smtClean="0">
                <a:solidFill>
                  <a:schemeClr val="tx1"/>
                </a:solidFill>
                <a:latin typeface="Times New Roman" panose="02020603050405020304" pitchFamily="18" charset="0"/>
                <a:cs typeface="Times New Roman" panose="02020603050405020304" pitchFamily="18" charset="0"/>
              </a:rPr>
              <a:t>Kerndoel 56:</a:t>
            </a:r>
            <a:r>
              <a:rPr lang="nl-NL" b="1" dirty="0" smtClean="0">
                <a:solidFill>
                  <a:schemeClr val="tx1"/>
                </a:solidFill>
                <a:latin typeface="Times New Roman" panose="02020603050405020304" pitchFamily="18" charset="0"/>
                <a:cs typeface="Times New Roman" panose="02020603050405020304" pitchFamily="18" charset="0"/>
              </a:rPr>
              <a:t>	</a:t>
            </a:r>
          </a:p>
          <a:p>
            <a:r>
              <a:rPr lang="en-US" sz="1600" dirty="0">
                <a:solidFill>
                  <a:schemeClr val="tx1"/>
                </a:solidFill>
                <a:latin typeface="Times New Roman" panose="02020603050405020304" pitchFamily="18" charset="0"/>
                <a:cs typeface="Times New Roman" panose="02020603050405020304" pitchFamily="18" charset="0"/>
              </a:rPr>
              <a:t>De </a:t>
            </a:r>
            <a:r>
              <a:rPr lang="en-US" sz="1600" dirty="0" err="1">
                <a:solidFill>
                  <a:schemeClr val="tx1"/>
                </a:solidFill>
                <a:latin typeface="Times New Roman" panose="02020603050405020304" pitchFamily="18" charset="0"/>
                <a:cs typeface="Times New Roman" panose="02020603050405020304" pitchFamily="18" charset="0"/>
              </a:rPr>
              <a:t>leerlingen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verwerven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enige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kennis</a:t>
            </a:r>
            <a:r>
              <a:rPr lang="en-US" sz="1600" dirty="0">
                <a:solidFill>
                  <a:schemeClr val="tx1"/>
                </a:solidFill>
                <a:latin typeface="Times New Roman" panose="02020603050405020304" pitchFamily="18" charset="0"/>
                <a:cs typeface="Times New Roman" panose="02020603050405020304" pitchFamily="18" charset="0"/>
              </a:rPr>
              <a:t> over en </a:t>
            </a:r>
            <a:r>
              <a:rPr lang="en-US" sz="1600" dirty="0" err="1">
                <a:solidFill>
                  <a:schemeClr val="tx1"/>
                </a:solidFill>
                <a:latin typeface="Times New Roman" panose="02020603050405020304" pitchFamily="18" charset="0"/>
                <a:cs typeface="Times New Roman" panose="02020603050405020304" pitchFamily="18" charset="0"/>
              </a:rPr>
              <a:t>krijgen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waardering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voor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aspecten</a:t>
            </a:r>
            <a:r>
              <a:rPr lang="en-US" sz="1600" dirty="0">
                <a:solidFill>
                  <a:schemeClr val="tx1"/>
                </a:solidFill>
                <a:latin typeface="Times New Roman" panose="02020603050405020304" pitchFamily="18" charset="0"/>
                <a:cs typeface="Times New Roman" panose="02020603050405020304" pitchFamily="18" charset="0"/>
              </a:rPr>
              <a:t> van </a:t>
            </a:r>
            <a:r>
              <a:rPr lang="en-US" sz="1600" dirty="0" err="1">
                <a:solidFill>
                  <a:schemeClr val="tx1"/>
                </a:solidFill>
                <a:latin typeface="Times New Roman" panose="02020603050405020304" pitchFamily="18" charset="0"/>
                <a:cs typeface="Times New Roman" panose="02020603050405020304" pitchFamily="18" charset="0"/>
              </a:rPr>
              <a:t>cultureel</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erfgoed</a:t>
            </a:r>
            <a:endParaRPr lang="nl-NL" sz="1600" dirty="0">
              <a:solidFill>
                <a:schemeClr val="tx1"/>
              </a:solidFill>
              <a:latin typeface="Times New Roman" panose="02020603050405020304" pitchFamily="18" charset="0"/>
              <a:cs typeface="Times New Roman" panose="02020603050405020304" pitchFamily="18" charset="0"/>
            </a:endParaRPr>
          </a:p>
        </p:txBody>
      </p:sp>
      <p:sp>
        <p:nvSpPr>
          <p:cNvPr id="6" name="Rechthoek 5"/>
          <p:cNvSpPr/>
          <p:nvPr/>
        </p:nvSpPr>
        <p:spPr>
          <a:xfrm>
            <a:off x="1231322" y="4039116"/>
            <a:ext cx="9554442" cy="103611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600" dirty="0" smtClean="0">
              <a:solidFill>
                <a:schemeClr val="tx1"/>
              </a:solidFill>
              <a:latin typeface="Times New Roman" panose="02020603050405020304" pitchFamily="18" charset="0"/>
              <a:cs typeface="Times New Roman" panose="02020603050405020304" pitchFamily="18" charset="0"/>
            </a:endParaRPr>
          </a:p>
          <a:p>
            <a:r>
              <a:rPr lang="nl-NL" sz="1600" b="1" dirty="0" smtClean="0">
                <a:solidFill>
                  <a:schemeClr val="tx1"/>
                </a:solidFill>
                <a:latin typeface="Times New Roman" panose="02020603050405020304" pitchFamily="18" charset="0"/>
                <a:cs typeface="Times New Roman" panose="02020603050405020304" pitchFamily="18" charset="0"/>
              </a:rPr>
              <a:t>Kerndoel 57:</a:t>
            </a:r>
          </a:p>
          <a:p>
            <a:r>
              <a:rPr lang="nl-NL" sz="1600" dirty="0" smtClean="0">
                <a:solidFill>
                  <a:schemeClr val="tx1"/>
                </a:solidFill>
                <a:latin typeface="Times New Roman" panose="02020603050405020304" pitchFamily="18" charset="0"/>
                <a:cs typeface="Times New Roman" panose="02020603050405020304" pitchFamily="18" charset="0"/>
              </a:rPr>
              <a:t>De </a:t>
            </a:r>
            <a:r>
              <a:rPr lang="nl-NL" sz="1600" dirty="0">
                <a:solidFill>
                  <a:schemeClr val="tx1"/>
                </a:solidFill>
                <a:latin typeface="Times New Roman" panose="02020603050405020304" pitchFamily="18" charset="0"/>
                <a:cs typeface="Times New Roman" panose="02020603050405020304" pitchFamily="18" charset="0"/>
              </a:rPr>
              <a:t>leerlingen leren op een verantwoorde manier </a:t>
            </a:r>
            <a:r>
              <a:rPr lang="nl-NL" sz="1600" dirty="0" smtClean="0">
                <a:solidFill>
                  <a:schemeClr val="tx1"/>
                </a:solidFill>
                <a:latin typeface="Times New Roman" panose="02020603050405020304" pitchFamily="18" charset="0"/>
                <a:cs typeface="Times New Roman" panose="02020603050405020304" pitchFamily="18" charset="0"/>
              </a:rPr>
              <a:t>deel te nemen </a:t>
            </a:r>
            <a:r>
              <a:rPr lang="nl-NL" sz="1600" dirty="0">
                <a:solidFill>
                  <a:schemeClr val="tx1"/>
                </a:solidFill>
                <a:latin typeface="Times New Roman" panose="02020603050405020304" pitchFamily="18" charset="0"/>
                <a:cs typeface="Times New Roman" panose="02020603050405020304" pitchFamily="18" charset="0"/>
              </a:rPr>
              <a:t>aan de omringende bewegingscultuur</a:t>
            </a:r>
          </a:p>
          <a:p>
            <a:r>
              <a:rPr lang="nl-NL" sz="1600" dirty="0" smtClean="0">
                <a:solidFill>
                  <a:schemeClr val="tx1"/>
                </a:solidFill>
                <a:latin typeface="Times New Roman" panose="02020603050405020304" pitchFamily="18" charset="0"/>
                <a:cs typeface="Times New Roman" panose="02020603050405020304" pitchFamily="18" charset="0"/>
              </a:rPr>
              <a:t>De leerlingen </a:t>
            </a:r>
            <a:r>
              <a:rPr lang="nl-NL" sz="1600" dirty="0">
                <a:solidFill>
                  <a:schemeClr val="tx1"/>
                </a:solidFill>
                <a:latin typeface="Times New Roman" panose="02020603050405020304" pitchFamily="18" charset="0"/>
                <a:cs typeface="Times New Roman" panose="02020603050405020304" pitchFamily="18" charset="0"/>
              </a:rPr>
              <a:t>leren de hoofdbeginselen van de belangrijkste bewegingsvormen ervaren en uit te </a:t>
            </a:r>
            <a:r>
              <a:rPr lang="nl-NL" sz="1600" dirty="0" smtClean="0">
                <a:solidFill>
                  <a:schemeClr val="tx1"/>
                </a:solidFill>
                <a:latin typeface="Times New Roman" panose="02020603050405020304" pitchFamily="18" charset="0"/>
                <a:cs typeface="Times New Roman" panose="02020603050405020304" pitchFamily="18" charset="0"/>
              </a:rPr>
              <a:t>voeren</a:t>
            </a:r>
          </a:p>
          <a:p>
            <a:endParaRPr lang="nl-NL" sz="1600" dirty="0">
              <a:solidFill>
                <a:schemeClr val="tx1"/>
              </a:solidFill>
              <a:latin typeface="Times New Roman" panose="02020603050405020304" pitchFamily="18" charset="0"/>
              <a:cs typeface="Times New Roman" panose="02020603050405020304" pitchFamily="18" charset="0"/>
            </a:endParaRPr>
          </a:p>
        </p:txBody>
      </p:sp>
      <p:sp>
        <p:nvSpPr>
          <p:cNvPr id="8" name="Rechthoek 7"/>
          <p:cNvSpPr/>
          <p:nvPr/>
        </p:nvSpPr>
        <p:spPr>
          <a:xfrm>
            <a:off x="1236518" y="5214779"/>
            <a:ext cx="9549246" cy="109549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smtClean="0">
                <a:solidFill>
                  <a:schemeClr val="tx1"/>
                </a:solidFill>
                <a:latin typeface="Times New Roman" panose="02020603050405020304" pitchFamily="18" charset="0"/>
                <a:cs typeface="Times New Roman" panose="02020603050405020304" pitchFamily="18" charset="0"/>
              </a:rPr>
              <a:t>	</a:t>
            </a:r>
            <a:endParaRPr lang="nl-NL" dirty="0">
              <a:solidFill>
                <a:schemeClr val="tx1"/>
              </a:solidFill>
              <a:latin typeface="Times New Roman" panose="02020603050405020304" pitchFamily="18" charset="0"/>
              <a:cs typeface="Times New Roman" panose="02020603050405020304" pitchFamily="18" charset="0"/>
            </a:endParaRPr>
          </a:p>
          <a:p>
            <a:endParaRPr lang="nl-NL" sz="1600" b="1" dirty="0" smtClean="0">
              <a:solidFill>
                <a:schemeClr val="tx1"/>
              </a:solidFill>
            </a:endParaRPr>
          </a:p>
          <a:p>
            <a:r>
              <a:rPr lang="nl-NL" sz="1600" b="1" dirty="0" smtClean="0">
                <a:solidFill>
                  <a:schemeClr val="tx1"/>
                </a:solidFill>
                <a:latin typeface="Times New Roman" panose="02020603050405020304" pitchFamily="18" charset="0"/>
                <a:cs typeface="Times New Roman" panose="02020603050405020304" pitchFamily="18" charset="0"/>
              </a:rPr>
              <a:t>Kerndoel </a:t>
            </a:r>
            <a:r>
              <a:rPr lang="nl-NL" sz="1600" b="1" dirty="0">
                <a:solidFill>
                  <a:schemeClr val="tx1"/>
                </a:solidFill>
                <a:latin typeface="Times New Roman" panose="02020603050405020304" pitchFamily="18" charset="0"/>
                <a:cs typeface="Times New Roman" panose="02020603050405020304" pitchFamily="18" charset="0"/>
              </a:rPr>
              <a:t>5</a:t>
            </a:r>
            <a:r>
              <a:rPr lang="nl-NL" sz="1600" b="1" dirty="0" smtClean="0">
                <a:solidFill>
                  <a:schemeClr val="tx1"/>
                </a:solidFill>
                <a:latin typeface="Times New Roman" panose="02020603050405020304" pitchFamily="18" charset="0"/>
                <a:cs typeface="Times New Roman" panose="02020603050405020304" pitchFamily="18" charset="0"/>
              </a:rPr>
              <a:t>8</a:t>
            </a:r>
            <a:r>
              <a:rPr lang="nl-NL" sz="1600" b="1" dirty="0">
                <a:solidFill>
                  <a:schemeClr val="tx1"/>
                </a:solidFill>
                <a:latin typeface="Times New Roman" panose="02020603050405020304" pitchFamily="18" charset="0"/>
                <a:cs typeface="Times New Roman" panose="02020603050405020304" pitchFamily="18" charset="0"/>
              </a:rPr>
              <a:t>:</a:t>
            </a:r>
            <a:endParaRPr lang="nl-NL" sz="1600" dirty="0">
              <a:solidFill>
                <a:schemeClr val="tx1"/>
              </a:solidFill>
              <a:latin typeface="Times New Roman" panose="02020603050405020304" pitchFamily="18" charset="0"/>
              <a:cs typeface="Times New Roman" panose="02020603050405020304" pitchFamily="18" charset="0"/>
            </a:endParaRPr>
          </a:p>
          <a:p>
            <a:r>
              <a:rPr lang="nl-NL" sz="1600" dirty="0">
                <a:solidFill>
                  <a:schemeClr val="tx1"/>
                </a:solidFill>
                <a:latin typeface="Times New Roman" panose="02020603050405020304" pitchFamily="18" charset="0"/>
                <a:cs typeface="Times New Roman" panose="02020603050405020304" pitchFamily="18" charset="0"/>
              </a:rPr>
              <a:t>Leerlingen leren samen met anderen op een respectvolle manier aan bewegingsactiviteiten deelnemen</a:t>
            </a:r>
          </a:p>
          <a:p>
            <a:r>
              <a:rPr lang="nl-NL" sz="1600" dirty="0">
                <a:solidFill>
                  <a:schemeClr val="tx1"/>
                </a:solidFill>
                <a:latin typeface="Times New Roman" panose="02020603050405020304" pitchFamily="18" charset="0"/>
                <a:cs typeface="Times New Roman" panose="02020603050405020304" pitchFamily="18" charset="0"/>
              </a:rPr>
              <a:t>Leren afspraken te maken over het reguleren daarvan</a:t>
            </a:r>
          </a:p>
          <a:p>
            <a:r>
              <a:rPr lang="nl-NL" sz="1600" dirty="0">
                <a:solidFill>
                  <a:schemeClr val="tx1"/>
                </a:solidFill>
                <a:latin typeface="Times New Roman" panose="02020603050405020304" pitchFamily="18" charset="0"/>
                <a:cs typeface="Times New Roman" panose="02020603050405020304" pitchFamily="18" charset="0"/>
              </a:rPr>
              <a:t>Leren de eigen bewegingsmogelijkheden in te schatten en daarmee rekening te </a:t>
            </a:r>
            <a:r>
              <a:rPr lang="nl-NL" sz="1600" dirty="0" smtClean="0">
                <a:solidFill>
                  <a:schemeClr val="tx1"/>
                </a:solidFill>
                <a:latin typeface="Times New Roman" panose="02020603050405020304" pitchFamily="18" charset="0"/>
                <a:cs typeface="Times New Roman" panose="02020603050405020304" pitchFamily="18" charset="0"/>
              </a:rPr>
              <a:t>houden</a:t>
            </a:r>
            <a:endParaRPr lang="nl-NL" sz="1600" dirty="0">
              <a:solidFill>
                <a:schemeClr val="tx1"/>
              </a:solidFill>
              <a:latin typeface="Times New Roman" panose="02020603050405020304" pitchFamily="18" charset="0"/>
              <a:cs typeface="Times New Roman" panose="02020603050405020304" pitchFamily="18" charset="0"/>
            </a:endParaRPr>
          </a:p>
          <a:p>
            <a:endParaRPr lang="nl-NL" sz="1600" dirty="0" smtClean="0">
              <a:solidFill>
                <a:schemeClr val="tx1"/>
              </a:solidFill>
              <a:latin typeface="Times New Roman" panose="02020603050405020304" pitchFamily="18" charset="0"/>
              <a:cs typeface="Times New Roman" panose="02020603050405020304" pitchFamily="18" charset="0"/>
            </a:endParaRPr>
          </a:p>
          <a:p>
            <a:endParaRPr lang="nl-NL"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45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5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5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5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25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838200" y="365126"/>
            <a:ext cx="9978736" cy="1058430"/>
          </a:xfrm>
        </p:spPr>
        <p:txBody>
          <a:bodyPr/>
          <a:lstStyle/>
          <a:p>
            <a:endParaRPr lang="nl-NL" dirty="0"/>
          </a:p>
        </p:txBody>
      </p:sp>
      <p:sp>
        <p:nvSpPr>
          <p:cNvPr id="9" name="Tijdelijke aanduiding voor inhoud 8"/>
          <p:cNvSpPr>
            <a:spLocks noGrp="1"/>
          </p:cNvSpPr>
          <p:nvPr>
            <p:ph sz="half" idx="1"/>
          </p:nvPr>
        </p:nvSpPr>
        <p:spPr>
          <a:xfrm>
            <a:off x="838200" y="2980783"/>
            <a:ext cx="5181600" cy="3555100"/>
          </a:xfrm>
          <a:solidFill>
            <a:srgbClr val="FFFF00"/>
          </a:solidFill>
        </p:spPr>
        <p:txBody>
          <a:bodyPr>
            <a:noAutofit/>
          </a:bodyPr>
          <a:lstStyle/>
          <a:p>
            <a:pPr marL="0" indent="0">
              <a:lnSpc>
                <a:spcPct val="100000"/>
              </a:lnSpc>
              <a:buNone/>
            </a:pPr>
            <a:r>
              <a:rPr lang="nl-NL" sz="1600" b="1" dirty="0" smtClean="0">
                <a:latin typeface="Times New Roman" panose="02020603050405020304" pitchFamily="18" charset="0"/>
                <a:cs typeface="Times New Roman" panose="02020603050405020304" pitchFamily="18" charset="0"/>
              </a:rPr>
              <a:t>Groep 1 en 2:</a:t>
            </a:r>
            <a:endParaRPr lang="nl-NL" sz="1600" dirty="0">
              <a:latin typeface="Times New Roman" panose="02020603050405020304" pitchFamily="18" charset="0"/>
              <a:cs typeface="Times New Roman" panose="02020603050405020304" pitchFamily="18" charset="0"/>
            </a:endParaRPr>
          </a:p>
          <a:p>
            <a:pPr>
              <a:spcBef>
                <a:spcPts val="600"/>
              </a:spcBef>
            </a:pPr>
            <a:r>
              <a:rPr lang="nl-NL" sz="1400" dirty="0">
                <a:latin typeface="Times New Roman" panose="02020603050405020304" pitchFamily="18" charset="0"/>
                <a:cs typeface="Times New Roman" panose="02020603050405020304" pitchFamily="18" charset="0"/>
              </a:rPr>
              <a:t>De leerlingen leren bewegen op verschillende manieren vanuit de vijf ritmes. Vloeiend, staccato, chaos, lyrisch en stil m.b.v. verschillende soorten muziek en met het thema lente.</a:t>
            </a:r>
          </a:p>
          <a:p>
            <a:pPr>
              <a:spcBef>
                <a:spcPts val="600"/>
              </a:spcBef>
            </a:pPr>
            <a:r>
              <a:rPr lang="nl-NL" sz="1400" dirty="0" smtClean="0">
                <a:latin typeface="Times New Roman" panose="02020603050405020304" pitchFamily="18" charset="0"/>
                <a:cs typeface="Times New Roman" panose="02020603050405020304" pitchFamily="18" charset="0"/>
              </a:rPr>
              <a:t>Kennismaken </a:t>
            </a:r>
            <a:r>
              <a:rPr lang="nl-NL" sz="1400" dirty="0">
                <a:latin typeface="Times New Roman" panose="02020603050405020304" pitchFamily="18" charset="0"/>
                <a:cs typeface="Times New Roman" panose="02020603050405020304" pitchFamily="18" charset="0"/>
              </a:rPr>
              <a:t>met yoga en beweging, en op een fijne manier met elkaar kunnen omgaan </a:t>
            </a:r>
            <a:endParaRPr lang="nl-NL" sz="1400" dirty="0" smtClean="0">
              <a:latin typeface="Times New Roman" panose="02020603050405020304" pitchFamily="18" charset="0"/>
              <a:cs typeface="Times New Roman" panose="02020603050405020304" pitchFamily="18" charset="0"/>
            </a:endParaRPr>
          </a:p>
          <a:p>
            <a:pPr>
              <a:spcBef>
                <a:spcPts val="600"/>
              </a:spcBef>
            </a:pPr>
            <a:r>
              <a:rPr lang="nl-NL" sz="1400" dirty="0">
                <a:latin typeface="Times New Roman" panose="02020603050405020304" pitchFamily="18" charset="0"/>
                <a:cs typeface="Times New Roman" panose="02020603050405020304" pitchFamily="18" charset="0"/>
              </a:rPr>
              <a:t>kennismaking met theater, door middel van het oefenen van expressie in gezicht en lichaam.  </a:t>
            </a:r>
            <a:endParaRPr lang="nl-NL" sz="1400" dirty="0" smtClean="0">
              <a:latin typeface="Times New Roman" panose="02020603050405020304" pitchFamily="18" charset="0"/>
              <a:cs typeface="Times New Roman" panose="02020603050405020304" pitchFamily="18" charset="0"/>
            </a:endParaRPr>
          </a:p>
          <a:p>
            <a:pPr>
              <a:spcBef>
                <a:spcPts val="600"/>
              </a:spcBef>
            </a:pPr>
            <a:r>
              <a:rPr lang="nl-NL" sz="1400" dirty="0">
                <a:latin typeface="Times New Roman" panose="02020603050405020304" pitchFamily="18" charset="0"/>
                <a:cs typeface="Times New Roman" panose="02020603050405020304" pitchFamily="18" charset="0"/>
              </a:rPr>
              <a:t>Betekenisvolle onderwerpen en thema's </a:t>
            </a:r>
            <a:r>
              <a:rPr lang="nl-NL" sz="1400" dirty="0" smtClean="0">
                <a:latin typeface="Times New Roman" panose="02020603050405020304" pitchFamily="18" charset="0"/>
                <a:cs typeface="Times New Roman" panose="02020603050405020304" pitchFamily="18" charset="0"/>
              </a:rPr>
              <a:t>uit de </a:t>
            </a:r>
            <a:r>
              <a:rPr lang="nl-NL" sz="1400" dirty="0">
                <a:latin typeface="Times New Roman" panose="02020603050405020304" pitchFamily="18" charset="0"/>
                <a:cs typeface="Times New Roman" panose="02020603050405020304" pitchFamily="18" charset="0"/>
              </a:rPr>
              <a:t>directe belevingssfeer van de kinderen. Bijvoorbeeld: je eigen lijf, dieren en seizoenen. </a:t>
            </a:r>
          </a:p>
          <a:p>
            <a:pPr>
              <a:spcBef>
                <a:spcPts val="600"/>
              </a:spcBef>
            </a:pPr>
            <a:r>
              <a:rPr lang="nl-NL" sz="1400" dirty="0">
                <a:latin typeface="Times New Roman" panose="02020603050405020304" pitchFamily="18" charset="0"/>
                <a:cs typeface="Times New Roman" panose="02020603050405020304" pitchFamily="18" charset="0"/>
              </a:rPr>
              <a:t>Gebruik van de danselement ruimte en </a:t>
            </a:r>
            <a:r>
              <a:rPr lang="nl-NL" sz="1400" dirty="0" smtClean="0">
                <a:latin typeface="Times New Roman" panose="02020603050405020304" pitchFamily="18" charset="0"/>
                <a:cs typeface="Times New Roman" panose="02020603050405020304" pitchFamily="18" charset="0"/>
              </a:rPr>
              <a:t>bewegingskwaliteiten</a:t>
            </a:r>
          </a:p>
          <a:p>
            <a:pPr>
              <a:spcBef>
                <a:spcPts val="600"/>
              </a:spcBef>
            </a:pPr>
            <a:r>
              <a:rPr lang="nl-NL" sz="1400" dirty="0">
                <a:latin typeface="Times New Roman" panose="02020603050405020304" pitchFamily="18" charset="0"/>
                <a:cs typeface="Times New Roman" panose="02020603050405020304" pitchFamily="18" charset="0"/>
              </a:rPr>
              <a:t>Spel op basis van betekenisvolle eenvoudige situaties met het accent op beweging.</a:t>
            </a:r>
          </a:p>
          <a:p>
            <a:pPr>
              <a:spcBef>
                <a:spcPts val="600"/>
              </a:spcBef>
            </a:pPr>
            <a:r>
              <a:rPr lang="nl-NL" sz="1400" dirty="0" smtClean="0">
                <a:latin typeface="Times New Roman" panose="02020603050405020304" pitchFamily="18" charset="0"/>
                <a:cs typeface="Times New Roman" panose="02020603050405020304" pitchFamily="18" charset="0"/>
              </a:rPr>
              <a:t>Spel om </a:t>
            </a:r>
            <a:r>
              <a:rPr lang="nl-NL" sz="1400" dirty="0">
                <a:latin typeface="Times New Roman" panose="02020603050405020304" pitchFamily="18" charset="0"/>
                <a:cs typeface="Times New Roman" panose="02020603050405020304" pitchFamily="18" charset="0"/>
              </a:rPr>
              <a:t>te bewegen en de yoga-houdingen </a:t>
            </a:r>
            <a:r>
              <a:rPr lang="nl-NL" sz="1400" dirty="0" smtClean="0">
                <a:latin typeface="Times New Roman" panose="02020603050405020304" pitchFamily="18" charset="0"/>
                <a:cs typeface="Times New Roman" panose="02020603050405020304" pitchFamily="18" charset="0"/>
              </a:rPr>
              <a:t>te leren</a:t>
            </a:r>
            <a:endParaRPr lang="nl-NL" sz="1400" dirty="0">
              <a:latin typeface="Times New Roman" panose="02020603050405020304" pitchFamily="18" charset="0"/>
              <a:cs typeface="Times New Roman" panose="02020603050405020304" pitchFamily="18" charset="0"/>
            </a:endParaRPr>
          </a:p>
        </p:txBody>
      </p:sp>
      <p:sp>
        <p:nvSpPr>
          <p:cNvPr id="10" name="Tijdelijke aanduiding voor inhoud 9"/>
          <p:cNvSpPr>
            <a:spLocks noGrp="1"/>
          </p:cNvSpPr>
          <p:nvPr>
            <p:ph sz="half" idx="2"/>
          </p:nvPr>
        </p:nvSpPr>
        <p:spPr>
          <a:xfrm>
            <a:off x="6172200" y="2964122"/>
            <a:ext cx="5181600" cy="3571761"/>
          </a:xfrm>
          <a:solidFill>
            <a:srgbClr val="35EB39"/>
          </a:solidFill>
        </p:spPr>
        <p:txBody>
          <a:bodyPr>
            <a:normAutofit/>
          </a:bodyPr>
          <a:lstStyle/>
          <a:p>
            <a:pPr marL="0" indent="0">
              <a:lnSpc>
                <a:spcPct val="50000"/>
              </a:lnSpc>
              <a:buNone/>
            </a:pPr>
            <a:endParaRPr lang="nl-NL" sz="1400" b="1" dirty="0" smtClean="0">
              <a:latin typeface="Times New Roman" panose="02020603050405020304" pitchFamily="18" charset="0"/>
              <a:cs typeface="Times New Roman" panose="02020603050405020304" pitchFamily="18" charset="0"/>
            </a:endParaRPr>
          </a:p>
          <a:p>
            <a:pPr marL="0" indent="0">
              <a:lnSpc>
                <a:spcPct val="50000"/>
              </a:lnSpc>
              <a:buNone/>
            </a:pPr>
            <a:r>
              <a:rPr lang="nl-NL" sz="1400" b="1" dirty="0" smtClean="0">
                <a:latin typeface="Times New Roman" panose="02020603050405020304" pitchFamily="18" charset="0"/>
                <a:cs typeface="Times New Roman" panose="02020603050405020304" pitchFamily="18" charset="0"/>
              </a:rPr>
              <a:t>Groep 3 en 4:       als gr. 1 en 2 plus    </a:t>
            </a:r>
            <a:endParaRPr lang="nl-NL" sz="1400" dirty="0">
              <a:latin typeface="Times New Roman" panose="02020603050405020304" pitchFamily="18" charset="0"/>
              <a:cs typeface="Times New Roman" panose="02020603050405020304" pitchFamily="18" charset="0"/>
            </a:endParaRPr>
          </a:p>
          <a:p>
            <a:pPr>
              <a:spcBef>
                <a:spcPts val="600"/>
              </a:spcBef>
            </a:pPr>
            <a:r>
              <a:rPr lang="nl-NL" sz="1400" dirty="0">
                <a:latin typeface="Times New Roman" panose="02020603050405020304" pitchFamily="18" charset="0"/>
                <a:cs typeface="Times New Roman" panose="02020603050405020304" pitchFamily="18" charset="0"/>
              </a:rPr>
              <a:t>De leerlingen leren bewegen op verschillende manieren vanuit de vijf ritmes. Vloeiend, staccato, chaos, lyrisch en stil m.b.v. </a:t>
            </a:r>
            <a:r>
              <a:rPr lang="nl-NL" sz="1400" dirty="0" smtClean="0">
                <a:latin typeface="Times New Roman" panose="02020603050405020304" pitchFamily="18" charset="0"/>
                <a:cs typeface="Times New Roman" panose="02020603050405020304" pitchFamily="18" charset="0"/>
              </a:rPr>
              <a:t>dans en </a:t>
            </a:r>
            <a:r>
              <a:rPr lang="nl-NL" sz="1400" dirty="0" err="1" smtClean="0">
                <a:latin typeface="Times New Roman" panose="02020603050405020304" pitchFamily="18" charset="0"/>
                <a:cs typeface="Times New Roman" panose="02020603050405020304" pitchFamily="18" charset="0"/>
              </a:rPr>
              <a:t>djembé</a:t>
            </a:r>
            <a:r>
              <a:rPr lang="nl-NL" sz="1400" dirty="0" smtClean="0">
                <a:latin typeface="Times New Roman" panose="02020603050405020304" pitchFamily="18" charset="0"/>
                <a:cs typeface="Times New Roman" panose="02020603050405020304" pitchFamily="18" charset="0"/>
              </a:rPr>
              <a:t>.</a:t>
            </a:r>
            <a:endParaRPr lang="nl-NL" sz="1400" dirty="0">
              <a:latin typeface="Times New Roman" panose="02020603050405020304" pitchFamily="18" charset="0"/>
              <a:cs typeface="Times New Roman" panose="02020603050405020304" pitchFamily="18" charset="0"/>
            </a:endParaRPr>
          </a:p>
          <a:p>
            <a:pPr>
              <a:lnSpc>
                <a:spcPct val="100000"/>
              </a:lnSpc>
            </a:pPr>
            <a:r>
              <a:rPr lang="nl-NL" sz="1400" dirty="0">
                <a:latin typeface="Times New Roman" panose="02020603050405020304" pitchFamily="18" charset="0"/>
                <a:cs typeface="Times New Roman" panose="02020603050405020304" pitchFamily="18" charset="0"/>
              </a:rPr>
              <a:t>M</a:t>
            </a:r>
            <a:r>
              <a:rPr lang="nl-NL" sz="1400" dirty="0" smtClean="0">
                <a:latin typeface="Times New Roman" panose="02020603050405020304" pitchFamily="18" charset="0"/>
                <a:cs typeface="Times New Roman" panose="02020603050405020304" pitchFamily="18" charset="0"/>
              </a:rPr>
              <a:t>uziek</a:t>
            </a:r>
            <a:r>
              <a:rPr lang="nl-NL" sz="1400" dirty="0">
                <a:latin typeface="Times New Roman" panose="02020603050405020304" pitchFamily="18" charset="0"/>
                <a:cs typeface="Times New Roman" panose="02020603050405020304" pitchFamily="18" charset="0"/>
              </a:rPr>
              <a:t>, afkomstig uit verschillende culturen, in korte maar ook langere </a:t>
            </a:r>
            <a:r>
              <a:rPr lang="nl-NL" sz="1400" dirty="0" smtClean="0">
                <a:latin typeface="Times New Roman" panose="02020603050405020304" pitchFamily="18" charset="0"/>
                <a:cs typeface="Times New Roman" panose="02020603050405020304" pitchFamily="18" charset="0"/>
              </a:rPr>
              <a:t>fragmenten, </a:t>
            </a:r>
            <a:r>
              <a:rPr lang="nl-NL" sz="1400" dirty="0">
                <a:latin typeface="Times New Roman" panose="02020603050405020304" pitchFamily="18" charset="0"/>
                <a:cs typeface="Times New Roman" panose="02020603050405020304" pitchFamily="18" charset="0"/>
              </a:rPr>
              <a:t>verbonden met het thema of </a:t>
            </a:r>
            <a:r>
              <a:rPr lang="nl-NL" sz="1400" dirty="0" smtClean="0">
                <a:latin typeface="Times New Roman" panose="02020603050405020304" pitchFamily="18" charset="0"/>
                <a:cs typeface="Times New Roman" panose="02020603050405020304" pitchFamily="18" charset="0"/>
              </a:rPr>
              <a:t>onderwerp</a:t>
            </a:r>
          </a:p>
          <a:p>
            <a:pPr lvl="0" fontAlgn="base"/>
            <a:r>
              <a:rPr lang="nl-NL" sz="1400" dirty="0">
                <a:latin typeface="Times New Roman" panose="02020603050405020304" pitchFamily="18" charset="0"/>
                <a:cs typeface="Times New Roman" panose="02020603050405020304" pitchFamily="18" charset="0"/>
              </a:rPr>
              <a:t>D</a:t>
            </a:r>
            <a:r>
              <a:rPr lang="nl-NL" sz="1400" dirty="0" smtClean="0">
                <a:latin typeface="Times New Roman" panose="02020603050405020304" pitchFamily="18" charset="0"/>
                <a:cs typeface="Times New Roman" panose="02020603050405020304" pitchFamily="18" charset="0"/>
              </a:rPr>
              <a:t>e </a:t>
            </a:r>
            <a:r>
              <a:rPr lang="nl-NL" sz="1400" dirty="0">
                <a:latin typeface="Times New Roman" panose="02020603050405020304" pitchFamily="18" charset="0"/>
                <a:cs typeface="Times New Roman" panose="02020603050405020304" pitchFamily="18" charset="0"/>
              </a:rPr>
              <a:t>maat, het ritme en eenvoudige ritmische patronen spelen bij </a:t>
            </a:r>
            <a:r>
              <a:rPr lang="nl-NL" sz="1400" dirty="0" smtClean="0">
                <a:latin typeface="Times New Roman" panose="02020603050405020304" pitchFamily="18" charset="0"/>
                <a:cs typeface="Times New Roman" panose="02020603050405020304" pitchFamily="18" charset="0"/>
              </a:rPr>
              <a:t>liedjes en speciaal bij de “</a:t>
            </a:r>
            <a:r>
              <a:rPr lang="nl-NL" sz="1400" dirty="0" err="1" smtClean="0">
                <a:latin typeface="Times New Roman" panose="02020603050405020304" pitchFamily="18" charset="0"/>
                <a:cs typeface="Times New Roman" panose="02020603050405020304" pitchFamily="18" charset="0"/>
              </a:rPr>
              <a:t>Circle</a:t>
            </a:r>
            <a:r>
              <a:rPr lang="nl-NL" sz="1400" dirty="0" smtClean="0">
                <a:latin typeface="Times New Roman" panose="02020603050405020304" pitchFamily="18" charset="0"/>
                <a:cs typeface="Times New Roman" panose="02020603050405020304" pitchFamily="18" charset="0"/>
              </a:rPr>
              <a:t> of Life” </a:t>
            </a:r>
            <a:endParaRPr lang="nl-NL" sz="1400" dirty="0">
              <a:latin typeface="Times New Roman" panose="02020603050405020304" pitchFamily="18" charset="0"/>
              <a:cs typeface="Times New Roman" panose="02020603050405020304" pitchFamily="18" charset="0"/>
            </a:endParaRPr>
          </a:p>
          <a:p>
            <a:pPr lvl="0" fontAlgn="base"/>
            <a:r>
              <a:rPr lang="nl-NL" sz="1400" dirty="0">
                <a:latin typeface="Times New Roman" panose="02020603050405020304" pitchFamily="18" charset="0"/>
                <a:cs typeface="Times New Roman" panose="02020603050405020304" pitchFamily="18" charset="0"/>
              </a:rPr>
              <a:t>S</a:t>
            </a:r>
            <a:r>
              <a:rPr lang="nl-NL" sz="1400" dirty="0" smtClean="0">
                <a:latin typeface="Times New Roman" panose="02020603050405020304" pitchFamily="18" charset="0"/>
                <a:cs typeface="Times New Roman" panose="02020603050405020304" pitchFamily="18" charset="0"/>
              </a:rPr>
              <a:t>pelen </a:t>
            </a:r>
            <a:r>
              <a:rPr lang="nl-NL" sz="1400" dirty="0">
                <a:latin typeface="Times New Roman" panose="02020603050405020304" pitchFamily="18" charset="0"/>
                <a:cs typeface="Times New Roman" panose="02020603050405020304" pitchFamily="18" charset="0"/>
              </a:rPr>
              <a:t>van tegenstellingen: hard-zacht, hoog-laag, </a:t>
            </a:r>
            <a:r>
              <a:rPr lang="nl-NL" sz="1400" dirty="0" smtClean="0">
                <a:latin typeface="Times New Roman" panose="02020603050405020304" pitchFamily="18" charset="0"/>
                <a:cs typeface="Times New Roman" panose="02020603050405020304" pitchFamily="18" charset="0"/>
              </a:rPr>
              <a:t>snel/langzaam </a:t>
            </a:r>
            <a:endParaRPr lang="nl-NL" sz="1400" dirty="0">
              <a:latin typeface="Times New Roman" panose="02020603050405020304" pitchFamily="18" charset="0"/>
              <a:cs typeface="Times New Roman" panose="02020603050405020304" pitchFamily="18" charset="0"/>
            </a:endParaRPr>
          </a:p>
          <a:p>
            <a:pPr lvl="0" fontAlgn="base"/>
            <a:r>
              <a:rPr lang="nl-NL" sz="1400" dirty="0">
                <a:latin typeface="Times New Roman" panose="02020603050405020304" pitchFamily="18" charset="0"/>
                <a:cs typeface="Times New Roman" panose="02020603050405020304" pitchFamily="18" charset="0"/>
              </a:rPr>
              <a:t>E</a:t>
            </a:r>
            <a:r>
              <a:rPr lang="nl-NL" sz="1400" dirty="0" smtClean="0">
                <a:latin typeface="Times New Roman" panose="02020603050405020304" pitchFamily="18" charset="0"/>
                <a:cs typeface="Times New Roman" panose="02020603050405020304" pitchFamily="18" charset="0"/>
              </a:rPr>
              <a:t>xperimenteren </a:t>
            </a:r>
            <a:r>
              <a:rPr lang="nl-NL" sz="1400" dirty="0">
                <a:latin typeface="Times New Roman" panose="02020603050405020304" pitchFamily="18" charset="0"/>
                <a:cs typeface="Times New Roman" panose="02020603050405020304" pitchFamily="18" charset="0"/>
              </a:rPr>
              <a:t>met verschillende klankkleuren en bespeelmogelijkheden die passen bij het </a:t>
            </a:r>
            <a:r>
              <a:rPr lang="nl-NL" sz="1400" dirty="0" smtClean="0">
                <a:latin typeface="Times New Roman" panose="02020603050405020304" pitchFamily="18" charset="0"/>
                <a:cs typeface="Times New Roman" panose="02020603050405020304" pitchFamily="18" charset="0"/>
              </a:rPr>
              <a:t>instrument</a:t>
            </a:r>
          </a:p>
          <a:p>
            <a:pPr lvl="0" fontAlgn="base"/>
            <a:r>
              <a:rPr lang="nl-NL" sz="1400" dirty="0" smtClean="0">
                <a:latin typeface="Times New Roman" panose="02020603050405020304" pitchFamily="18" charset="0"/>
                <a:cs typeface="Times New Roman" panose="02020603050405020304" pitchFamily="18" charset="0"/>
              </a:rPr>
              <a:t>Naast </a:t>
            </a:r>
            <a:r>
              <a:rPr lang="nl-NL" sz="1400" dirty="0">
                <a:latin typeface="Times New Roman" panose="02020603050405020304" pitchFamily="18" charset="0"/>
                <a:cs typeface="Times New Roman" panose="02020603050405020304" pitchFamily="18" charset="0"/>
              </a:rPr>
              <a:t>muzikaliteit </a:t>
            </a:r>
            <a:r>
              <a:rPr lang="nl-NL" sz="1400" dirty="0" smtClean="0">
                <a:latin typeface="Times New Roman" panose="02020603050405020304" pitchFamily="18" charset="0"/>
                <a:cs typeface="Times New Roman" panose="02020603050405020304" pitchFamily="18" charset="0"/>
              </a:rPr>
              <a:t>wordt er gewerkt </a:t>
            </a:r>
            <a:r>
              <a:rPr lang="nl-NL" sz="1400" dirty="0">
                <a:latin typeface="Times New Roman" panose="02020603050405020304" pitchFamily="18" charset="0"/>
                <a:cs typeface="Times New Roman" panose="02020603050405020304" pitchFamily="18" charset="0"/>
              </a:rPr>
              <a:t>met improvisatie, bewegingscoördinatie, fantasie en creativiteit in de bewegingen</a:t>
            </a:r>
            <a:r>
              <a:rPr lang="nl-NL" sz="1400" dirty="0" smtClean="0">
                <a:latin typeface="Times New Roman" panose="02020603050405020304" pitchFamily="18" charset="0"/>
                <a:cs typeface="Times New Roman" panose="02020603050405020304" pitchFamily="18" charset="0"/>
              </a:rPr>
              <a:t> </a:t>
            </a:r>
            <a:endParaRPr lang="nl-NL" sz="1400" dirty="0">
              <a:latin typeface="Times New Roman" panose="02020603050405020304" pitchFamily="18" charset="0"/>
              <a:cs typeface="Times New Roman" panose="02020603050405020304" pitchFamily="18" charset="0"/>
            </a:endParaRPr>
          </a:p>
          <a:p>
            <a:pPr>
              <a:lnSpc>
                <a:spcPct val="100000"/>
              </a:lnSpc>
            </a:pPr>
            <a:endParaRPr lang="en-US" sz="1400" dirty="0" smtClean="0">
              <a:latin typeface="Times New Roman" panose="02020603050405020304" pitchFamily="18" charset="0"/>
              <a:cs typeface="Times New Roman" panose="02020603050405020304" pitchFamily="18" charset="0"/>
            </a:endParaRPr>
          </a:p>
        </p:txBody>
      </p:sp>
      <p:sp>
        <p:nvSpPr>
          <p:cNvPr id="11" name="Titel 1"/>
          <p:cNvSpPr txBox="1">
            <a:spLocks/>
          </p:cNvSpPr>
          <p:nvPr/>
        </p:nvSpPr>
        <p:spPr>
          <a:xfrm>
            <a:off x="838200" y="365125"/>
            <a:ext cx="10515600" cy="1183120"/>
          </a:xfrm>
          <a:prstGeom prst="rect">
            <a:avLst/>
          </a:prstGeom>
          <a:solidFill>
            <a:srgbClr val="FF0000"/>
          </a:solid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2700" b="1" dirty="0" smtClean="0">
                <a:latin typeface="Times New Roman" panose="02020603050405020304" pitchFamily="18" charset="0"/>
                <a:cs typeface="Times New Roman" panose="02020603050405020304" pitchFamily="18" charset="0"/>
              </a:rPr>
              <a:t/>
            </a:r>
            <a:br>
              <a:rPr lang="nl-NL" sz="2700" b="1" dirty="0" smtClean="0">
                <a:latin typeface="Times New Roman" panose="02020603050405020304" pitchFamily="18" charset="0"/>
                <a:cs typeface="Times New Roman" panose="02020603050405020304" pitchFamily="18" charset="0"/>
              </a:rPr>
            </a:br>
            <a:r>
              <a:rPr lang="nl-NL" sz="2700" b="1" dirty="0" smtClean="0">
                <a:solidFill>
                  <a:schemeClr val="bg1"/>
                </a:solidFill>
                <a:latin typeface="Lucida Handwriting" panose="03010101010101010101" pitchFamily="66" charset="0"/>
                <a:cs typeface="Times New Roman" panose="02020603050405020304" pitchFamily="18" charset="0"/>
              </a:rPr>
              <a:t>Tussendoelen  cultuur ontmoeting</a:t>
            </a:r>
            <a:r>
              <a:rPr lang="nl-NL" sz="2000" b="1" dirty="0" smtClean="0">
                <a:solidFill>
                  <a:schemeClr val="bg1"/>
                </a:solidFill>
                <a:latin typeface="Lucida Handwriting" panose="03010101010101010101" pitchFamily="66" charset="0"/>
                <a:cs typeface="Times New Roman" panose="02020603050405020304" pitchFamily="18" charset="0"/>
              </a:rPr>
              <a:t/>
            </a:r>
            <a:br>
              <a:rPr lang="nl-NL" sz="2000" b="1" dirty="0" smtClean="0">
                <a:solidFill>
                  <a:schemeClr val="bg1"/>
                </a:solidFill>
                <a:latin typeface="Lucida Handwriting" panose="03010101010101010101" pitchFamily="66" charset="0"/>
                <a:cs typeface="Times New Roman" panose="02020603050405020304" pitchFamily="18" charset="0"/>
              </a:rPr>
            </a:br>
            <a:r>
              <a:rPr lang="nl-NL" sz="3100" dirty="0" smtClean="0">
                <a:solidFill>
                  <a:schemeClr val="bg1"/>
                </a:solidFill>
                <a:latin typeface="Lucida Handwriting" panose="03010101010101010101" pitchFamily="66" charset="0"/>
                <a:cs typeface="Times New Roman" panose="02020603050405020304" pitchFamily="18" charset="0"/>
              </a:rPr>
              <a:t/>
            </a:r>
            <a:br>
              <a:rPr lang="nl-NL" sz="3100" dirty="0" smtClean="0">
                <a:solidFill>
                  <a:schemeClr val="bg1"/>
                </a:solidFill>
                <a:latin typeface="Lucida Handwriting" panose="03010101010101010101" pitchFamily="66" charset="0"/>
                <a:cs typeface="Times New Roman" panose="02020603050405020304" pitchFamily="18" charset="0"/>
              </a:rPr>
            </a:br>
            <a:r>
              <a:rPr lang="nl-NL" sz="3100" b="1" dirty="0" smtClean="0">
                <a:solidFill>
                  <a:schemeClr val="bg1"/>
                </a:solidFill>
                <a:latin typeface="Lucida Handwriting" panose="03010101010101010101" pitchFamily="66" charset="0"/>
                <a:cs typeface="Times New Roman" panose="02020603050405020304" pitchFamily="18" charset="0"/>
              </a:rPr>
              <a:t>Groepen 1 en 2, 3 en 4</a:t>
            </a:r>
            <a:endParaRPr lang="nl-NL" sz="3100" dirty="0"/>
          </a:p>
        </p:txBody>
      </p:sp>
      <p:pic>
        <p:nvPicPr>
          <p:cNvPr id="12" name="Afbeelding 11" descr="Afbeeldingsresultaat voor afbeeldingen van yoga houdingen&quo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3053" y="1635853"/>
            <a:ext cx="2071255" cy="1262979"/>
          </a:xfrm>
          <a:prstGeom prst="rect">
            <a:avLst/>
          </a:prstGeom>
          <a:noFill/>
          <a:ln>
            <a:noFill/>
          </a:ln>
        </p:spPr>
      </p:pic>
      <p:pic>
        <p:nvPicPr>
          <p:cNvPr id="13" name="Afbeelding 12" descr="Afbeeldingsresultaat voor afbeeldingen djembé&quot;"/>
          <p:cNvPicPr/>
          <p:nvPr/>
        </p:nvPicPr>
        <p:blipFill rotWithShape="1">
          <a:blip r:embed="rId3" cstate="print">
            <a:extLst>
              <a:ext uri="{28A0092B-C50C-407E-A947-70E740481C1C}">
                <a14:useLocalDpi xmlns:a14="http://schemas.microsoft.com/office/drawing/2010/main" val="0"/>
              </a:ext>
            </a:extLst>
          </a:blip>
          <a:srcRect t="2435" r="12364"/>
          <a:stretch/>
        </p:blipFill>
        <p:spPr bwMode="auto">
          <a:xfrm>
            <a:off x="6637626" y="1570563"/>
            <a:ext cx="1051647" cy="1328269"/>
          </a:xfrm>
          <a:prstGeom prst="rect">
            <a:avLst/>
          </a:prstGeom>
          <a:noFill/>
          <a:ln>
            <a:noFill/>
          </a:ln>
          <a:extLst>
            <a:ext uri="{53640926-AAD7-44D8-BBD7-CCE9431645EC}">
              <a14:shadowObscured xmlns:a14="http://schemas.microsoft.com/office/drawing/2010/main"/>
            </a:ext>
          </a:extLst>
        </p:spPr>
      </p:pic>
      <p:pic>
        <p:nvPicPr>
          <p:cNvPr id="14" name="Afbeelding 13" descr="Afbeeldingsresultaat voor afbeeldingen Cicle of life&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6481" y="1630622"/>
            <a:ext cx="2370455" cy="1268210"/>
          </a:xfrm>
          <a:prstGeom prst="rect">
            <a:avLst/>
          </a:prstGeom>
          <a:noFill/>
          <a:ln>
            <a:noFill/>
          </a:ln>
        </p:spPr>
      </p:pic>
      <p:pic>
        <p:nvPicPr>
          <p:cNvPr id="15" name="Afbeelding 14" descr="Afbeeldingsresultaat voor afbeeldingen lente&quot;"/>
          <p:cNvPicPr/>
          <p:nvPr/>
        </p:nvPicPr>
        <p:blipFill rotWithShape="1">
          <a:blip r:embed="rId5">
            <a:extLst>
              <a:ext uri="{28A0092B-C50C-407E-A947-70E740481C1C}">
                <a14:useLocalDpi xmlns:a14="http://schemas.microsoft.com/office/drawing/2010/main" val="0"/>
              </a:ext>
            </a:extLst>
          </a:blip>
          <a:srcRect l="1955" t="64495" r="58632" b="1955"/>
          <a:stretch/>
        </p:blipFill>
        <p:spPr bwMode="auto">
          <a:xfrm>
            <a:off x="3782073" y="1630196"/>
            <a:ext cx="1569245" cy="126863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7377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838200" y="365126"/>
            <a:ext cx="9978736" cy="1058430"/>
          </a:xfrm>
        </p:spPr>
        <p:txBody>
          <a:bodyPr/>
          <a:lstStyle/>
          <a:p>
            <a:endParaRPr lang="nl-NL" dirty="0"/>
          </a:p>
        </p:txBody>
      </p:sp>
      <p:sp>
        <p:nvSpPr>
          <p:cNvPr id="9" name="Tijdelijke aanduiding voor inhoud 8"/>
          <p:cNvSpPr>
            <a:spLocks noGrp="1"/>
          </p:cNvSpPr>
          <p:nvPr>
            <p:ph sz="half" idx="1"/>
          </p:nvPr>
        </p:nvSpPr>
        <p:spPr>
          <a:xfrm>
            <a:off x="838200" y="3044534"/>
            <a:ext cx="5181600" cy="3397829"/>
          </a:xfrm>
          <a:solidFill>
            <a:srgbClr val="0070C0"/>
          </a:solidFill>
        </p:spPr>
        <p:txBody>
          <a:bodyPr>
            <a:normAutofit fontScale="25000" lnSpcReduction="20000"/>
          </a:bodyPr>
          <a:lstStyle/>
          <a:p>
            <a:pPr marL="0" indent="0">
              <a:lnSpc>
                <a:spcPct val="50000"/>
              </a:lnSpc>
              <a:buNone/>
            </a:pPr>
            <a:endParaRPr lang="nl-NL" sz="1600" b="1" dirty="0" smtClean="0">
              <a:latin typeface="Times New Roman" panose="02020603050405020304" pitchFamily="18" charset="0"/>
              <a:cs typeface="Times New Roman" panose="02020603050405020304" pitchFamily="18" charset="0"/>
            </a:endParaRPr>
          </a:p>
          <a:p>
            <a:pPr marL="0" indent="0">
              <a:lnSpc>
                <a:spcPct val="50000"/>
              </a:lnSpc>
              <a:buNone/>
            </a:pPr>
            <a:r>
              <a:rPr lang="nl-NL" sz="6400" b="1" dirty="0" smtClean="0">
                <a:solidFill>
                  <a:schemeClr val="bg1"/>
                </a:solidFill>
                <a:latin typeface="Times New Roman" panose="02020603050405020304" pitchFamily="18" charset="0"/>
                <a:cs typeface="Times New Roman" panose="02020603050405020304" pitchFamily="18" charset="0"/>
              </a:rPr>
              <a:t>Groep 5 en </a:t>
            </a:r>
            <a:r>
              <a:rPr lang="nl-NL" sz="6400" b="1" dirty="0">
                <a:solidFill>
                  <a:schemeClr val="bg1"/>
                </a:solidFill>
                <a:latin typeface="Times New Roman" panose="02020603050405020304" pitchFamily="18" charset="0"/>
                <a:cs typeface="Times New Roman" panose="02020603050405020304" pitchFamily="18" charset="0"/>
              </a:rPr>
              <a:t>6: als gr. </a:t>
            </a:r>
            <a:r>
              <a:rPr lang="nl-NL" sz="6400" b="1" dirty="0" smtClean="0">
                <a:solidFill>
                  <a:schemeClr val="bg1"/>
                </a:solidFill>
                <a:latin typeface="Times New Roman" panose="02020603050405020304" pitchFamily="18" charset="0"/>
                <a:cs typeface="Times New Roman" panose="02020603050405020304" pitchFamily="18" charset="0"/>
              </a:rPr>
              <a:t>3 </a:t>
            </a:r>
            <a:r>
              <a:rPr lang="nl-NL" sz="6400" b="1" dirty="0">
                <a:solidFill>
                  <a:schemeClr val="bg1"/>
                </a:solidFill>
                <a:latin typeface="Times New Roman" panose="02020603050405020304" pitchFamily="18" charset="0"/>
                <a:cs typeface="Times New Roman" panose="02020603050405020304" pitchFamily="18" charset="0"/>
              </a:rPr>
              <a:t>en </a:t>
            </a:r>
            <a:r>
              <a:rPr lang="nl-NL" sz="6400" b="1" dirty="0" smtClean="0">
                <a:solidFill>
                  <a:schemeClr val="bg1"/>
                </a:solidFill>
                <a:latin typeface="Times New Roman" panose="02020603050405020304" pitchFamily="18" charset="0"/>
                <a:cs typeface="Times New Roman" panose="02020603050405020304" pitchFamily="18" charset="0"/>
              </a:rPr>
              <a:t>4 </a:t>
            </a:r>
            <a:r>
              <a:rPr lang="nl-NL" sz="6400" b="1" dirty="0">
                <a:solidFill>
                  <a:schemeClr val="bg1"/>
                </a:solidFill>
                <a:latin typeface="Times New Roman" panose="02020603050405020304" pitchFamily="18" charset="0"/>
                <a:cs typeface="Times New Roman" panose="02020603050405020304" pitchFamily="18" charset="0"/>
              </a:rPr>
              <a:t>plus </a:t>
            </a:r>
            <a:endParaRPr lang="nl-NL" sz="6400" b="1" dirty="0" smtClean="0">
              <a:solidFill>
                <a:schemeClr val="bg1"/>
              </a:solidFill>
              <a:latin typeface="Times New Roman" panose="02020603050405020304" pitchFamily="18" charset="0"/>
              <a:cs typeface="Times New Roman" panose="02020603050405020304" pitchFamily="18" charset="0"/>
            </a:endParaRPr>
          </a:p>
          <a:p>
            <a:pPr marL="0" indent="0">
              <a:lnSpc>
                <a:spcPct val="50000"/>
              </a:lnSpc>
              <a:buNone/>
            </a:pPr>
            <a:endParaRPr lang="nl-NL" sz="4000" b="1" dirty="0">
              <a:solidFill>
                <a:schemeClr val="bg1"/>
              </a:solidFill>
              <a:latin typeface="Times New Roman" panose="02020603050405020304" pitchFamily="18" charset="0"/>
              <a:cs typeface="Times New Roman" panose="02020603050405020304" pitchFamily="18" charset="0"/>
            </a:endParaRPr>
          </a:p>
          <a:p>
            <a:pPr>
              <a:spcBef>
                <a:spcPts val="600"/>
              </a:spcBef>
            </a:pPr>
            <a:r>
              <a:rPr lang="nl-NL" sz="5600" dirty="0">
                <a:solidFill>
                  <a:schemeClr val="bg1"/>
                </a:solidFill>
                <a:latin typeface="Times New Roman" panose="02020603050405020304" pitchFamily="18" charset="0"/>
                <a:cs typeface="Times New Roman" panose="02020603050405020304" pitchFamily="18" charset="0"/>
              </a:rPr>
              <a:t>De leerlingen leren bewegen op verschillende manieren vanuit </a:t>
            </a:r>
            <a:endParaRPr lang="nl-NL" sz="5600" dirty="0" smtClean="0">
              <a:solidFill>
                <a:schemeClr val="bg1"/>
              </a:solidFill>
              <a:latin typeface="Times New Roman" panose="02020603050405020304" pitchFamily="18" charset="0"/>
              <a:cs typeface="Times New Roman" panose="02020603050405020304" pitchFamily="18" charset="0"/>
            </a:endParaRPr>
          </a:p>
          <a:p>
            <a:pPr marL="0" indent="0">
              <a:spcBef>
                <a:spcPts val="600"/>
              </a:spcBef>
              <a:buNone/>
            </a:pPr>
            <a:r>
              <a:rPr lang="nl-NL" sz="5600" dirty="0">
                <a:solidFill>
                  <a:schemeClr val="bg1"/>
                </a:solidFill>
                <a:latin typeface="Times New Roman" panose="02020603050405020304" pitchFamily="18" charset="0"/>
                <a:cs typeface="Times New Roman" panose="02020603050405020304" pitchFamily="18" charset="0"/>
              </a:rPr>
              <a:t> </a:t>
            </a:r>
            <a:r>
              <a:rPr lang="nl-NL" sz="5600" dirty="0" smtClean="0">
                <a:solidFill>
                  <a:schemeClr val="bg1"/>
                </a:solidFill>
                <a:latin typeface="Times New Roman" panose="02020603050405020304" pitchFamily="18" charset="0"/>
                <a:cs typeface="Times New Roman" panose="02020603050405020304" pitchFamily="18" charset="0"/>
              </a:rPr>
              <a:t>   de </a:t>
            </a:r>
            <a:r>
              <a:rPr lang="nl-NL" sz="5600" dirty="0">
                <a:solidFill>
                  <a:schemeClr val="bg1"/>
                </a:solidFill>
                <a:latin typeface="Times New Roman" panose="02020603050405020304" pitchFamily="18" charset="0"/>
                <a:cs typeface="Times New Roman" panose="02020603050405020304" pitchFamily="18" charset="0"/>
              </a:rPr>
              <a:t>vijf ritmes. Vloeiend, staccato, chaos, lyrisch en stil m.b.v. </a:t>
            </a:r>
            <a:endParaRPr lang="nl-NL" sz="5600" dirty="0" smtClean="0">
              <a:solidFill>
                <a:schemeClr val="bg1"/>
              </a:solidFill>
              <a:latin typeface="Times New Roman" panose="02020603050405020304" pitchFamily="18" charset="0"/>
              <a:cs typeface="Times New Roman" panose="02020603050405020304" pitchFamily="18" charset="0"/>
            </a:endParaRPr>
          </a:p>
          <a:p>
            <a:pPr marL="0" indent="0">
              <a:spcBef>
                <a:spcPts val="600"/>
              </a:spcBef>
              <a:buNone/>
            </a:pPr>
            <a:r>
              <a:rPr lang="nl-NL" sz="5600" dirty="0">
                <a:solidFill>
                  <a:schemeClr val="bg1"/>
                </a:solidFill>
                <a:latin typeface="Times New Roman" panose="02020603050405020304" pitchFamily="18" charset="0"/>
                <a:cs typeface="Times New Roman" panose="02020603050405020304" pitchFamily="18" charset="0"/>
              </a:rPr>
              <a:t> </a:t>
            </a:r>
            <a:r>
              <a:rPr lang="nl-NL" sz="5600" dirty="0" smtClean="0">
                <a:solidFill>
                  <a:schemeClr val="bg1"/>
                </a:solidFill>
                <a:latin typeface="Times New Roman" panose="02020603050405020304" pitchFamily="18" charset="0"/>
                <a:cs typeface="Times New Roman" panose="02020603050405020304" pitchFamily="18" charset="0"/>
              </a:rPr>
              <a:t>    verschillende </a:t>
            </a:r>
            <a:r>
              <a:rPr lang="nl-NL" sz="5600" dirty="0">
                <a:solidFill>
                  <a:schemeClr val="bg1"/>
                </a:solidFill>
                <a:latin typeface="Times New Roman" panose="02020603050405020304" pitchFamily="18" charset="0"/>
                <a:cs typeface="Times New Roman" panose="02020603050405020304" pitchFamily="18" charset="0"/>
              </a:rPr>
              <a:t>soorten muziek en </a:t>
            </a:r>
            <a:r>
              <a:rPr lang="nl-NL" sz="5600" dirty="0" smtClean="0">
                <a:solidFill>
                  <a:schemeClr val="bg1"/>
                </a:solidFill>
                <a:latin typeface="Times New Roman" panose="02020603050405020304" pitchFamily="18" charset="0"/>
                <a:cs typeface="Times New Roman" panose="02020603050405020304" pitchFamily="18" charset="0"/>
              </a:rPr>
              <a:t>dans</a:t>
            </a:r>
            <a:endParaRPr lang="nl-NL" sz="5600" dirty="0">
              <a:solidFill>
                <a:schemeClr val="bg1"/>
              </a:solidFill>
              <a:latin typeface="Times New Roman" panose="02020603050405020304" pitchFamily="18" charset="0"/>
              <a:cs typeface="Times New Roman" panose="02020603050405020304" pitchFamily="18" charset="0"/>
            </a:endParaRPr>
          </a:p>
          <a:p>
            <a:pPr>
              <a:lnSpc>
                <a:spcPct val="110000"/>
              </a:lnSpc>
            </a:pPr>
            <a:r>
              <a:rPr lang="en-US" sz="5600" dirty="0" err="1" smtClean="0">
                <a:solidFill>
                  <a:schemeClr val="bg1"/>
                </a:solidFill>
                <a:latin typeface="Times New Roman" panose="02020603050405020304" pitchFamily="18" charset="0"/>
                <a:cs typeface="Times New Roman" panose="02020603050405020304" pitchFamily="18" charset="0"/>
              </a:rPr>
              <a:t>Kunstenaars</a:t>
            </a:r>
            <a:r>
              <a:rPr lang="en-US" sz="5600" dirty="0" smtClean="0">
                <a:solidFill>
                  <a:schemeClr val="bg1"/>
                </a:solidFill>
                <a:latin typeface="Times New Roman" panose="02020603050405020304" pitchFamily="18" charset="0"/>
                <a:cs typeface="Times New Roman" panose="02020603050405020304" pitchFamily="18" charset="0"/>
              </a:rPr>
              <a:t> die ‘</a:t>
            </a:r>
            <a:r>
              <a:rPr lang="en-US" sz="5600" dirty="0" err="1" smtClean="0">
                <a:solidFill>
                  <a:schemeClr val="bg1"/>
                </a:solidFill>
                <a:latin typeface="Times New Roman" panose="02020603050405020304" pitchFamily="18" charset="0"/>
                <a:cs typeface="Times New Roman" panose="02020603050405020304" pitchFamily="18" charset="0"/>
              </a:rPr>
              <a:t>beweging</a:t>
            </a:r>
            <a:r>
              <a:rPr lang="en-US" sz="5600" dirty="0" smtClean="0">
                <a:solidFill>
                  <a:schemeClr val="bg1"/>
                </a:solidFill>
                <a:latin typeface="Times New Roman" panose="02020603050405020304" pitchFamily="18" charset="0"/>
                <a:cs typeface="Times New Roman" panose="02020603050405020304" pitchFamily="18" charset="0"/>
              </a:rPr>
              <a:t>’ in </a:t>
            </a:r>
            <a:r>
              <a:rPr lang="en-US" sz="5600" dirty="0" err="1" smtClean="0">
                <a:solidFill>
                  <a:schemeClr val="bg1"/>
                </a:solidFill>
                <a:latin typeface="Times New Roman" panose="02020603050405020304" pitchFamily="18" charset="0"/>
                <a:cs typeface="Times New Roman" panose="02020603050405020304" pitchFamily="18" charset="0"/>
              </a:rPr>
              <a:t>hun</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kunst</a:t>
            </a:r>
            <a:r>
              <a:rPr lang="en-US" sz="5600" dirty="0" smtClean="0">
                <a:solidFill>
                  <a:schemeClr val="bg1"/>
                </a:solidFill>
                <a:latin typeface="Times New Roman" panose="02020603050405020304" pitchFamily="18" charset="0"/>
                <a:cs typeface="Times New Roman" panose="02020603050405020304" pitchFamily="18" charset="0"/>
              </a:rPr>
              <a:t> be-/</a:t>
            </a:r>
            <a:r>
              <a:rPr lang="en-US" sz="5600" dirty="0" err="1" smtClean="0">
                <a:solidFill>
                  <a:schemeClr val="bg1"/>
                </a:solidFill>
                <a:latin typeface="Times New Roman" panose="02020603050405020304" pitchFamily="18" charset="0"/>
                <a:cs typeface="Times New Roman" panose="02020603050405020304" pitchFamily="18" charset="0"/>
              </a:rPr>
              <a:t>verwerken</a:t>
            </a:r>
            <a:endParaRPr lang="en-US" sz="5600" dirty="0" smtClean="0">
              <a:solidFill>
                <a:schemeClr val="bg1"/>
              </a:solidFill>
              <a:latin typeface="Times New Roman" panose="02020603050405020304" pitchFamily="18" charset="0"/>
              <a:cs typeface="Times New Roman" panose="02020603050405020304" pitchFamily="18" charset="0"/>
            </a:endParaRPr>
          </a:p>
          <a:p>
            <a:pPr>
              <a:lnSpc>
                <a:spcPct val="110000"/>
              </a:lnSpc>
            </a:pPr>
            <a:r>
              <a:rPr lang="en-US" sz="5600" dirty="0" smtClean="0">
                <a:solidFill>
                  <a:schemeClr val="bg1"/>
                </a:solidFill>
                <a:latin typeface="Times New Roman" panose="02020603050405020304" pitchFamily="18" charset="0"/>
                <a:cs typeface="Times New Roman" panose="02020603050405020304" pitchFamily="18" charset="0"/>
              </a:rPr>
              <a:t>Twee en </a:t>
            </a:r>
            <a:r>
              <a:rPr lang="en-US" sz="5600" dirty="0" err="1" smtClean="0">
                <a:solidFill>
                  <a:schemeClr val="bg1"/>
                </a:solidFill>
                <a:latin typeface="Times New Roman" panose="02020603050405020304" pitchFamily="18" charset="0"/>
                <a:cs typeface="Times New Roman" panose="02020603050405020304" pitchFamily="18" charset="0"/>
              </a:rPr>
              <a:t>drie</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dimensionale</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kunstwerken</a:t>
            </a:r>
            <a:endParaRPr lang="en-US" sz="5600" dirty="0" smtClean="0">
              <a:solidFill>
                <a:schemeClr val="bg1"/>
              </a:solidFill>
              <a:latin typeface="Times New Roman" panose="02020603050405020304" pitchFamily="18" charset="0"/>
              <a:cs typeface="Times New Roman" panose="02020603050405020304" pitchFamily="18" charset="0"/>
            </a:endParaRPr>
          </a:p>
          <a:p>
            <a:pPr>
              <a:lnSpc>
                <a:spcPct val="110000"/>
              </a:lnSpc>
            </a:pPr>
            <a:r>
              <a:rPr lang="en-US" sz="5600" dirty="0" err="1" smtClean="0">
                <a:solidFill>
                  <a:schemeClr val="bg1"/>
                </a:solidFill>
                <a:latin typeface="Times New Roman" panose="02020603050405020304" pitchFamily="18" charset="0"/>
                <a:cs typeface="Times New Roman" panose="02020603050405020304" pitchFamily="18" charset="0"/>
              </a:rPr>
              <a:t>Dikke</a:t>
            </a:r>
            <a:r>
              <a:rPr lang="en-US" sz="5600" dirty="0" smtClean="0">
                <a:solidFill>
                  <a:schemeClr val="bg1"/>
                </a:solidFill>
                <a:latin typeface="Times New Roman" panose="02020603050405020304" pitchFamily="18" charset="0"/>
                <a:cs typeface="Times New Roman" panose="02020603050405020304" pitchFamily="18" charset="0"/>
              </a:rPr>
              <a:t> en </a:t>
            </a:r>
            <a:r>
              <a:rPr lang="en-US" sz="5600" dirty="0" err="1" smtClean="0">
                <a:solidFill>
                  <a:schemeClr val="bg1"/>
                </a:solidFill>
                <a:latin typeface="Times New Roman" panose="02020603050405020304" pitchFamily="18" charset="0"/>
                <a:cs typeface="Times New Roman" panose="02020603050405020304" pitchFamily="18" charset="0"/>
              </a:rPr>
              <a:t>dunne</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lijnen</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patronen</a:t>
            </a:r>
            <a:endParaRPr lang="en-US" sz="5600" dirty="0" smtClean="0">
              <a:solidFill>
                <a:schemeClr val="bg1"/>
              </a:solidFill>
              <a:latin typeface="Times New Roman" panose="02020603050405020304" pitchFamily="18" charset="0"/>
              <a:cs typeface="Times New Roman" panose="02020603050405020304" pitchFamily="18" charset="0"/>
            </a:endParaRPr>
          </a:p>
          <a:p>
            <a:pPr>
              <a:lnSpc>
                <a:spcPct val="110000"/>
              </a:lnSpc>
            </a:pPr>
            <a:r>
              <a:rPr lang="en-US" sz="5600" dirty="0" smtClean="0">
                <a:solidFill>
                  <a:schemeClr val="bg1"/>
                </a:solidFill>
                <a:latin typeface="Times New Roman" panose="02020603050405020304" pitchFamily="18" charset="0"/>
                <a:cs typeface="Times New Roman" panose="02020603050405020304" pitchFamily="18" charset="0"/>
              </a:rPr>
              <a:t>Met </a:t>
            </a:r>
            <a:r>
              <a:rPr lang="en-US" sz="5600" dirty="0" err="1" smtClean="0">
                <a:solidFill>
                  <a:schemeClr val="bg1"/>
                </a:solidFill>
                <a:latin typeface="Times New Roman" panose="02020603050405020304" pitchFamily="18" charset="0"/>
                <a:cs typeface="Times New Roman" panose="02020603050405020304" pitchFamily="18" charset="0"/>
              </a:rPr>
              <a:t>bewegingen</a:t>
            </a:r>
            <a:r>
              <a:rPr lang="en-US" sz="5600" dirty="0" smtClean="0">
                <a:solidFill>
                  <a:schemeClr val="bg1"/>
                </a:solidFill>
                <a:latin typeface="Times New Roman" panose="02020603050405020304" pitchFamily="18" charset="0"/>
                <a:cs typeface="Times New Roman" panose="02020603050405020304" pitchFamily="18" charset="0"/>
              </a:rPr>
              <a:t> de </a:t>
            </a:r>
            <a:r>
              <a:rPr lang="en-US" sz="5600" dirty="0" err="1" smtClean="0">
                <a:solidFill>
                  <a:schemeClr val="bg1"/>
                </a:solidFill>
                <a:latin typeface="Times New Roman" panose="02020603050405020304" pitchFamily="18" charset="0"/>
                <a:cs typeface="Times New Roman" panose="02020603050405020304" pitchFamily="18" charset="0"/>
              </a:rPr>
              <a:t>maat</a:t>
            </a:r>
            <a:r>
              <a:rPr lang="en-US" sz="5600" dirty="0" smtClean="0">
                <a:solidFill>
                  <a:schemeClr val="bg1"/>
                </a:solidFill>
                <a:latin typeface="Times New Roman" panose="02020603050405020304" pitchFamily="18" charset="0"/>
                <a:cs typeface="Times New Roman" panose="02020603050405020304" pitchFamily="18" charset="0"/>
              </a:rPr>
              <a:t> en de </a:t>
            </a:r>
            <a:r>
              <a:rPr lang="en-US" sz="5600" dirty="0" err="1" smtClean="0">
                <a:solidFill>
                  <a:schemeClr val="bg1"/>
                </a:solidFill>
                <a:latin typeface="Times New Roman" panose="02020603050405020304" pitchFamily="18" charset="0"/>
                <a:cs typeface="Times New Roman" panose="02020603050405020304" pitchFamily="18" charset="0"/>
              </a:rPr>
              <a:t>lijnen</a:t>
            </a:r>
            <a:r>
              <a:rPr lang="en-US" sz="5600" dirty="0" smtClean="0">
                <a:solidFill>
                  <a:schemeClr val="bg1"/>
                </a:solidFill>
                <a:latin typeface="Times New Roman" panose="02020603050405020304" pitchFamily="18" charset="0"/>
                <a:cs typeface="Times New Roman" panose="02020603050405020304" pitchFamily="18" charset="0"/>
              </a:rPr>
              <a:t> van </a:t>
            </a:r>
            <a:r>
              <a:rPr lang="en-US" sz="5600" dirty="0" err="1" smtClean="0">
                <a:solidFill>
                  <a:schemeClr val="bg1"/>
                </a:solidFill>
                <a:latin typeface="Times New Roman" panose="02020603050405020304" pitchFamily="18" charset="0"/>
                <a:cs typeface="Times New Roman" panose="02020603050405020304" pitchFamily="18" charset="0"/>
              </a:rPr>
              <a:t>een</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tekening</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bepalen</a:t>
            </a:r>
            <a:endParaRPr lang="en-US" sz="5600" dirty="0" smtClean="0">
              <a:solidFill>
                <a:schemeClr val="bg1"/>
              </a:solidFill>
              <a:latin typeface="Times New Roman" panose="02020603050405020304" pitchFamily="18" charset="0"/>
              <a:cs typeface="Times New Roman" panose="02020603050405020304" pitchFamily="18" charset="0"/>
            </a:endParaRPr>
          </a:p>
          <a:p>
            <a:pPr>
              <a:lnSpc>
                <a:spcPct val="110000"/>
              </a:lnSpc>
            </a:pPr>
            <a:r>
              <a:rPr lang="en-US" sz="5600" dirty="0" smtClean="0">
                <a:solidFill>
                  <a:schemeClr val="bg1"/>
                </a:solidFill>
                <a:latin typeface="Times New Roman" panose="02020603050405020304" pitchFamily="18" charset="0"/>
                <a:cs typeface="Times New Roman" panose="02020603050405020304" pitchFamily="18" charset="0"/>
              </a:rPr>
              <a:t>Extra </a:t>
            </a:r>
            <a:r>
              <a:rPr lang="en-US" sz="5600" dirty="0" err="1" smtClean="0">
                <a:solidFill>
                  <a:schemeClr val="bg1"/>
                </a:solidFill>
                <a:latin typeface="Times New Roman" panose="02020603050405020304" pitchFamily="18" charset="0"/>
                <a:cs typeface="Times New Roman" panose="02020603050405020304" pitchFamily="18" charset="0"/>
              </a:rPr>
              <a:t>verfijnen</a:t>
            </a:r>
            <a:r>
              <a:rPr lang="en-US" sz="5600" dirty="0" smtClean="0">
                <a:solidFill>
                  <a:schemeClr val="bg1"/>
                </a:solidFill>
                <a:latin typeface="Times New Roman" panose="02020603050405020304" pitchFamily="18" charset="0"/>
                <a:cs typeface="Times New Roman" panose="02020603050405020304" pitchFamily="18" charset="0"/>
              </a:rPr>
              <a:t> van </a:t>
            </a:r>
            <a:r>
              <a:rPr lang="en-US" sz="5600" dirty="0" err="1" smtClean="0">
                <a:solidFill>
                  <a:schemeClr val="bg1"/>
                </a:solidFill>
                <a:latin typeface="Times New Roman" panose="02020603050405020304" pitchFamily="18" charset="0"/>
                <a:cs typeface="Times New Roman" panose="02020603050405020304" pitchFamily="18" charset="0"/>
              </a:rPr>
              <a:t>groepswerk</a:t>
            </a:r>
            <a:endParaRPr lang="nl-NL" sz="5600" dirty="0" smtClean="0">
              <a:solidFill>
                <a:schemeClr val="bg1"/>
              </a:solidFill>
              <a:latin typeface="Times New Roman" panose="02020603050405020304" pitchFamily="18" charset="0"/>
              <a:cs typeface="Times New Roman" panose="02020603050405020304" pitchFamily="18" charset="0"/>
            </a:endParaRPr>
          </a:p>
          <a:p>
            <a:pPr>
              <a:lnSpc>
                <a:spcPct val="110000"/>
              </a:lnSpc>
            </a:pPr>
            <a:endParaRPr lang="en-US" sz="6000" dirty="0" smtClean="0">
              <a:solidFill>
                <a:schemeClr val="bg1"/>
              </a:solidFill>
              <a:latin typeface="Times New Roman" panose="02020603050405020304" pitchFamily="18" charset="0"/>
              <a:cs typeface="Times New Roman" panose="02020603050405020304" pitchFamily="18" charset="0"/>
            </a:endParaRPr>
          </a:p>
          <a:p>
            <a:pPr>
              <a:lnSpc>
                <a:spcPct val="110000"/>
              </a:lnSpc>
            </a:pPr>
            <a:endParaRPr lang="en-US" sz="6000" dirty="0" smtClean="0">
              <a:solidFill>
                <a:schemeClr val="bg1"/>
              </a:solidFill>
              <a:latin typeface="Times New Roman" panose="02020603050405020304" pitchFamily="18" charset="0"/>
              <a:cs typeface="Times New Roman" panose="02020603050405020304" pitchFamily="18" charset="0"/>
            </a:endParaRPr>
          </a:p>
          <a:p>
            <a:pPr>
              <a:lnSpc>
                <a:spcPct val="110000"/>
              </a:lnSpc>
            </a:pPr>
            <a:r>
              <a:rPr lang="nl-NL" sz="800" dirty="0" smtClean="0"/>
              <a:t>n</a:t>
            </a:r>
            <a:endParaRPr lang="nl-NL" sz="6000" dirty="0" smtClean="0">
              <a:solidFill>
                <a:schemeClr val="bg1"/>
              </a:solidFill>
              <a:latin typeface="Times New Roman" panose="02020603050405020304" pitchFamily="18" charset="0"/>
              <a:cs typeface="Times New Roman" panose="02020603050405020304" pitchFamily="18" charset="0"/>
            </a:endParaRPr>
          </a:p>
        </p:txBody>
      </p:sp>
      <p:sp>
        <p:nvSpPr>
          <p:cNvPr id="10" name="Tijdelijke aanduiding voor inhoud 9"/>
          <p:cNvSpPr>
            <a:spLocks noGrp="1"/>
          </p:cNvSpPr>
          <p:nvPr>
            <p:ph sz="half" idx="2"/>
          </p:nvPr>
        </p:nvSpPr>
        <p:spPr>
          <a:xfrm>
            <a:off x="6172200" y="3044535"/>
            <a:ext cx="5181600" cy="3397828"/>
          </a:xfrm>
          <a:solidFill>
            <a:srgbClr val="7030A0"/>
          </a:solidFill>
        </p:spPr>
        <p:txBody>
          <a:bodyPr>
            <a:normAutofit fontScale="25000" lnSpcReduction="20000"/>
          </a:bodyPr>
          <a:lstStyle/>
          <a:p>
            <a:pPr marL="0" indent="0">
              <a:lnSpc>
                <a:spcPct val="50000"/>
              </a:lnSpc>
              <a:buNone/>
            </a:pPr>
            <a:endParaRPr lang="nl-NL" sz="1600" b="1" dirty="0" smtClean="0">
              <a:latin typeface="Times New Roman" panose="02020603050405020304" pitchFamily="18" charset="0"/>
              <a:cs typeface="Times New Roman" panose="02020603050405020304" pitchFamily="18" charset="0"/>
            </a:endParaRPr>
          </a:p>
          <a:p>
            <a:pPr marL="0" indent="0">
              <a:lnSpc>
                <a:spcPct val="50000"/>
              </a:lnSpc>
              <a:buNone/>
            </a:pPr>
            <a:r>
              <a:rPr lang="nl-NL" sz="6000" b="1" dirty="0" smtClean="0">
                <a:solidFill>
                  <a:schemeClr val="bg1"/>
                </a:solidFill>
                <a:latin typeface="Times New Roman" panose="02020603050405020304" pitchFamily="18" charset="0"/>
                <a:cs typeface="Times New Roman" panose="02020603050405020304" pitchFamily="18" charset="0"/>
              </a:rPr>
              <a:t>Groep 7 en 8:       als gr. 5 en 6 plus  </a:t>
            </a:r>
            <a:endParaRPr lang="nl-NL" sz="1200" b="1" dirty="0" smtClean="0">
              <a:solidFill>
                <a:schemeClr val="bg1"/>
              </a:solidFill>
              <a:latin typeface="Times New Roman" panose="02020603050405020304" pitchFamily="18" charset="0"/>
              <a:cs typeface="Times New Roman" panose="02020603050405020304" pitchFamily="18" charset="0"/>
            </a:endParaRPr>
          </a:p>
          <a:p>
            <a:pPr marL="0" indent="0">
              <a:lnSpc>
                <a:spcPct val="50000"/>
              </a:lnSpc>
              <a:buNone/>
            </a:pPr>
            <a:r>
              <a:rPr lang="nl-NL" sz="4000" b="1" dirty="0" smtClean="0">
                <a:solidFill>
                  <a:schemeClr val="bg1"/>
                </a:solidFill>
                <a:latin typeface="Times New Roman" panose="02020603050405020304" pitchFamily="18" charset="0"/>
                <a:cs typeface="Times New Roman" panose="02020603050405020304" pitchFamily="18" charset="0"/>
              </a:rPr>
              <a:t>  </a:t>
            </a:r>
            <a:endParaRPr lang="nl-NL" sz="4000" dirty="0" smtClean="0">
              <a:solidFill>
                <a:schemeClr val="bg1"/>
              </a:solidFill>
              <a:latin typeface="Times New Roman" panose="02020603050405020304" pitchFamily="18" charset="0"/>
              <a:cs typeface="Times New Roman" panose="02020603050405020304" pitchFamily="18" charset="0"/>
            </a:endParaRPr>
          </a:p>
          <a:p>
            <a:pPr>
              <a:spcBef>
                <a:spcPts val="600"/>
              </a:spcBef>
            </a:pPr>
            <a:r>
              <a:rPr lang="nl-NL" sz="5600" dirty="0" smtClean="0">
                <a:solidFill>
                  <a:schemeClr val="bg1"/>
                </a:solidFill>
                <a:latin typeface="Times New Roman" panose="02020603050405020304" pitchFamily="18" charset="0"/>
                <a:cs typeface="Times New Roman" panose="02020603050405020304" pitchFamily="18" charset="0"/>
              </a:rPr>
              <a:t>De </a:t>
            </a:r>
            <a:r>
              <a:rPr lang="nl-NL" sz="5600" dirty="0">
                <a:solidFill>
                  <a:schemeClr val="bg1"/>
                </a:solidFill>
                <a:latin typeface="Times New Roman" panose="02020603050405020304" pitchFamily="18" charset="0"/>
                <a:cs typeface="Times New Roman" panose="02020603050405020304" pitchFamily="18" charset="0"/>
              </a:rPr>
              <a:t>leerlingen leren bewegen op verschillende manieren </a:t>
            </a:r>
            <a:r>
              <a:rPr lang="nl-NL" sz="5600" dirty="0" smtClean="0">
                <a:solidFill>
                  <a:schemeClr val="bg1"/>
                </a:solidFill>
                <a:latin typeface="Times New Roman" panose="02020603050405020304" pitchFamily="18" charset="0"/>
                <a:cs typeface="Times New Roman" panose="02020603050405020304" pitchFamily="18" charset="0"/>
              </a:rPr>
              <a:t>vanuit</a:t>
            </a:r>
          </a:p>
          <a:p>
            <a:pPr marL="0" indent="0">
              <a:spcBef>
                <a:spcPts val="600"/>
              </a:spcBef>
              <a:buNone/>
            </a:pPr>
            <a:r>
              <a:rPr lang="nl-NL" sz="5600" dirty="0" smtClean="0">
                <a:solidFill>
                  <a:schemeClr val="bg1"/>
                </a:solidFill>
                <a:latin typeface="Times New Roman" panose="02020603050405020304" pitchFamily="18" charset="0"/>
                <a:cs typeface="Times New Roman" panose="02020603050405020304" pitchFamily="18" charset="0"/>
              </a:rPr>
              <a:t>     </a:t>
            </a:r>
            <a:r>
              <a:rPr lang="nl-NL" sz="5600" dirty="0">
                <a:solidFill>
                  <a:schemeClr val="bg1"/>
                </a:solidFill>
                <a:latin typeface="Times New Roman" panose="02020603050405020304" pitchFamily="18" charset="0"/>
                <a:cs typeface="Times New Roman" panose="02020603050405020304" pitchFamily="18" charset="0"/>
              </a:rPr>
              <a:t>de vijf ritmes. Vloeiend, staccato, chaos, lyrisch en stil m.b.v</a:t>
            </a:r>
            <a:r>
              <a:rPr lang="nl-NL" sz="5600" dirty="0" smtClean="0">
                <a:solidFill>
                  <a:schemeClr val="bg1"/>
                </a:solidFill>
                <a:latin typeface="Times New Roman" panose="02020603050405020304" pitchFamily="18" charset="0"/>
                <a:cs typeface="Times New Roman" panose="02020603050405020304" pitchFamily="18" charset="0"/>
              </a:rPr>
              <a:t>.</a:t>
            </a:r>
          </a:p>
          <a:p>
            <a:pPr marL="0" indent="0">
              <a:spcBef>
                <a:spcPts val="600"/>
              </a:spcBef>
              <a:buNone/>
            </a:pPr>
            <a:r>
              <a:rPr lang="nl-NL" sz="5600" dirty="0">
                <a:solidFill>
                  <a:schemeClr val="bg1"/>
                </a:solidFill>
                <a:latin typeface="Times New Roman" panose="02020603050405020304" pitchFamily="18" charset="0"/>
                <a:cs typeface="Times New Roman" panose="02020603050405020304" pitchFamily="18" charset="0"/>
              </a:rPr>
              <a:t> </a:t>
            </a:r>
            <a:r>
              <a:rPr lang="nl-NL" sz="5600" dirty="0" smtClean="0">
                <a:solidFill>
                  <a:schemeClr val="bg1"/>
                </a:solidFill>
                <a:latin typeface="Times New Roman" panose="02020603050405020304" pitchFamily="18" charset="0"/>
                <a:cs typeface="Times New Roman" panose="02020603050405020304" pitchFamily="18" charset="0"/>
              </a:rPr>
              <a:t>     </a:t>
            </a:r>
            <a:r>
              <a:rPr lang="nl-NL" sz="5600" dirty="0">
                <a:solidFill>
                  <a:schemeClr val="bg1"/>
                </a:solidFill>
                <a:latin typeface="Times New Roman" panose="02020603050405020304" pitchFamily="18" charset="0"/>
                <a:cs typeface="Times New Roman" panose="02020603050405020304" pitchFamily="18" charset="0"/>
              </a:rPr>
              <a:t>verschillende soorten muziek en </a:t>
            </a:r>
            <a:r>
              <a:rPr lang="nl-NL" sz="5600" dirty="0" smtClean="0">
                <a:solidFill>
                  <a:schemeClr val="bg1"/>
                </a:solidFill>
                <a:latin typeface="Times New Roman" panose="02020603050405020304" pitchFamily="18" charset="0"/>
                <a:cs typeface="Times New Roman" panose="02020603050405020304" pitchFamily="18" charset="0"/>
              </a:rPr>
              <a:t>dans</a:t>
            </a:r>
            <a:r>
              <a:rPr lang="nl-NL" sz="5600" dirty="0" smtClean="0">
                <a:latin typeface="Times New Roman" panose="02020603050405020304" pitchFamily="18" charset="0"/>
                <a:cs typeface="Times New Roman" panose="02020603050405020304" pitchFamily="18" charset="0"/>
              </a:rPr>
              <a:t>.</a:t>
            </a:r>
            <a:endParaRPr lang="nl-NL" sz="5600" dirty="0">
              <a:latin typeface="Times New Roman" panose="02020603050405020304" pitchFamily="18" charset="0"/>
              <a:cs typeface="Times New Roman" panose="02020603050405020304" pitchFamily="18" charset="0"/>
            </a:endParaRPr>
          </a:p>
          <a:p>
            <a:pPr>
              <a:lnSpc>
                <a:spcPct val="120000"/>
              </a:lnSpc>
            </a:pPr>
            <a:r>
              <a:rPr lang="en-US" sz="5600" dirty="0" err="1" smtClean="0">
                <a:solidFill>
                  <a:schemeClr val="bg1"/>
                </a:solidFill>
                <a:latin typeface="Times New Roman" panose="02020603050405020304" pitchFamily="18" charset="0"/>
                <a:cs typeface="Times New Roman" panose="02020603050405020304" pitchFamily="18" charset="0"/>
              </a:rPr>
              <a:t>Achtergrond</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dans</a:t>
            </a:r>
            <a:r>
              <a:rPr lang="en-US" sz="5600" dirty="0" smtClean="0">
                <a:solidFill>
                  <a:schemeClr val="bg1"/>
                </a:solidFill>
                <a:latin typeface="Times New Roman" panose="02020603050405020304" pitchFamily="18" charset="0"/>
                <a:cs typeface="Times New Roman" panose="02020603050405020304" pitchFamily="18" charset="0"/>
              </a:rPr>
              <a:t> en ‘</a:t>
            </a:r>
            <a:r>
              <a:rPr lang="en-US" sz="5600" dirty="0" err="1" smtClean="0">
                <a:solidFill>
                  <a:schemeClr val="bg1"/>
                </a:solidFill>
                <a:latin typeface="Times New Roman" panose="02020603050405020304" pitchFamily="18" charset="0"/>
                <a:cs typeface="Times New Roman" panose="02020603050405020304" pitchFamily="18" charset="0"/>
              </a:rPr>
              <a:t>geluid</a:t>
            </a:r>
            <a:r>
              <a:rPr lang="en-US" sz="5600" dirty="0" smtClean="0">
                <a:solidFill>
                  <a:schemeClr val="bg1"/>
                </a:solidFill>
                <a:latin typeface="Times New Roman" panose="02020603050405020304" pitchFamily="18" charset="0"/>
                <a:cs typeface="Times New Roman" panose="02020603050405020304" pitchFamily="18" charset="0"/>
              </a:rPr>
              <a:t>’?</a:t>
            </a:r>
          </a:p>
          <a:p>
            <a:pPr>
              <a:lnSpc>
                <a:spcPct val="120000"/>
              </a:lnSpc>
            </a:pPr>
            <a:r>
              <a:rPr lang="en-US" sz="5600" dirty="0" err="1" smtClean="0">
                <a:solidFill>
                  <a:schemeClr val="bg1"/>
                </a:solidFill>
                <a:latin typeface="Times New Roman" panose="02020603050405020304" pitchFamily="18" charset="0"/>
                <a:cs typeface="Times New Roman" panose="02020603050405020304" pitchFamily="18" charset="0"/>
              </a:rPr>
              <a:t>Verschillende</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vormen</a:t>
            </a:r>
            <a:r>
              <a:rPr lang="en-US" sz="5600" dirty="0" smtClean="0">
                <a:solidFill>
                  <a:schemeClr val="bg1"/>
                </a:solidFill>
                <a:latin typeface="Times New Roman" panose="02020603050405020304" pitchFamily="18" charset="0"/>
                <a:cs typeface="Times New Roman" panose="02020603050405020304" pitchFamily="18" charset="0"/>
              </a:rPr>
              <a:t> van </a:t>
            </a:r>
            <a:r>
              <a:rPr lang="en-US" sz="5600" dirty="0" err="1" smtClean="0">
                <a:solidFill>
                  <a:schemeClr val="bg1"/>
                </a:solidFill>
                <a:latin typeface="Times New Roman" panose="02020603050405020304" pitchFamily="18" charset="0"/>
                <a:cs typeface="Times New Roman" panose="02020603050405020304" pitchFamily="18" charset="0"/>
              </a:rPr>
              <a:t>dansen</a:t>
            </a:r>
            <a:r>
              <a:rPr lang="en-US" sz="5600" dirty="0" smtClean="0">
                <a:solidFill>
                  <a:schemeClr val="bg1"/>
                </a:solidFill>
                <a:latin typeface="Times New Roman" panose="02020603050405020304" pitchFamily="18" charset="0"/>
                <a:cs typeface="Times New Roman" panose="02020603050405020304" pitchFamily="18" charset="0"/>
              </a:rPr>
              <a:t> met ‘</a:t>
            </a:r>
            <a:r>
              <a:rPr lang="en-US" sz="5600" dirty="0" err="1" smtClean="0">
                <a:solidFill>
                  <a:schemeClr val="bg1"/>
                </a:solidFill>
                <a:latin typeface="Times New Roman" panose="02020603050405020304" pitchFamily="18" charset="0"/>
                <a:cs typeface="Times New Roman" panose="02020603050405020304" pitchFamily="18" charset="0"/>
              </a:rPr>
              <a:t>geluid</a:t>
            </a:r>
            <a:r>
              <a:rPr lang="en-US" sz="5600" dirty="0" smtClean="0">
                <a:solidFill>
                  <a:schemeClr val="bg1"/>
                </a:solidFill>
                <a:latin typeface="Times New Roman" panose="02020603050405020304" pitchFamily="18" charset="0"/>
                <a:cs typeface="Times New Roman" panose="02020603050405020304" pitchFamily="18" charset="0"/>
              </a:rPr>
              <a:t>’ van </a:t>
            </a:r>
            <a:r>
              <a:rPr lang="en-US" sz="5600" dirty="0" err="1" smtClean="0">
                <a:solidFill>
                  <a:schemeClr val="bg1"/>
                </a:solidFill>
                <a:latin typeface="Times New Roman" panose="02020603050405020304" pitchFamily="18" charset="0"/>
                <a:cs typeface="Times New Roman" panose="02020603050405020304" pitchFamily="18" charset="0"/>
              </a:rPr>
              <a:t>handen</a:t>
            </a:r>
            <a:r>
              <a:rPr lang="en-US" sz="5600" dirty="0" smtClean="0">
                <a:solidFill>
                  <a:schemeClr val="bg1"/>
                </a:solidFill>
                <a:latin typeface="Times New Roman" panose="02020603050405020304" pitchFamily="18" charset="0"/>
                <a:cs typeface="Times New Roman" panose="02020603050405020304" pitchFamily="18" charset="0"/>
              </a:rPr>
              <a:t>/</a:t>
            </a:r>
            <a:r>
              <a:rPr lang="en-US" sz="5600" dirty="0" err="1" smtClean="0">
                <a:solidFill>
                  <a:schemeClr val="bg1"/>
                </a:solidFill>
                <a:latin typeface="Times New Roman" panose="02020603050405020304" pitchFamily="18" charset="0"/>
                <a:cs typeface="Times New Roman" panose="02020603050405020304" pitchFamily="18" charset="0"/>
              </a:rPr>
              <a:t>voeten</a:t>
            </a:r>
            <a:endParaRPr lang="en-US" sz="5600" dirty="0">
              <a:solidFill>
                <a:schemeClr val="bg1"/>
              </a:solidFill>
              <a:latin typeface="Times New Roman" panose="02020603050405020304" pitchFamily="18" charset="0"/>
              <a:cs typeface="Times New Roman" panose="02020603050405020304" pitchFamily="18" charset="0"/>
            </a:endParaRPr>
          </a:p>
          <a:p>
            <a:pPr>
              <a:lnSpc>
                <a:spcPct val="120000"/>
              </a:lnSpc>
            </a:pPr>
            <a:r>
              <a:rPr lang="en-US" sz="5600" dirty="0" err="1" smtClean="0">
                <a:solidFill>
                  <a:schemeClr val="bg1"/>
                </a:solidFill>
                <a:latin typeface="Times New Roman" panose="02020603050405020304" pitchFamily="18" charset="0"/>
                <a:cs typeface="Times New Roman" panose="02020603050405020304" pitchFamily="18" charset="0"/>
              </a:rPr>
              <a:t>Kennis</a:t>
            </a:r>
            <a:r>
              <a:rPr lang="en-US" sz="5600" dirty="0" smtClean="0">
                <a:solidFill>
                  <a:schemeClr val="bg1"/>
                </a:solidFill>
                <a:latin typeface="Times New Roman" panose="02020603050405020304" pitchFamily="18" charset="0"/>
                <a:cs typeface="Times New Roman" panose="02020603050405020304" pitchFamily="18" charset="0"/>
              </a:rPr>
              <a:t> van </a:t>
            </a:r>
            <a:r>
              <a:rPr lang="en-US" sz="5600" dirty="0" err="1" smtClean="0">
                <a:solidFill>
                  <a:schemeClr val="bg1"/>
                </a:solidFill>
                <a:latin typeface="Times New Roman" panose="02020603050405020304" pitchFamily="18" charset="0"/>
                <a:cs typeface="Times New Roman" panose="02020603050405020304" pitchFamily="18" charset="0"/>
              </a:rPr>
              <a:t>Riverdance</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Afrikaanse</a:t>
            </a:r>
            <a:r>
              <a:rPr lang="en-US" sz="5600" dirty="0" smtClean="0">
                <a:solidFill>
                  <a:schemeClr val="bg1"/>
                </a:solidFill>
                <a:latin typeface="Times New Roman" panose="02020603050405020304" pitchFamily="18" charset="0"/>
                <a:cs typeface="Times New Roman" panose="02020603050405020304" pitchFamily="18" charset="0"/>
              </a:rPr>
              <a:t> boot-dance, </a:t>
            </a:r>
            <a:r>
              <a:rPr lang="en-US" sz="5600" dirty="0" err="1" smtClean="0">
                <a:solidFill>
                  <a:schemeClr val="bg1"/>
                </a:solidFill>
                <a:latin typeface="Times New Roman" panose="02020603050405020304" pitchFamily="18" charset="0"/>
                <a:cs typeface="Times New Roman" panose="02020603050405020304" pitchFamily="18" charset="0"/>
              </a:rPr>
              <a:t>klompendans</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kozakkendans</a:t>
            </a:r>
            <a:endParaRPr lang="en-US" sz="5600" dirty="0" smtClean="0">
              <a:solidFill>
                <a:schemeClr val="bg1"/>
              </a:solidFill>
              <a:latin typeface="Times New Roman" panose="02020603050405020304" pitchFamily="18" charset="0"/>
              <a:cs typeface="Times New Roman" panose="02020603050405020304" pitchFamily="18" charset="0"/>
            </a:endParaRPr>
          </a:p>
          <a:p>
            <a:pPr>
              <a:lnSpc>
                <a:spcPct val="120000"/>
              </a:lnSpc>
            </a:pPr>
            <a:r>
              <a:rPr lang="en-US" sz="5600" dirty="0" err="1" smtClean="0">
                <a:solidFill>
                  <a:schemeClr val="bg1"/>
                </a:solidFill>
                <a:latin typeface="Times New Roman" panose="02020603050405020304" pitchFamily="18" charset="0"/>
                <a:cs typeface="Times New Roman" panose="02020603050405020304" pitchFamily="18" charset="0"/>
              </a:rPr>
              <a:t>Specifieke</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kennis</a:t>
            </a:r>
            <a:r>
              <a:rPr lang="en-US" sz="5600" dirty="0" smtClean="0">
                <a:solidFill>
                  <a:schemeClr val="bg1"/>
                </a:solidFill>
                <a:latin typeface="Times New Roman" panose="02020603050405020304" pitchFamily="18" charset="0"/>
                <a:cs typeface="Times New Roman" panose="02020603050405020304" pitchFamily="18" charset="0"/>
              </a:rPr>
              <a:t> van </a:t>
            </a:r>
            <a:r>
              <a:rPr lang="en-US" sz="5600" dirty="0" err="1" smtClean="0">
                <a:solidFill>
                  <a:schemeClr val="bg1"/>
                </a:solidFill>
                <a:latin typeface="Times New Roman" panose="02020603050405020304" pitchFamily="18" charset="0"/>
                <a:cs typeface="Times New Roman" panose="02020603050405020304" pitchFamily="18" charset="0"/>
              </a:rPr>
              <a:t>Tapdance</a:t>
            </a:r>
            <a:r>
              <a:rPr lang="en-US" sz="5600" dirty="0" smtClean="0">
                <a:solidFill>
                  <a:schemeClr val="bg1"/>
                </a:solidFill>
                <a:latin typeface="Times New Roman" panose="02020603050405020304" pitchFamily="18" charset="0"/>
                <a:cs typeface="Times New Roman" panose="02020603050405020304" pitchFamily="18" charset="0"/>
              </a:rPr>
              <a:t> en </a:t>
            </a:r>
            <a:r>
              <a:rPr lang="en-US" sz="5600" dirty="0" err="1" smtClean="0">
                <a:solidFill>
                  <a:schemeClr val="bg1"/>
                </a:solidFill>
                <a:latin typeface="Times New Roman" panose="02020603050405020304" pitchFamily="18" charset="0"/>
                <a:cs typeface="Times New Roman" panose="02020603050405020304" pitchFamily="18" charset="0"/>
              </a:rPr>
              <a:t>ev</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Charlston</a:t>
            </a:r>
            <a:endParaRPr lang="en-US" sz="5600" dirty="0" smtClean="0">
              <a:solidFill>
                <a:schemeClr val="bg1"/>
              </a:solidFill>
              <a:latin typeface="Times New Roman" panose="02020603050405020304" pitchFamily="18" charset="0"/>
              <a:cs typeface="Times New Roman" panose="02020603050405020304" pitchFamily="18" charset="0"/>
            </a:endParaRPr>
          </a:p>
          <a:p>
            <a:pPr>
              <a:lnSpc>
                <a:spcPct val="120000"/>
              </a:lnSpc>
            </a:pPr>
            <a:r>
              <a:rPr lang="en-US" sz="5600" dirty="0" err="1" smtClean="0">
                <a:solidFill>
                  <a:schemeClr val="bg1"/>
                </a:solidFill>
                <a:latin typeface="Times New Roman" panose="02020603050405020304" pitchFamily="18" charset="0"/>
                <a:cs typeface="Times New Roman" panose="02020603050405020304" pitchFamily="18" charset="0"/>
              </a:rPr>
              <a:t>Aanleren</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basisvormen</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Tapdansen</a:t>
            </a:r>
            <a:endParaRPr lang="en-US" sz="5600" dirty="0" smtClean="0">
              <a:solidFill>
                <a:schemeClr val="bg1"/>
              </a:solidFill>
              <a:latin typeface="Times New Roman" panose="02020603050405020304" pitchFamily="18" charset="0"/>
              <a:cs typeface="Times New Roman" panose="02020603050405020304" pitchFamily="18" charset="0"/>
            </a:endParaRPr>
          </a:p>
          <a:p>
            <a:pPr>
              <a:lnSpc>
                <a:spcPct val="120000"/>
              </a:lnSpc>
            </a:pPr>
            <a:r>
              <a:rPr lang="en-US" sz="5600" dirty="0" err="1" smtClean="0">
                <a:solidFill>
                  <a:schemeClr val="bg1"/>
                </a:solidFill>
                <a:latin typeface="Times New Roman" panose="02020603050405020304" pitchFamily="18" charset="0"/>
                <a:cs typeface="Times New Roman" panose="02020603050405020304" pitchFamily="18" charset="0"/>
              </a:rPr>
              <a:t>Wat</a:t>
            </a:r>
            <a:r>
              <a:rPr lang="en-US" sz="5600" dirty="0" smtClean="0">
                <a:solidFill>
                  <a:schemeClr val="bg1"/>
                </a:solidFill>
                <a:latin typeface="Times New Roman" panose="02020603050405020304" pitchFamily="18" charset="0"/>
                <a:cs typeface="Times New Roman" panose="02020603050405020304" pitchFamily="18" charset="0"/>
              </a:rPr>
              <a:t> is </a:t>
            </a:r>
            <a:r>
              <a:rPr lang="en-US" sz="5600" dirty="0" err="1" smtClean="0">
                <a:solidFill>
                  <a:schemeClr val="bg1"/>
                </a:solidFill>
                <a:latin typeface="Times New Roman" panose="02020603050405020304" pitchFamily="18" charset="0"/>
                <a:cs typeface="Times New Roman" panose="02020603050405020304" pitchFamily="18" charset="0"/>
              </a:rPr>
              <a:t>er</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specifiek</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aan</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tapdans</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schoenen</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Ev</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a:solidFill>
                  <a:schemeClr val="bg1"/>
                </a:solidFill>
                <a:latin typeface="Times New Roman" panose="02020603050405020304" pitchFamily="18" charset="0"/>
                <a:cs typeface="Times New Roman" panose="02020603050405020304" pitchFamily="18" charset="0"/>
              </a:rPr>
              <a:t>z</a:t>
            </a:r>
            <a:r>
              <a:rPr lang="en-US" sz="5600" dirty="0" err="1" smtClean="0">
                <a:solidFill>
                  <a:schemeClr val="bg1"/>
                </a:solidFill>
                <a:latin typeface="Times New Roman" panose="02020603050405020304" pitchFamily="18" charset="0"/>
                <a:cs typeface="Times New Roman" panose="02020603050405020304" pitchFamily="18" charset="0"/>
              </a:rPr>
              <a:t>elf</a:t>
            </a:r>
            <a:r>
              <a:rPr lang="en-US" sz="5600" dirty="0" smtClean="0">
                <a:solidFill>
                  <a:schemeClr val="bg1"/>
                </a:solidFill>
                <a:latin typeface="Times New Roman" panose="02020603050405020304" pitchFamily="18" charset="0"/>
                <a:cs typeface="Times New Roman" panose="02020603050405020304" pitchFamily="18" charset="0"/>
              </a:rPr>
              <a:t>  </a:t>
            </a:r>
            <a:r>
              <a:rPr lang="en-US" sz="5600" dirty="0" err="1" smtClean="0">
                <a:solidFill>
                  <a:schemeClr val="bg1"/>
                </a:solidFill>
                <a:latin typeface="Times New Roman" panose="02020603050405020304" pitchFamily="18" charset="0"/>
                <a:cs typeface="Times New Roman" panose="02020603050405020304" pitchFamily="18" charset="0"/>
              </a:rPr>
              <a:t>maken</a:t>
            </a:r>
            <a:r>
              <a:rPr lang="en-US" sz="5600" dirty="0" smtClean="0">
                <a:solidFill>
                  <a:schemeClr val="bg1"/>
                </a:solidFill>
                <a:latin typeface="Times New Roman" panose="02020603050405020304" pitchFamily="18" charset="0"/>
                <a:cs typeface="Times New Roman" panose="02020603050405020304" pitchFamily="18" charset="0"/>
              </a:rPr>
              <a:t>.</a:t>
            </a:r>
            <a:endParaRPr lang="en-US" sz="5600" dirty="0" smtClean="0">
              <a:solidFill>
                <a:schemeClr val="bg1"/>
              </a:solidFill>
              <a:latin typeface="Times New Roman" panose="02020603050405020304" pitchFamily="18" charset="0"/>
              <a:cs typeface="Times New Roman" panose="02020603050405020304" pitchFamily="18" charset="0"/>
            </a:endParaRPr>
          </a:p>
        </p:txBody>
      </p:sp>
      <p:sp>
        <p:nvSpPr>
          <p:cNvPr id="11" name="Titel 1"/>
          <p:cNvSpPr txBox="1">
            <a:spLocks/>
          </p:cNvSpPr>
          <p:nvPr/>
        </p:nvSpPr>
        <p:spPr>
          <a:xfrm>
            <a:off x="838199" y="330754"/>
            <a:ext cx="10515600" cy="1183120"/>
          </a:xfrm>
          <a:prstGeom prst="rect">
            <a:avLst/>
          </a:prstGeom>
          <a:solidFill>
            <a:srgbClr val="FF0000"/>
          </a:solid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2700" b="1" dirty="0" smtClean="0">
                <a:latin typeface="Times New Roman" panose="02020603050405020304" pitchFamily="18" charset="0"/>
                <a:cs typeface="Times New Roman" panose="02020603050405020304" pitchFamily="18" charset="0"/>
              </a:rPr>
              <a:t/>
            </a:r>
            <a:br>
              <a:rPr lang="nl-NL" sz="2700" b="1" dirty="0" smtClean="0">
                <a:latin typeface="Times New Roman" panose="02020603050405020304" pitchFamily="18" charset="0"/>
                <a:cs typeface="Times New Roman" panose="02020603050405020304" pitchFamily="18" charset="0"/>
              </a:rPr>
            </a:br>
            <a:r>
              <a:rPr lang="nl-NL" sz="2700" b="1" dirty="0" smtClean="0">
                <a:solidFill>
                  <a:schemeClr val="bg1"/>
                </a:solidFill>
                <a:latin typeface="Lucida Handwriting" panose="03010101010101010101" pitchFamily="66" charset="0"/>
                <a:cs typeface="Times New Roman" panose="02020603050405020304" pitchFamily="18" charset="0"/>
              </a:rPr>
              <a:t>Tussendoelen  cultuur ontmoeting</a:t>
            </a:r>
            <a:r>
              <a:rPr lang="nl-NL" sz="2000" b="1" dirty="0" smtClean="0">
                <a:solidFill>
                  <a:schemeClr val="bg1"/>
                </a:solidFill>
                <a:latin typeface="Lucida Handwriting" panose="03010101010101010101" pitchFamily="66" charset="0"/>
                <a:cs typeface="Times New Roman" panose="02020603050405020304" pitchFamily="18" charset="0"/>
              </a:rPr>
              <a:t/>
            </a:r>
            <a:br>
              <a:rPr lang="nl-NL" sz="2000" b="1" dirty="0" smtClean="0">
                <a:solidFill>
                  <a:schemeClr val="bg1"/>
                </a:solidFill>
                <a:latin typeface="Lucida Handwriting" panose="03010101010101010101" pitchFamily="66" charset="0"/>
                <a:cs typeface="Times New Roman" panose="02020603050405020304" pitchFamily="18" charset="0"/>
              </a:rPr>
            </a:br>
            <a:r>
              <a:rPr lang="nl-NL" sz="3100" dirty="0" smtClean="0">
                <a:solidFill>
                  <a:schemeClr val="bg1"/>
                </a:solidFill>
                <a:latin typeface="Lucida Handwriting" panose="03010101010101010101" pitchFamily="66" charset="0"/>
                <a:cs typeface="Times New Roman" panose="02020603050405020304" pitchFamily="18" charset="0"/>
              </a:rPr>
              <a:t/>
            </a:r>
            <a:br>
              <a:rPr lang="nl-NL" sz="3100" dirty="0" smtClean="0">
                <a:solidFill>
                  <a:schemeClr val="bg1"/>
                </a:solidFill>
                <a:latin typeface="Lucida Handwriting" panose="03010101010101010101" pitchFamily="66" charset="0"/>
                <a:cs typeface="Times New Roman" panose="02020603050405020304" pitchFamily="18" charset="0"/>
              </a:rPr>
            </a:br>
            <a:r>
              <a:rPr lang="nl-NL" sz="3100" b="1" dirty="0" smtClean="0">
                <a:solidFill>
                  <a:schemeClr val="bg1"/>
                </a:solidFill>
                <a:latin typeface="Lucida Handwriting" panose="03010101010101010101" pitchFamily="66" charset="0"/>
                <a:cs typeface="Times New Roman" panose="02020603050405020304" pitchFamily="18" charset="0"/>
              </a:rPr>
              <a:t>Groepen 5 en 6, 7 en 8</a:t>
            </a:r>
            <a:endParaRPr lang="nl-NL" sz="3100" dirty="0"/>
          </a:p>
        </p:txBody>
      </p:sp>
      <p:pic>
        <p:nvPicPr>
          <p:cNvPr id="2" name="Picture 2" descr="Afbeeldingsresultaat voor afbeelding bewegende kunstwerken&quot;"/>
          <p:cNvPicPr>
            <a:picLocks noChangeAspect="1" noChangeArrowheads="1"/>
          </p:cNvPicPr>
          <p:nvPr/>
        </p:nvPicPr>
        <p:blipFill rotWithShape="1">
          <a:blip r:embed="rId2">
            <a:extLst>
              <a:ext uri="{28A0092B-C50C-407E-A947-70E740481C1C}">
                <a14:useLocalDpi xmlns:a14="http://schemas.microsoft.com/office/drawing/2010/main" val="0"/>
              </a:ext>
            </a:extLst>
          </a:blip>
          <a:srcRect l="1457" t="7504" r="7741" b="7361"/>
          <a:stretch/>
        </p:blipFill>
        <p:spPr bwMode="auto">
          <a:xfrm>
            <a:off x="1194381" y="1615785"/>
            <a:ext cx="1886909" cy="132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Afbeelding 13" descr="Afbeeldingsresultaat voor afbeeldingen mobiles&quot;"/>
          <p:cNvPicPr/>
          <p:nvPr/>
        </p:nvPicPr>
        <p:blipFill>
          <a:blip r:embed="rId3">
            <a:extLst>
              <a:ext uri="{28A0092B-C50C-407E-A947-70E740481C1C}">
                <a14:useLocalDpi xmlns:a14="http://schemas.microsoft.com/office/drawing/2010/main" val="0"/>
              </a:ext>
            </a:extLst>
          </a:blip>
          <a:srcRect/>
          <a:stretch>
            <a:fillRect/>
          </a:stretch>
        </p:blipFill>
        <p:spPr bwMode="auto">
          <a:xfrm>
            <a:off x="2877508" y="1615785"/>
            <a:ext cx="956737" cy="1326838"/>
          </a:xfrm>
          <a:prstGeom prst="rect">
            <a:avLst/>
          </a:prstGeom>
          <a:noFill/>
          <a:ln>
            <a:noFill/>
          </a:ln>
        </p:spPr>
      </p:pic>
      <p:pic>
        <p:nvPicPr>
          <p:cNvPr id="3" name="Picture 3" descr="Afbeeldingsresultaat voor afbeelding kunstwerk tanguily&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7735" y="1615785"/>
            <a:ext cx="2368154" cy="132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Afbeeldingsresultaat voor afbeelding tapdance&quot;"/>
          <p:cNvPicPr>
            <a:picLocks noChangeAspect="1" noChangeArrowheads="1"/>
          </p:cNvPicPr>
          <p:nvPr/>
        </p:nvPicPr>
        <p:blipFill>
          <a:blip r:embed="rId5">
            <a:extLst>
              <a:ext uri="{28A0092B-C50C-407E-A947-70E740481C1C}">
                <a14:useLocalDpi xmlns:a14="http://schemas.microsoft.com/office/drawing/2010/main" val="0"/>
              </a:ext>
            </a:extLst>
          </a:blip>
          <a:srcRect r="35573"/>
          <a:stretch>
            <a:fillRect/>
          </a:stretch>
        </p:blipFill>
        <p:spPr bwMode="auto">
          <a:xfrm>
            <a:off x="6657043" y="1615785"/>
            <a:ext cx="1931023" cy="132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Afbeeldingsresultaat voor afbeelding klompendans&quot;"/>
          <p:cNvPicPr>
            <a:picLocks noChangeAspect="1" noChangeArrowheads="1"/>
          </p:cNvPicPr>
          <p:nvPr/>
        </p:nvPicPr>
        <p:blipFill>
          <a:blip r:embed="rId6" cstate="print">
            <a:extLst>
              <a:ext uri="{28A0092B-C50C-407E-A947-70E740481C1C}">
                <a14:useLocalDpi xmlns:a14="http://schemas.microsoft.com/office/drawing/2010/main" val="0"/>
              </a:ext>
            </a:extLst>
          </a:blip>
          <a:srcRect l="4387" r="4839" b="4597"/>
          <a:stretch>
            <a:fillRect/>
          </a:stretch>
        </p:blipFill>
        <p:spPr bwMode="auto">
          <a:xfrm>
            <a:off x="8819221" y="1615785"/>
            <a:ext cx="2246033" cy="132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612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5736" y="348343"/>
            <a:ext cx="9570028" cy="1012371"/>
          </a:xfrm>
          <a:solidFill>
            <a:srgbClr val="FF0000"/>
          </a:solidFill>
        </p:spPr>
        <p:txBody>
          <a:bodyPr>
            <a:normAutofit fontScale="90000"/>
          </a:bodyPr>
          <a:lstStyle/>
          <a:p>
            <a:pPr algn="ctr"/>
            <a:r>
              <a:rPr lang="nl-NL" sz="2400" b="1" dirty="0" smtClean="0">
                <a:latin typeface="Times New Roman" panose="02020603050405020304" pitchFamily="18" charset="0"/>
                <a:cs typeface="Times New Roman" panose="02020603050405020304" pitchFamily="18" charset="0"/>
              </a:rPr>
              <a:t/>
            </a:r>
            <a:br>
              <a:rPr lang="nl-NL" sz="2400" b="1" dirty="0" smtClean="0">
                <a:latin typeface="Times New Roman" panose="02020603050405020304" pitchFamily="18" charset="0"/>
                <a:cs typeface="Times New Roman" panose="02020603050405020304" pitchFamily="18" charset="0"/>
              </a:rPr>
            </a:br>
            <a:r>
              <a:rPr lang="nl-NL" sz="3100" b="1" dirty="0" smtClean="0">
                <a:solidFill>
                  <a:schemeClr val="bg1"/>
                </a:solidFill>
                <a:latin typeface="Lucida Handwriting" panose="03010101010101010101" pitchFamily="66" charset="0"/>
                <a:cs typeface="Times New Roman" panose="02020603050405020304" pitchFamily="18" charset="0"/>
              </a:rPr>
              <a:t>De </a:t>
            </a:r>
            <a:r>
              <a:rPr lang="nl-NL" sz="3100" b="1" dirty="0">
                <a:solidFill>
                  <a:schemeClr val="bg1"/>
                </a:solidFill>
                <a:latin typeface="Lucida Handwriting" panose="03010101010101010101" pitchFamily="66" charset="0"/>
                <a:cs typeface="Times New Roman" panose="02020603050405020304" pitchFamily="18" charset="0"/>
              </a:rPr>
              <a:t>kinderen leren bij dit thema:</a:t>
            </a:r>
            <a:r>
              <a:rPr lang="nl-NL" sz="3100" dirty="0">
                <a:solidFill>
                  <a:schemeClr val="bg1"/>
                </a:solidFill>
                <a:latin typeface="Lucida Handwriting" panose="03010101010101010101" pitchFamily="66" charset="0"/>
              </a:rPr>
              <a:t/>
            </a:r>
            <a:br>
              <a:rPr lang="nl-NL" sz="3100" dirty="0">
                <a:solidFill>
                  <a:schemeClr val="bg1"/>
                </a:solidFill>
                <a:latin typeface="Lucida Handwriting" panose="03010101010101010101" pitchFamily="66" charset="0"/>
              </a:rPr>
            </a:br>
            <a:endParaRPr lang="nl-NL" sz="3100" dirty="0">
              <a:solidFill>
                <a:schemeClr val="bg1"/>
              </a:solidFill>
              <a:latin typeface="Lucida Handwriting" panose="03010101010101010101" pitchFamily="66" charset="0"/>
            </a:endParaRPr>
          </a:p>
        </p:txBody>
      </p:sp>
      <p:sp>
        <p:nvSpPr>
          <p:cNvPr id="3" name="Rechthoek 2"/>
          <p:cNvSpPr/>
          <p:nvPr/>
        </p:nvSpPr>
        <p:spPr>
          <a:xfrm>
            <a:off x="1215736" y="1464623"/>
            <a:ext cx="9570028" cy="142404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800" b="1" dirty="0" smtClean="0">
              <a:solidFill>
                <a:schemeClr val="tx1"/>
              </a:solidFill>
              <a:latin typeface="Times New Roman" panose="02020603050405020304" pitchFamily="18" charset="0"/>
              <a:cs typeface="Times New Roman" panose="02020603050405020304" pitchFamily="18" charset="0"/>
            </a:endParaRPr>
          </a:p>
          <a:p>
            <a:r>
              <a:rPr lang="nl-NL" b="1" dirty="0" smtClean="0">
                <a:solidFill>
                  <a:schemeClr val="tx1"/>
                </a:solidFill>
                <a:latin typeface="Times New Roman" panose="02020603050405020304" pitchFamily="18" charset="0"/>
                <a:cs typeface="Times New Roman" panose="02020603050405020304" pitchFamily="18" charset="0"/>
              </a:rPr>
              <a:t>Groep </a:t>
            </a:r>
            <a:r>
              <a:rPr lang="nl-NL" b="1" dirty="0">
                <a:solidFill>
                  <a:schemeClr val="tx1"/>
                </a:solidFill>
                <a:latin typeface="Times New Roman" panose="02020603050405020304" pitchFamily="18" charset="0"/>
                <a:cs typeface="Times New Roman" panose="02020603050405020304" pitchFamily="18" charset="0"/>
              </a:rPr>
              <a:t>1 en 2</a:t>
            </a:r>
            <a:r>
              <a:rPr lang="nl-NL" b="1" dirty="0" smtClean="0">
                <a:solidFill>
                  <a:schemeClr val="tx1"/>
                </a:solidFill>
                <a:latin typeface="Times New Roman" panose="02020603050405020304" pitchFamily="18" charset="0"/>
                <a:cs typeface="Times New Roman" panose="02020603050405020304" pitchFamily="18" charset="0"/>
              </a:rPr>
              <a:t>:	‘We dansen/bewegen samen’</a:t>
            </a:r>
          </a:p>
          <a:p>
            <a:r>
              <a:rPr lang="nl-NL" dirty="0" smtClean="0">
                <a:solidFill>
                  <a:schemeClr val="tx1"/>
                </a:solidFill>
                <a:latin typeface="Times New Roman" panose="02020603050405020304" pitchFamily="18" charset="0"/>
                <a:cs typeface="Times New Roman" panose="02020603050405020304" pitchFamily="18" charset="0"/>
              </a:rPr>
              <a:t>Bij het dansen en het bewegen is naast de 5 ritmes het thema ‘Lente’ het uitgangspunt. De groei en bloei van planten, dieren ed. Hoe beweegt een bloeiende bloem, hoe trippelt een lam? Wat is yoga? Yoga-houdingen.</a:t>
            </a:r>
            <a:endParaRPr lang="nl-NL" dirty="0">
              <a:solidFill>
                <a:schemeClr val="tx1"/>
              </a:solidFill>
              <a:latin typeface="Times New Roman" panose="02020603050405020304" pitchFamily="18" charset="0"/>
              <a:cs typeface="Times New Roman" panose="02020603050405020304" pitchFamily="18" charset="0"/>
            </a:endParaRPr>
          </a:p>
        </p:txBody>
      </p:sp>
      <p:sp>
        <p:nvSpPr>
          <p:cNvPr id="4" name="Rechthoek 3"/>
          <p:cNvSpPr/>
          <p:nvPr/>
        </p:nvSpPr>
        <p:spPr>
          <a:xfrm>
            <a:off x="1231322" y="2992581"/>
            <a:ext cx="9554442" cy="103909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solidFill>
                  <a:schemeClr val="tx1"/>
                </a:solidFill>
                <a:latin typeface="Times New Roman" panose="02020603050405020304" pitchFamily="18" charset="0"/>
                <a:cs typeface="Times New Roman" panose="02020603050405020304" pitchFamily="18" charset="0"/>
              </a:rPr>
              <a:t>Groep 3 en 4</a:t>
            </a:r>
            <a:r>
              <a:rPr lang="nl-NL" b="1" dirty="0" smtClean="0">
                <a:solidFill>
                  <a:schemeClr val="tx1"/>
                </a:solidFill>
                <a:latin typeface="Times New Roman" panose="02020603050405020304" pitchFamily="18" charset="0"/>
                <a:cs typeface="Times New Roman" panose="02020603050405020304" pitchFamily="18" charset="0"/>
              </a:rPr>
              <a:t>:	‘Afrikaanse dans/ </a:t>
            </a:r>
            <a:r>
              <a:rPr lang="nl-NL" b="1" dirty="0" err="1" smtClean="0">
                <a:solidFill>
                  <a:schemeClr val="tx1"/>
                </a:solidFill>
                <a:latin typeface="Times New Roman" panose="02020603050405020304" pitchFamily="18" charset="0"/>
                <a:cs typeface="Times New Roman" panose="02020603050405020304" pitchFamily="18" charset="0"/>
              </a:rPr>
              <a:t>djembé</a:t>
            </a:r>
            <a:r>
              <a:rPr lang="nl-NL" b="1" dirty="0" smtClean="0">
                <a:solidFill>
                  <a:schemeClr val="tx1"/>
                </a:solidFill>
                <a:latin typeface="Times New Roman" panose="02020603050405020304" pitchFamily="18" charset="0"/>
                <a:cs typeface="Times New Roman" panose="02020603050405020304" pitchFamily="18" charset="0"/>
              </a:rPr>
              <a:t> bij </a:t>
            </a:r>
            <a:r>
              <a:rPr lang="nl-NL" b="1" dirty="0" err="1" smtClean="0">
                <a:solidFill>
                  <a:schemeClr val="tx1"/>
                </a:solidFill>
                <a:latin typeface="Times New Roman" panose="02020603050405020304" pitchFamily="18" charset="0"/>
                <a:cs typeface="Times New Roman" panose="02020603050405020304" pitchFamily="18" charset="0"/>
              </a:rPr>
              <a:t>Circle</a:t>
            </a:r>
            <a:r>
              <a:rPr lang="nl-NL" b="1" dirty="0" smtClean="0">
                <a:solidFill>
                  <a:schemeClr val="tx1"/>
                </a:solidFill>
                <a:latin typeface="Times New Roman" panose="02020603050405020304" pitchFamily="18" charset="0"/>
                <a:cs typeface="Times New Roman" panose="02020603050405020304" pitchFamily="18" charset="0"/>
              </a:rPr>
              <a:t> of Life’</a:t>
            </a:r>
            <a:endParaRPr lang="nl-NL" dirty="0">
              <a:solidFill>
                <a:schemeClr val="tx1"/>
              </a:solidFill>
              <a:latin typeface="Times New Roman" panose="02020603050405020304" pitchFamily="18" charset="0"/>
              <a:cs typeface="Times New Roman" panose="02020603050405020304" pitchFamily="18" charset="0"/>
            </a:endParaRPr>
          </a:p>
          <a:p>
            <a:r>
              <a:rPr lang="nl-NL" dirty="0" smtClean="0">
                <a:solidFill>
                  <a:schemeClr val="tx1"/>
                </a:solidFill>
                <a:latin typeface="Times New Roman" panose="02020603050405020304" pitchFamily="18" charset="0"/>
                <a:cs typeface="Times New Roman" panose="02020603050405020304" pitchFamily="18" charset="0"/>
              </a:rPr>
              <a:t>Het Afrikaanse ritme is de basis voor de dansvormen en het spelen op de </a:t>
            </a:r>
            <a:r>
              <a:rPr lang="nl-NL" dirty="0" err="1" smtClean="0">
                <a:solidFill>
                  <a:schemeClr val="tx1"/>
                </a:solidFill>
                <a:latin typeface="Times New Roman" panose="02020603050405020304" pitchFamily="18" charset="0"/>
                <a:cs typeface="Times New Roman" panose="02020603050405020304" pitchFamily="18" charset="0"/>
              </a:rPr>
              <a:t>djembé</a:t>
            </a:r>
            <a:r>
              <a:rPr lang="nl-NL" dirty="0" smtClean="0">
                <a:solidFill>
                  <a:schemeClr val="tx1"/>
                </a:solidFill>
                <a:latin typeface="Times New Roman" panose="02020603050405020304" pitchFamily="18" charset="0"/>
                <a:cs typeface="Times New Roman" panose="02020603050405020304" pitchFamily="18" charset="0"/>
              </a:rPr>
              <a:t>, waarbij het lied </a:t>
            </a:r>
            <a:r>
              <a:rPr lang="nl-NL" dirty="0" err="1" smtClean="0">
                <a:solidFill>
                  <a:schemeClr val="tx1"/>
                </a:solidFill>
                <a:latin typeface="Times New Roman" panose="02020603050405020304" pitchFamily="18" charset="0"/>
                <a:cs typeface="Times New Roman" panose="02020603050405020304" pitchFamily="18" charset="0"/>
              </a:rPr>
              <a:t>Circle</a:t>
            </a:r>
            <a:r>
              <a:rPr lang="nl-NL" dirty="0" smtClean="0">
                <a:solidFill>
                  <a:schemeClr val="tx1"/>
                </a:solidFill>
                <a:latin typeface="Times New Roman" panose="02020603050405020304" pitchFamily="18" charset="0"/>
                <a:cs typeface="Times New Roman" panose="02020603050405020304" pitchFamily="18" charset="0"/>
              </a:rPr>
              <a:t> of Life uit de </a:t>
            </a:r>
            <a:r>
              <a:rPr lang="nl-NL" dirty="0" err="1" smtClean="0">
                <a:solidFill>
                  <a:schemeClr val="tx1"/>
                </a:solidFill>
                <a:latin typeface="Times New Roman" panose="02020603050405020304" pitchFamily="18" charset="0"/>
                <a:cs typeface="Times New Roman" panose="02020603050405020304" pitchFamily="18" charset="0"/>
              </a:rPr>
              <a:t>Lion</a:t>
            </a:r>
            <a:r>
              <a:rPr lang="nl-NL" dirty="0" smtClean="0">
                <a:solidFill>
                  <a:schemeClr val="tx1"/>
                </a:solidFill>
                <a:latin typeface="Times New Roman" panose="02020603050405020304" pitchFamily="18" charset="0"/>
                <a:cs typeface="Times New Roman" panose="02020603050405020304" pitchFamily="18" charset="0"/>
              </a:rPr>
              <a:t> King de basis vormt</a:t>
            </a:r>
            <a:endParaRPr lang="nl-NL" dirty="0">
              <a:solidFill>
                <a:schemeClr val="tx1"/>
              </a:solidFill>
              <a:latin typeface="Times New Roman" panose="02020603050405020304" pitchFamily="18" charset="0"/>
              <a:cs typeface="Times New Roman" panose="02020603050405020304" pitchFamily="18" charset="0"/>
            </a:endParaRPr>
          </a:p>
        </p:txBody>
      </p:sp>
      <p:sp>
        <p:nvSpPr>
          <p:cNvPr id="5" name="Rechthoek 4"/>
          <p:cNvSpPr/>
          <p:nvPr/>
        </p:nvSpPr>
        <p:spPr>
          <a:xfrm>
            <a:off x="1231322" y="4156362"/>
            <a:ext cx="9554442" cy="105987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b="1" dirty="0" smtClean="0">
              <a:solidFill>
                <a:schemeClr val="tx1"/>
              </a:solidFill>
              <a:latin typeface="Times New Roman" panose="02020603050405020304" pitchFamily="18" charset="0"/>
              <a:cs typeface="Times New Roman" panose="02020603050405020304" pitchFamily="18" charset="0"/>
            </a:endParaRPr>
          </a:p>
          <a:p>
            <a:r>
              <a:rPr lang="nl-NL" b="1" dirty="0" smtClean="0">
                <a:solidFill>
                  <a:schemeClr val="tx1"/>
                </a:solidFill>
                <a:latin typeface="Times New Roman" panose="02020603050405020304" pitchFamily="18" charset="0"/>
                <a:cs typeface="Times New Roman" panose="02020603050405020304" pitchFamily="18" charset="0"/>
              </a:rPr>
              <a:t>Groep </a:t>
            </a:r>
            <a:r>
              <a:rPr lang="nl-NL" b="1" dirty="0">
                <a:solidFill>
                  <a:schemeClr val="tx1"/>
                </a:solidFill>
                <a:latin typeface="Times New Roman" panose="02020603050405020304" pitchFamily="18" charset="0"/>
                <a:cs typeface="Times New Roman" panose="02020603050405020304" pitchFamily="18" charset="0"/>
              </a:rPr>
              <a:t>5 en 6</a:t>
            </a:r>
            <a:r>
              <a:rPr lang="nl-NL" b="1" dirty="0" smtClean="0">
                <a:solidFill>
                  <a:schemeClr val="tx1"/>
                </a:solidFill>
                <a:latin typeface="Times New Roman" panose="02020603050405020304" pitchFamily="18" charset="0"/>
                <a:cs typeface="Times New Roman" panose="02020603050405020304" pitchFamily="18" charset="0"/>
              </a:rPr>
              <a:t>:	‘Beweging in de Kunst’</a:t>
            </a:r>
            <a:endParaRPr lang="nl-NL" dirty="0">
              <a:solidFill>
                <a:schemeClr val="tx1"/>
              </a:solidFill>
              <a:latin typeface="Times New Roman" panose="02020603050405020304" pitchFamily="18" charset="0"/>
              <a:cs typeface="Times New Roman" panose="02020603050405020304" pitchFamily="18" charset="0"/>
            </a:endParaRPr>
          </a:p>
          <a:p>
            <a:pPr marL="0" lvl="1"/>
            <a:r>
              <a:rPr lang="nl-NL" dirty="0" smtClean="0">
                <a:solidFill>
                  <a:schemeClr val="tx1"/>
                </a:solidFill>
                <a:latin typeface="Times New Roman" panose="02020603050405020304" pitchFamily="18" charset="0"/>
                <a:cs typeface="Times New Roman" panose="02020603050405020304" pitchFamily="18" charset="0"/>
              </a:rPr>
              <a:t>Een aantal kunstenaars hebben zich bezig gehouden met kunstwerken, waarin/waarbij ‘beweging’ heel duidelijk aanwezig is, o.a. </a:t>
            </a:r>
            <a:r>
              <a:rPr lang="nl-NL" b="1" dirty="0" err="1" smtClean="0">
                <a:solidFill>
                  <a:schemeClr val="tx1"/>
                </a:solidFill>
                <a:latin typeface="Times New Roman" panose="02020603050405020304" pitchFamily="18" charset="0"/>
                <a:cs typeface="Times New Roman" panose="02020603050405020304" pitchFamily="18" charset="0"/>
              </a:rPr>
              <a:t>Tinguely</a:t>
            </a:r>
            <a:endParaRPr lang="nl-NL" dirty="0" smtClean="0">
              <a:solidFill>
                <a:schemeClr val="tx1"/>
              </a:solidFill>
              <a:latin typeface="Times New Roman" panose="02020603050405020304" pitchFamily="18" charset="0"/>
              <a:cs typeface="Times New Roman" panose="02020603050405020304" pitchFamily="18" charset="0"/>
            </a:endParaRPr>
          </a:p>
          <a:p>
            <a:endParaRPr lang="nl-NL" dirty="0">
              <a:solidFill>
                <a:schemeClr val="tx1"/>
              </a:solidFill>
              <a:latin typeface="Times New Roman" panose="02020603050405020304" pitchFamily="18" charset="0"/>
              <a:cs typeface="Times New Roman" panose="02020603050405020304" pitchFamily="18" charset="0"/>
            </a:endParaRPr>
          </a:p>
        </p:txBody>
      </p:sp>
      <p:sp>
        <p:nvSpPr>
          <p:cNvPr id="6" name="Rechthoek 5"/>
          <p:cNvSpPr/>
          <p:nvPr/>
        </p:nvSpPr>
        <p:spPr>
          <a:xfrm>
            <a:off x="1231322" y="5299364"/>
            <a:ext cx="9554442" cy="1184563"/>
          </a:xfrm>
          <a:prstGeom prst="rect">
            <a:avLst/>
          </a:prstGeom>
          <a:solidFill>
            <a:srgbClr val="A86E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smtClean="0">
                <a:solidFill>
                  <a:schemeClr val="tx1"/>
                </a:solidFill>
                <a:latin typeface="Times New Roman" panose="02020603050405020304" pitchFamily="18" charset="0"/>
                <a:cs typeface="Times New Roman" panose="02020603050405020304" pitchFamily="18" charset="0"/>
              </a:rPr>
              <a:t>Groep </a:t>
            </a:r>
            <a:r>
              <a:rPr lang="nl-NL" b="1" dirty="0">
                <a:solidFill>
                  <a:schemeClr val="tx1"/>
                </a:solidFill>
                <a:latin typeface="Times New Roman" panose="02020603050405020304" pitchFamily="18" charset="0"/>
                <a:cs typeface="Times New Roman" panose="02020603050405020304" pitchFamily="18" charset="0"/>
              </a:rPr>
              <a:t>7 en 8</a:t>
            </a:r>
            <a:r>
              <a:rPr lang="nl-NL" b="1" dirty="0" smtClean="0">
                <a:solidFill>
                  <a:schemeClr val="tx1"/>
                </a:solidFill>
                <a:latin typeface="Times New Roman" panose="02020603050405020304" pitchFamily="18" charset="0"/>
                <a:cs typeface="Times New Roman" panose="02020603050405020304" pitchFamily="18" charset="0"/>
              </a:rPr>
              <a:t>:	‘</a:t>
            </a:r>
            <a:r>
              <a:rPr lang="nl-NL" b="1" dirty="0" err="1" smtClean="0">
                <a:solidFill>
                  <a:schemeClr val="tx1"/>
                </a:solidFill>
                <a:latin typeface="Times New Roman" panose="02020603050405020304" pitchFamily="18" charset="0"/>
                <a:cs typeface="Times New Roman" panose="02020603050405020304" pitchFamily="18" charset="0"/>
              </a:rPr>
              <a:t>Tapdance</a:t>
            </a:r>
            <a:r>
              <a:rPr lang="nl-NL" b="1" dirty="0" smtClean="0">
                <a:solidFill>
                  <a:schemeClr val="tx1"/>
                </a:solidFill>
                <a:latin typeface="Times New Roman" panose="02020603050405020304" pitchFamily="18" charset="0"/>
                <a:cs typeface="Times New Roman" panose="02020603050405020304" pitchFamily="18" charset="0"/>
              </a:rPr>
              <a:t>’	</a:t>
            </a:r>
            <a:endParaRPr lang="nl-NL" dirty="0">
              <a:solidFill>
                <a:schemeClr val="tx1"/>
              </a:solidFill>
              <a:latin typeface="Times New Roman" panose="02020603050405020304" pitchFamily="18" charset="0"/>
              <a:cs typeface="Times New Roman" panose="02020603050405020304" pitchFamily="18" charset="0"/>
            </a:endParaRPr>
          </a:p>
          <a:p>
            <a:r>
              <a:rPr lang="nl-NL" dirty="0" smtClean="0">
                <a:solidFill>
                  <a:schemeClr val="tx1"/>
                </a:solidFill>
                <a:latin typeface="Times New Roman" panose="02020603050405020304" pitchFamily="18" charset="0"/>
                <a:cs typeface="Times New Roman" panose="02020603050405020304" pitchFamily="18" charset="0"/>
              </a:rPr>
              <a:t>In de 30’iger jaren was </a:t>
            </a:r>
            <a:r>
              <a:rPr lang="nl-NL" dirty="0" err="1" smtClean="0">
                <a:solidFill>
                  <a:schemeClr val="tx1"/>
                </a:solidFill>
                <a:latin typeface="Times New Roman" panose="02020603050405020304" pitchFamily="18" charset="0"/>
                <a:cs typeface="Times New Roman" panose="02020603050405020304" pitchFamily="18" charset="0"/>
              </a:rPr>
              <a:t>tapdance</a:t>
            </a:r>
            <a:r>
              <a:rPr lang="nl-NL" dirty="0" smtClean="0">
                <a:solidFill>
                  <a:schemeClr val="tx1"/>
                </a:solidFill>
                <a:latin typeface="Times New Roman" panose="02020603050405020304" pitchFamily="18" charset="0"/>
                <a:cs typeface="Times New Roman" panose="02020603050405020304" pitchFamily="18" charset="0"/>
              </a:rPr>
              <a:t> </a:t>
            </a:r>
            <a:r>
              <a:rPr lang="nl-NL" dirty="0" smtClean="0">
                <a:solidFill>
                  <a:schemeClr val="tx1"/>
                </a:solidFill>
                <a:latin typeface="Times New Roman" panose="02020603050405020304" pitchFamily="18" charset="0"/>
                <a:cs typeface="Times New Roman" panose="02020603050405020304" pitchFamily="18" charset="0"/>
              </a:rPr>
              <a:t>populair met </a:t>
            </a:r>
            <a:r>
              <a:rPr lang="nl-NL" dirty="0" smtClean="0">
                <a:solidFill>
                  <a:schemeClr val="tx1"/>
                </a:solidFill>
                <a:latin typeface="Times New Roman" panose="02020603050405020304" pitchFamily="18" charset="0"/>
                <a:cs typeface="Times New Roman" panose="02020603050405020304" pitchFamily="18" charset="0"/>
              </a:rPr>
              <a:t>de </a:t>
            </a:r>
            <a:r>
              <a:rPr lang="nl-NL" dirty="0" smtClean="0">
                <a:solidFill>
                  <a:schemeClr val="tx1"/>
                </a:solidFill>
                <a:latin typeface="Times New Roman" panose="02020603050405020304" pitchFamily="18" charset="0"/>
                <a:cs typeface="Times New Roman" panose="02020603050405020304" pitchFamily="18" charset="0"/>
              </a:rPr>
              <a:t>bijzondere bewegingen, maar vooral de geluiden die erbij gemaakt werden door de speciale ‘metalen plaatjes’  onder de schoenen.</a:t>
            </a:r>
            <a:endParaRPr lang="nl-NL"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146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5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5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5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5029" y="675410"/>
            <a:ext cx="9898670" cy="880121"/>
          </a:xfrm>
          <a:solidFill>
            <a:srgbClr val="FF0000"/>
          </a:solidFill>
        </p:spPr>
        <p:txBody>
          <a:bodyPr>
            <a:normAutofit fontScale="90000"/>
          </a:bodyPr>
          <a:lstStyle/>
          <a:p>
            <a:pPr algn="ctr"/>
            <a:r>
              <a:rPr lang="nl-NL" sz="2400" b="1" dirty="0" smtClean="0">
                <a:latin typeface="Times New Roman" panose="02020603050405020304" pitchFamily="18" charset="0"/>
                <a:cs typeface="Times New Roman" panose="02020603050405020304" pitchFamily="18" charset="0"/>
              </a:rPr>
              <a:t/>
            </a:r>
            <a:br>
              <a:rPr lang="nl-NL" sz="2400" b="1" dirty="0" smtClean="0">
                <a:latin typeface="Times New Roman" panose="02020603050405020304" pitchFamily="18" charset="0"/>
                <a:cs typeface="Times New Roman" panose="02020603050405020304" pitchFamily="18" charset="0"/>
              </a:rPr>
            </a:br>
            <a:r>
              <a:rPr lang="nl-NL" sz="2400" b="1" dirty="0">
                <a:latin typeface="Times New Roman" panose="02020603050405020304" pitchFamily="18" charset="0"/>
                <a:cs typeface="Times New Roman" panose="02020603050405020304" pitchFamily="18" charset="0"/>
              </a:rPr>
              <a:t/>
            </a:r>
            <a:br>
              <a:rPr lang="nl-NL" sz="2400" b="1" dirty="0">
                <a:latin typeface="Times New Roman" panose="02020603050405020304" pitchFamily="18" charset="0"/>
                <a:cs typeface="Times New Roman" panose="02020603050405020304" pitchFamily="18" charset="0"/>
              </a:rPr>
            </a:br>
            <a:r>
              <a:rPr lang="nl-NL" sz="2200" b="1" dirty="0" smtClean="0">
                <a:solidFill>
                  <a:schemeClr val="bg1"/>
                </a:solidFill>
                <a:latin typeface="Lucida Handwriting" panose="03010101010101010101" pitchFamily="66" charset="0"/>
                <a:cs typeface="Times New Roman" panose="02020603050405020304" pitchFamily="18" charset="0"/>
              </a:rPr>
              <a:t>Groepen 1 t/m 8 algemeen</a:t>
            </a:r>
            <a:br>
              <a:rPr lang="nl-NL" sz="2200" b="1" dirty="0" smtClean="0">
                <a:solidFill>
                  <a:schemeClr val="bg1"/>
                </a:solidFill>
                <a:latin typeface="Lucida Handwriting" panose="03010101010101010101" pitchFamily="66" charset="0"/>
                <a:cs typeface="Times New Roman" panose="02020603050405020304" pitchFamily="18" charset="0"/>
              </a:rPr>
            </a:br>
            <a:endParaRPr lang="nl-NL" sz="3100" dirty="0">
              <a:solidFill>
                <a:schemeClr val="bg1"/>
              </a:solidFill>
              <a:latin typeface="Lucida Handwriting" panose="03010101010101010101" pitchFamily="66" charset="0"/>
            </a:endParaRPr>
          </a:p>
        </p:txBody>
      </p:sp>
      <p:sp>
        <p:nvSpPr>
          <p:cNvPr id="3" name="Rechthoek 2"/>
          <p:cNvSpPr/>
          <p:nvPr/>
        </p:nvSpPr>
        <p:spPr>
          <a:xfrm>
            <a:off x="1153391" y="2951018"/>
            <a:ext cx="9757064" cy="30341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Tabel 4"/>
          <p:cNvGraphicFramePr>
            <a:graphicFrameLocks noGrp="1"/>
          </p:cNvGraphicFramePr>
          <p:nvPr>
            <p:extLst>
              <p:ext uri="{D42A27DB-BD31-4B8C-83A1-F6EECF244321}">
                <p14:modId xmlns:p14="http://schemas.microsoft.com/office/powerpoint/2010/main" val="260974694"/>
              </p:ext>
            </p:extLst>
          </p:nvPr>
        </p:nvGraphicFramePr>
        <p:xfrm>
          <a:off x="1052729" y="2951019"/>
          <a:ext cx="9898670" cy="3262746"/>
        </p:xfrm>
        <a:graphic>
          <a:graphicData uri="http://schemas.openxmlformats.org/drawingml/2006/table">
            <a:tbl>
              <a:tblPr firstRow="1" firstCol="1" bandRow="1">
                <a:tableStyleId>{5C22544A-7EE6-4342-B048-85BDC9FD1C3A}</a:tableStyleId>
              </a:tblPr>
              <a:tblGrid>
                <a:gridCol w="3234647"/>
                <a:gridCol w="3027627"/>
                <a:gridCol w="3636396"/>
              </a:tblGrid>
              <a:tr h="3262746">
                <a:tc>
                  <a:txBody>
                    <a:bodyPr/>
                    <a:lstStyle/>
                    <a:p>
                      <a:pPr algn="l">
                        <a:lnSpc>
                          <a:spcPct val="107000"/>
                        </a:lnSpc>
                        <a:spcAft>
                          <a:spcPts val="0"/>
                        </a:spcAft>
                      </a:pPr>
                      <a:r>
                        <a:rPr lang="nl-NL" sz="1600" b="1" u="sng"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 Mens o.a.:</a:t>
                      </a:r>
                    </a:p>
                    <a:p>
                      <a:pPr marL="0" marR="0" indent="0" algn="l" defTabSz="914400" rtl="0" eaLnBrk="1" fontAlgn="auto" latinLnBrk="0" hangingPunct="1">
                        <a:lnSpc>
                          <a:spcPct val="107000"/>
                        </a:lnSpc>
                        <a:spcBef>
                          <a:spcPts val="0"/>
                        </a:spcBef>
                        <a:spcAft>
                          <a:spcPts val="0"/>
                        </a:spcAft>
                        <a:buClrTx/>
                        <a:buSzTx/>
                        <a:buFontTx/>
                        <a:buNone/>
                        <a:tabLst/>
                        <a:defRPr/>
                      </a:pPr>
                      <a:r>
                        <a:rPr lang="nl-NL" sz="16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Lopen</a:t>
                      </a:r>
                    </a:p>
                    <a:p>
                      <a:pPr algn="l">
                        <a:lnSpc>
                          <a:spcPct val="107000"/>
                        </a:lnSpc>
                        <a:spcAft>
                          <a:spcPts val="0"/>
                        </a:spcAft>
                      </a:pPr>
                      <a:r>
                        <a:rPr lang="nl-NL" sz="16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Dansen</a:t>
                      </a:r>
                      <a:endParaRPr lang="nl-NL" sz="1600" b="1"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07000"/>
                        </a:lnSpc>
                        <a:spcAft>
                          <a:spcPts val="0"/>
                        </a:spcAft>
                      </a:pPr>
                      <a:r>
                        <a:rPr lang="nl-NL" sz="1600" b="1"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Sport en spel</a:t>
                      </a:r>
                    </a:p>
                    <a:p>
                      <a:pPr algn="l">
                        <a:lnSpc>
                          <a:spcPct val="107000"/>
                        </a:lnSpc>
                        <a:spcAft>
                          <a:spcPts val="0"/>
                        </a:spcAft>
                      </a:pPr>
                      <a:r>
                        <a:rPr lang="nl-NL" sz="1600" b="1"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Werken</a:t>
                      </a:r>
                    </a:p>
                    <a:p>
                      <a:pPr algn="l">
                        <a:lnSpc>
                          <a:spcPct val="107000"/>
                        </a:lnSpc>
                        <a:spcAft>
                          <a:spcPts val="0"/>
                        </a:spcAft>
                      </a:pPr>
                      <a:endParaRPr lang="nl-NL" sz="1600" b="1" u="none"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b="1" u="sng"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 Natuur o.a.:</a:t>
                      </a:r>
                    </a:p>
                    <a:p>
                      <a:r>
                        <a:rPr lang="nl-NL"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Planten</a:t>
                      </a:r>
                    </a:p>
                    <a:p>
                      <a:r>
                        <a:rPr lang="nl-NL"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Dieren</a:t>
                      </a:r>
                    </a:p>
                    <a:p>
                      <a:r>
                        <a:rPr lang="nl-NL"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 aarde/planeten</a:t>
                      </a:r>
                    </a:p>
                    <a:p>
                      <a:endParaRPr lang="nl-NL"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b="1" u="sng"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Kunst en Techniek o.a.:</a:t>
                      </a:r>
                    </a:p>
                    <a:p>
                      <a:r>
                        <a:rPr lang="nl-NL"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Kunst objecten</a:t>
                      </a:r>
                    </a:p>
                    <a:p>
                      <a:r>
                        <a:rPr lang="nl-NL"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Performance</a:t>
                      </a:r>
                    </a:p>
                    <a:p>
                      <a:r>
                        <a:rPr lang="nl-NL"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Machines</a:t>
                      </a:r>
                    </a:p>
                    <a:p>
                      <a:pPr algn="l">
                        <a:lnSpc>
                          <a:spcPct val="107000"/>
                        </a:lnSpc>
                        <a:spcAft>
                          <a:spcPts val="0"/>
                        </a:spcAft>
                      </a:pPr>
                      <a:r>
                        <a:rPr lang="nl-NL" sz="16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Gebruiksvoorwerpen</a:t>
                      </a:r>
                      <a:endParaRPr lang="nl-NL" sz="1600" b="1"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07000"/>
                        </a:lnSpc>
                        <a:spcAft>
                          <a:spcPts val="0"/>
                        </a:spcAft>
                      </a:pPr>
                      <a:r>
                        <a:rPr lang="nl-NL" sz="1600" b="1" u="none"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Vervoer</a:t>
                      </a:r>
                    </a:p>
                    <a:p>
                      <a:pPr algn="l">
                        <a:lnSpc>
                          <a:spcPct val="107000"/>
                        </a:lnSpc>
                        <a:spcAft>
                          <a:spcPts val="0"/>
                        </a:spcAft>
                      </a:pPr>
                      <a:endParaRPr lang="nl-NL" sz="1600" b="1" u="none"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07000"/>
                        </a:lnSpc>
                        <a:spcAft>
                          <a:spcPts val="0"/>
                        </a:spcAft>
                      </a:pPr>
                      <a:endParaRPr lang="nl-NL" sz="1600" b="1" u="none"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r>
            </a:tbl>
          </a:graphicData>
        </a:graphic>
      </p:graphicFrame>
      <p:sp>
        <p:nvSpPr>
          <p:cNvPr id="11" name="Titel 1"/>
          <p:cNvSpPr txBox="1">
            <a:spLocks/>
          </p:cNvSpPr>
          <p:nvPr/>
        </p:nvSpPr>
        <p:spPr>
          <a:xfrm>
            <a:off x="1052729" y="1778399"/>
            <a:ext cx="9898670" cy="880121"/>
          </a:xfrm>
          <a:prstGeom prst="rect">
            <a:avLst/>
          </a:prstGeom>
          <a:solidFill>
            <a:srgbClr val="FF000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2400" b="1" dirty="0" smtClean="0">
                <a:solidFill>
                  <a:schemeClr val="bg1"/>
                </a:solidFill>
                <a:latin typeface="Times New Roman" panose="02020603050405020304" pitchFamily="18" charset="0"/>
                <a:cs typeface="Times New Roman" panose="02020603050405020304" pitchFamily="18" charset="0"/>
              </a:rPr>
              <a:t>Wat is beweging?</a:t>
            </a:r>
          </a:p>
          <a:p>
            <a:pPr algn="ctr"/>
            <a:r>
              <a:rPr lang="nl-NL" sz="2400" b="1" dirty="0" smtClean="0">
                <a:solidFill>
                  <a:schemeClr val="bg1"/>
                </a:solidFill>
                <a:latin typeface="Times New Roman" panose="02020603050405020304" pitchFamily="18" charset="0"/>
                <a:cs typeface="Times New Roman" panose="02020603050405020304" pitchFamily="18" charset="0"/>
              </a:rPr>
              <a:t>Waar zie je bewegingen?</a:t>
            </a:r>
            <a:endParaRPr lang="nl-NL" sz="3100" dirty="0">
              <a:solidFill>
                <a:schemeClr val="bg1"/>
              </a:solidFill>
              <a:latin typeface="Lucida Handwriting" panose="03010101010101010101" pitchFamily="66" charset="0"/>
            </a:endParaRPr>
          </a:p>
        </p:txBody>
      </p:sp>
      <p:pic>
        <p:nvPicPr>
          <p:cNvPr id="13" name="Afbeelding 12" descr="Afbeeldingsresultaat voor afbeeldingen strandbeesten theo jansen&quo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2765" y="4447310"/>
            <a:ext cx="2468535" cy="1537853"/>
          </a:xfrm>
          <a:prstGeom prst="rect">
            <a:avLst/>
          </a:prstGeom>
          <a:noFill/>
          <a:ln>
            <a:noFill/>
          </a:ln>
        </p:spPr>
      </p:pic>
      <p:pic>
        <p:nvPicPr>
          <p:cNvPr id="14" name="Afbeelding 13" descr="Afbeeldingsresultaat voor afbeelding aarde draait&quot;"/>
          <p:cNvPicPr/>
          <p:nvPr/>
        </p:nvPicPr>
        <p:blipFill>
          <a:blip r:embed="rId3">
            <a:extLst>
              <a:ext uri="{28A0092B-C50C-407E-A947-70E740481C1C}">
                <a14:useLocalDpi xmlns:a14="http://schemas.microsoft.com/office/drawing/2010/main" val="0"/>
              </a:ext>
            </a:extLst>
          </a:blip>
          <a:srcRect/>
          <a:stretch>
            <a:fillRect/>
          </a:stretch>
        </p:blipFill>
        <p:spPr bwMode="auto">
          <a:xfrm>
            <a:off x="4620200" y="4027558"/>
            <a:ext cx="2393664" cy="1957605"/>
          </a:xfrm>
          <a:prstGeom prst="rect">
            <a:avLst/>
          </a:prstGeom>
          <a:noFill/>
          <a:ln>
            <a:noFill/>
          </a:ln>
        </p:spPr>
      </p:pic>
      <p:pic>
        <p:nvPicPr>
          <p:cNvPr id="15" name="Afbeelding 14" descr="Afbeeldingsresultaat voor afbeelding dansende mensen&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1615" y="4447310"/>
            <a:ext cx="2557322" cy="1537853"/>
          </a:xfrm>
          <a:prstGeom prst="rect">
            <a:avLst/>
          </a:prstGeom>
          <a:noFill/>
          <a:ln>
            <a:noFill/>
          </a:ln>
        </p:spPr>
      </p:pic>
    </p:spTree>
    <p:extLst>
      <p:ext uri="{BB962C8B-B14F-4D97-AF65-F5344CB8AC3E}">
        <p14:creationId xmlns:p14="http://schemas.microsoft.com/office/powerpoint/2010/main" val="545413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5029" y="675410"/>
            <a:ext cx="9898670" cy="880121"/>
          </a:xfrm>
          <a:solidFill>
            <a:srgbClr val="FF0000"/>
          </a:solidFill>
        </p:spPr>
        <p:txBody>
          <a:bodyPr>
            <a:normAutofit fontScale="90000"/>
          </a:bodyPr>
          <a:lstStyle/>
          <a:p>
            <a:pPr algn="ctr"/>
            <a:r>
              <a:rPr lang="nl-NL" sz="2400" b="1" dirty="0" smtClean="0">
                <a:latin typeface="Times New Roman" panose="02020603050405020304" pitchFamily="18" charset="0"/>
                <a:cs typeface="Times New Roman" panose="02020603050405020304" pitchFamily="18" charset="0"/>
              </a:rPr>
              <a:t/>
            </a:r>
            <a:br>
              <a:rPr lang="nl-NL" sz="2400" b="1" dirty="0" smtClean="0">
                <a:latin typeface="Times New Roman" panose="02020603050405020304" pitchFamily="18" charset="0"/>
                <a:cs typeface="Times New Roman" panose="02020603050405020304" pitchFamily="18" charset="0"/>
              </a:rPr>
            </a:br>
            <a:r>
              <a:rPr lang="nl-NL" sz="2400" b="1" dirty="0">
                <a:latin typeface="Times New Roman" panose="02020603050405020304" pitchFamily="18" charset="0"/>
                <a:cs typeface="Times New Roman" panose="02020603050405020304" pitchFamily="18" charset="0"/>
              </a:rPr>
              <a:t/>
            </a:r>
            <a:br>
              <a:rPr lang="nl-NL" sz="2400" b="1" dirty="0">
                <a:latin typeface="Times New Roman" panose="02020603050405020304" pitchFamily="18" charset="0"/>
                <a:cs typeface="Times New Roman" panose="02020603050405020304" pitchFamily="18" charset="0"/>
              </a:rPr>
            </a:br>
            <a:r>
              <a:rPr lang="nl-NL" sz="2200" b="1" dirty="0" smtClean="0">
                <a:solidFill>
                  <a:schemeClr val="bg1"/>
                </a:solidFill>
                <a:latin typeface="Lucida Handwriting" panose="03010101010101010101" pitchFamily="66" charset="0"/>
                <a:cs typeface="Times New Roman" panose="02020603050405020304" pitchFamily="18" charset="0"/>
              </a:rPr>
              <a:t>Groepen 5 t/m 8 </a:t>
            </a:r>
            <a:br>
              <a:rPr lang="nl-NL" sz="2200" b="1" dirty="0" smtClean="0">
                <a:solidFill>
                  <a:schemeClr val="bg1"/>
                </a:solidFill>
                <a:latin typeface="Lucida Handwriting" panose="03010101010101010101" pitchFamily="66" charset="0"/>
                <a:cs typeface="Times New Roman" panose="02020603050405020304" pitchFamily="18" charset="0"/>
              </a:rPr>
            </a:br>
            <a:endParaRPr lang="nl-NL" sz="3100" dirty="0">
              <a:solidFill>
                <a:schemeClr val="bg1"/>
              </a:solidFill>
              <a:latin typeface="Lucida Handwriting" panose="03010101010101010101" pitchFamily="66" charset="0"/>
            </a:endParaRPr>
          </a:p>
        </p:txBody>
      </p:sp>
      <p:sp>
        <p:nvSpPr>
          <p:cNvPr id="3" name="Rechthoek 2"/>
          <p:cNvSpPr/>
          <p:nvPr/>
        </p:nvSpPr>
        <p:spPr>
          <a:xfrm>
            <a:off x="1153391" y="2951018"/>
            <a:ext cx="9757064" cy="30341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Tabel 4"/>
          <p:cNvGraphicFramePr>
            <a:graphicFrameLocks noGrp="1"/>
          </p:cNvGraphicFramePr>
          <p:nvPr>
            <p:extLst>
              <p:ext uri="{D42A27DB-BD31-4B8C-83A1-F6EECF244321}">
                <p14:modId xmlns:p14="http://schemas.microsoft.com/office/powerpoint/2010/main" val="3687144612"/>
              </p:ext>
            </p:extLst>
          </p:nvPr>
        </p:nvGraphicFramePr>
        <p:xfrm>
          <a:off x="1052729" y="2951019"/>
          <a:ext cx="9898670" cy="3278442"/>
        </p:xfrm>
        <a:graphic>
          <a:graphicData uri="http://schemas.openxmlformats.org/drawingml/2006/table">
            <a:tbl>
              <a:tblPr firstRow="1" firstCol="1" bandRow="1">
                <a:tableStyleId>{5C22544A-7EE6-4342-B048-85BDC9FD1C3A}</a:tableStyleId>
              </a:tblPr>
              <a:tblGrid>
                <a:gridCol w="5742926"/>
                <a:gridCol w="162560"/>
                <a:gridCol w="3993184"/>
              </a:tblGrid>
              <a:tr h="3262746">
                <a:tc>
                  <a:txBody>
                    <a:bodyPr/>
                    <a:lstStyle/>
                    <a:p>
                      <a:endParaRPr lang="nl-NL" sz="1800" b="1" kern="1200" dirty="0" smtClean="0">
                        <a:solidFill>
                          <a:schemeClr val="lt1"/>
                        </a:solidFill>
                        <a:effectLst/>
                        <a:latin typeface="+mn-lt"/>
                        <a:ea typeface="+mn-ea"/>
                        <a:cs typeface="+mn-cs"/>
                      </a:endParaRPr>
                    </a:p>
                    <a:p>
                      <a:r>
                        <a:rPr lang="nl-NL" sz="1800" b="1" kern="1200" dirty="0" smtClean="0">
                          <a:solidFill>
                            <a:schemeClr val="tx1"/>
                          </a:solidFill>
                          <a:effectLst/>
                          <a:latin typeface="+mn-lt"/>
                          <a:ea typeface="+mn-ea"/>
                          <a:cs typeface="+mn-cs"/>
                        </a:rPr>
                        <a:t>Tijdens de voorstelling verandert een industrieel ogend voertuig in een stalen toren van 10 meter hoog. </a:t>
                      </a:r>
                    </a:p>
                    <a:p>
                      <a:r>
                        <a:rPr lang="nl-NL" sz="1800" b="1" kern="1200" dirty="0" smtClean="0">
                          <a:solidFill>
                            <a:schemeClr val="tx1"/>
                          </a:solidFill>
                          <a:effectLst/>
                          <a:latin typeface="+mn-lt"/>
                          <a:ea typeface="+mn-ea"/>
                          <a:cs typeface="+mn-cs"/>
                        </a:rPr>
                        <a:t>De Man, Dolf, die de zware klus klaart, heeft met het bouwen van de toren een doel. Maar dat doel blijft voor de toeschouwer tot op het allerlaatste moment in de voorstelling een verassing.</a:t>
                      </a:r>
                    </a:p>
                    <a:p>
                      <a:endParaRPr lang="nl-NL" sz="1800" b="1" kern="1200" dirty="0" smtClean="0">
                        <a:solidFill>
                          <a:schemeClr val="tx1"/>
                        </a:solidFill>
                        <a:effectLst/>
                        <a:latin typeface="+mn-lt"/>
                        <a:ea typeface="+mn-ea"/>
                        <a:cs typeface="+mn-cs"/>
                      </a:endParaRPr>
                    </a:p>
                    <a:p>
                      <a:r>
                        <a:rPr lang="nl-NL" sz="1800" b="1" kern="1200" dirty="0" smtClean="0">
                          <a:solidFill>
                            <a:schemeClr val="tx1"/>
                          </a:solidFill>
                          <a:effectLst/>
                          <a:latin typeface="+mn-lt"/>
                          <a:ea typeface="+mn-ea"/>
                          <a:cs typeface="+mn-cs"/>
                        </a:rPr>
                        <a:t>MANN laat zien hoe zwaar het leven kan zijn. </a:t>
                      </a:r>
                    </a:p>
                    <a:p>
                      <a:r>
                        <a:rPr lang="nl-NL" sz="1800" b="1" kern="1200" dirty="0" smtClean="0">
                          <a:solidFill>
                            <a:schemeClr val="tx1"/>
                          </a:solidFill>
                          <a:effectLst/>
                          <a:latin typeface="+mn-lt"/>
                          <a:ea typeface="+mn-ea"/>
                          <a:cs typeface="+mn-cs"/>
                        </a:rPr>
                        <a:t>MANN is een metafoor voor de zoektocht naar het geluk. </a:t>
                      </a:r>
                    </a:p>
                    <a:p>
                      <a:r>
                        <a:rPr lang="nl-NL" sz="1800" b="1" kern="1200" dirty="0" smtClean="0">
                          <a:solidFill>
                            <a:schemeClr val="tx1"/>
                          </a:solidFill>
                          <a:effectLst/>
                          <a:latin typeface="+mn-lt"/>
                          <a:ea typeface="+mn-ea"/>
                          <a:cs typeface="+mn-cs"/>
                        </a:rPr>
                        <a:t>In MANN kan iedereen zijn eigen verhaal zien!</a:t>
                      </a:r>
                    </a:p>
                    <a:p>
                      <a:pPr algn="l">
                        <a:lnSpc>
                          <a:spcPct val="107000"/>
                        </a:lnSpc>
                        <a:spcAft>
                          <a:spcPts val="0"/>
                        </a:spcAft>
                      </a:pPr>
                      <a:endParaRPr lang="nl-NL" sz="1600" b="1" u="none"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solidFill>
                      <a:schemeClr val="accent6">
                        <a:lumMod val="60000"/>
                        <a:lumOff val="40000"/>
                      </a:schemeClr>
                    </a:solidFill>
                  </a:tcPr>
                </a:tc>
                <a:tc>
                  <a:txBody>
                    <a:bodyPr/>
                    <a:lstStyle/>
                    <a:p>
                      <a:endParaRPr lang="nl-NL"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lnSpc>
                          <a:spcPct val="107000"/>
                        </a:lnSpc>
                        <a:spcAft>
                          <a:spcPts val="0"/>
                        </a:spcAft>
                      </a:pPr>
                      <a:endParaRPr lang="nl-NL" sz="1600" b="1" u="none"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07000"/>
                        </a:lnSpc>
                        <a:spcAft>
                          <a:spcPts val="0"/>
                        </a:spcAft>
                      </a:pPr>
                      <a:endParaRPr lang="nl-NL" sz="1600" b="1" u="none"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r>
            </a:tbl>
          </a:graphicData>
        </a:graphic>
      </p:graphicFrame>
      <p:sp>
        <p:nvSpPr>
          <p:cNvPr id="11" name="Titel 1"/>
          <p:cNvSpPr txBox="1">
            <a:spLocks/>
          </p:cNvSpPr>
          <p:nvPr/>
        </p:nvSpPr>
        <p:spPr>
          <a:xfrm>
            <a:off x="1052729" y="1778399"/>
            <a:ext cx="9898670" cy="880121"/>
          </a:xfrm>
          <a:prstGeom prst="rect">
            <a:avLst/>
          </a:prstGeom>
          <a:solidFill>
            <a:srgbClr val="FF000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2400" b="1" dirty="0" smtClean="0">
                <a:solidFill>
                  <a:schemeClr val="bg1"/>
                </a:solidFill>
                <a:latin typeface="Times New Roman" panose="02020603050405020304" pitchFamily="18" charset="0"/>
                <a:cs typeface="Times New Roman" panose="02020603050405020304" pitchFamily="18" charset="0"/>
              </a:rPr>
              <a:t>‘MANN’</a:t>
            </a:r>
          </a:p>
          <a:p>
            <a:pPr algn="ctr"/>
            <a:r>
              <a:rPr lang="nl-NL" sz="2400" b="1" dirty="0" smtClean="0">
                <a:solidFill>
                  <a:schemeClr val="bg1"/>
                </a:solidFill>
                <a:latin typeface="Times New Roman" panose="02020603050405020304" pitchFamily="18" charset="0"/>
                <a:cs typeface="Times New Roman" panose="02020603050405020304" pitchFamily="18" charset="0"/>
              </a:rPr>
              <a:t>Muziektheatervoorstelling Dolf Moed / Theaterfiets</a:t>
            </a:r>
          </a:p>
        </p:txBody>
      </p:sp>
      <p:pic>
        <p:nvPicPr>
          <p:cNvPr id="1026" name="Picture 2" descr="mann-sh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850" y="3252355"/>
            <a:ext cx="3807869" cy="2732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407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1413</TotalTime>
  <Words>1800</Words>
  <Application>Microsoft Office PowerPoint</Application>
  <PresentationFormat>Breedbeeld</PresentationFormat>
  <Paragraphs>266</Paragraphs>
  <Slides>21</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21</vt:i4>
      </vt:variant>
    </vt:vector>
  </HeadingPairs>
  <TitlesOfParts>
    <vt:vector size="27" baseType="lpstr">
      <vt:lpstr>Arial</vt:lpstr>
      <vt:lpstr>Calibri</vt:lpstr>
      <vt:lpstr>Calibri Light</vt:lpstr>
      <vt:lpstr>Lucida Handwriting</vt:lpstr>
      <vt:lpstr>Times New Roman</vt:lpstr>
      <vt:lpstr>Kantoorthema</vt:lpstr>
      <vt:lpstr>              ICC Wijkproject Midden   </vt:lpstr>
      <vt:lpstr>Uitgangspunt: De 5 ritmes van  Gabrielle Roth:</vt:lpstr>
      <vt:lpstr> De 5 ritmes van  Gabrielle Roth:</vt:lpstr>
      <vt:lpstr> De kerndoelen bij dit thema: </vt:lpstr>
      <vt:lpstr>PowerPoint-presentatie</vt:lpstr>
      <vt:lpstr>PowerPoint-presentatie</vt:lpstr>
      <vt:lpstr> De kinderen leren bij dit thema: </vt:lpstr>
      <vt:lpstr>  Groepen 1 t/m 8 algemeen </vt:lpstr>
      <vt:lpstr>  Groepen 5 t/m 8  </vt:lpstr>
      <vt:lpstr>‘Dans’</vt:lpstr>
      <vt:lpstr>PowerPoint-presentatie</vt:lpstr>
      <vt:lpstr>‘Beweging’</vt:lpstr>
      <vt:lpstr>PowerPoint-presentatie</vt:lpstr>
      <vt:lpstr>PowerPoint-presentatie</vt:lpstr>
      <vt:lpstr>  Groep 1 en 2 Activiteiten </vt:lpstr>
      <vt:lpstr>PowerPoint-presentatie</vt:lpstr>
      <vt:lpstr>  Groep 3 en 4 Activiteiten </vt:lpstr>
      <vt:lpstr>PowerPoint-presentatie</vt:lpstr>
      <vt:lpstr>  Groep 5 en 6 Activiteiten </vt:lpstr>
      <vt:lpstr>PowerPoint-presentatie</vt:lpstr>
      <vt:lpstr>  Groep 7 en 8 Activiteiten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Anneke Kuipers</dc:creator>
  <cp:lastModifiedBy>User</cp:lastModifiedBy>
  <cp:revision>126</cp:revision>
  <dcterms:created xsi:type="dcterms:W3CDTF">2017-10-24T17:50:35Z</dcterms:created>
  <dcterms:modified xsi:type="dcterms:W3CDTF">2020-01-30T15:52:23Z</dcterms:modified>
</cp:coreProperties>
</file>