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6" r:id="rId9"/>
    <p:sldId id="269" r:id="rId10"/>
    <p:sldId id="271" r:id="rId11"/>
    <p:sldId id="268" r:id="rId12"/>
    <p:sldId id="273" r:id="rId13"/>
    <p:sldId id="275" r:id="rId14"/>
    <p:sldId id="277"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120"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60948C9-F714-471C-AA0C-3EDB68E70F44}" type="datetimeFigureOut">
              <a:rPr lang="nl-NL" smtClean="0"/>
              <a:pPr/>
              <a:t>15-2-2019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104622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60948C9-F714-471C-AA0C-3EDB68E70F44}" type="datetimeFigureOut">
              <a:rPr lang="nl-NL" smtClean="0"/>
              <a:pPr/>
              <a:t>15-2-2019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76756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60948C9-F714-471C-AA0C-3EDB68E70F44}" type="datetimeFigureOut">
              <a:rPr lang="nl-NL" smtClean="0"/>
              <a:pPr/>
              <a:t>15-2-2019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325944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60948C9-F714-471C-AA0C-3EDB68E70F44}" type="datetimeFigureOut">
              <a:rPr lang="nl-NL" smtClean="0"/>
              <a:pPr/>
              <a:t>15-2-2019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273683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60948C9-F714-471C-AA0C-3EDB68E70F44}" type="datetimeFigureOut">
              <a:rPr lang="nl-NL" smtClean="0"/>
              <a:pPr/>
              <a:t>15-2-2019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107794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60948C9-F714-471C-AA0C-3EDB68E70F44}" type="datetimeFigureOut">
              <a:rPr lang="nl-NL" smtClean="0"/>
              <a:pPr/>
              <a:t>15-2-2019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245428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60948C9-F714-471C-AA0C-3EDB68E70F44}" type="datetimeFigureOut">
              <a:rPr lang="nl-NL" smtClean="0"/>
              <a:pPr/>
              <a:t>15-2-2019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333911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60948C9-F714-471C-AA0C-3EDB68E70F44}" type="datetimeFigureOut">
              <a:rPr lang="nl-NL" smtClean="0"/>
              <a:pPr/>
              <a:t>15-2-2019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203040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60948C9-F714-471C-AA0C-3EDB68E70F44}" type="datetimeFigureOut">
              <a:rPr lang="nl-NL" smtClean="0"/>
              <a:pPr/>
              <a:t>15-2-2019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170107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60948C9-F714-471C-AA0C-3EDB68E70F44}" type="datetimeFigureOut">
              <a:rPr lang="nl-NL" smtClean="0"/>
              <a:pPr/>
              <a:t>15-2-2019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189574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60948C9-F714-471C-AA0C-3EDB68E70F44}" type="datetimeFigureOut">
              <a:rPr lang="nl-NL" smtClean="0"/>
              <a:pPr/>
              <a:t>15-2-2019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F86186-3280-4753-8755-4A60D843AAF9}" type="slidenum">
              <a:rPr lang="nl-NL" smtClean="0"/>
              <a:pPr/>
              <a:t>‹nr.›</a:t>
            </a:fld>
            <a:endParaRPr lang="nl-NL"/>
          </a:p>
        </p:txBody>
      </p:sp>
    </p:spTree>
    <p:extLst>
      <p:ext uri="{BB962C8B-B14F-4D97-AF65-F5344CB8AC3E}">
        <p14:creationId xmlns:p14="http://schemas.microsoft.com/office/powerpoint/2010/main" val="413846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948C9-F714-471C-AA0C-3EDB68E70F44}" type="datetimeFigureOut">
              <a:rPr lang="nl-NL" smtClean="0"/>
              <a:pPr/>
              <a:t>15-2-2019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86186-3280-4753-8755-4A60D843AAF9}" type="slidenum">
              <a:rPr lang="nl-NL" smtClean="0"/>
              <a:pPr/>
              <a:t>‹nr.›</a:t>
            </a:fld>
            <a:endParaRPr lang="nl-NL"/>
          </a:p>
        </p:txBody>
      </p:sp>
    </p:spTree>
    <p:extLst>
      <p:ext uri="{BB962C8B-B14F-4D97-AF65-F5344CB8AC3E}">
        <p14:creationId xmlns:p14="http://schemas.microsoft.com/office/powerpoint/2010/main" val="235161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s://commons.wikimedia.org/wiki/File:Leonardo_da_Vinci_(1452-1519)_-_The_Last_Supper_(1495-1498).jpg"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57300" y="785309"/>
            <a:ext cx="9736282" cy="1118796"/>
          </a:xfrm>
          <a:solidFill>
            <a:srgbClr val="FF0000"/>
          </a:solidFill>
        </p:spPr>
        <p:txBody>
          <a:bodyPr>
            <a:noAutofit/>
          </a:bodyPr>
          <a:lstStyle/>
          <a:p>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dirty="0">
                <a:latin typeface="Times New Roman" panose="02020603050405020304" pitchFamily="18" charset="0"/>
                <a:cs typeface="Times New Roman" panose="02020603050405020304" pitchFamily="18" charset="0"/>
              </a:rPr>
              <a:t/>
            </a:r>
            <a:br>
              <a:rPr lang="nl-NL" sz="2400" dirty="0">
                <a:latin typeface="Times New Roman" panose="02020603050405020304" pitchFamily="18" charset="0"/>
                <a:cs typeface="Times New Roman" panose="02020603050405020304" pitchFamily="18" charset="0"/>
              </a:rPr>
            </a:br>
            <a:r>
              <a:rPr lang="nl-NL" sz="2400" b="1" dirty="0" smtClean="0">
                <a:solidFill>
                  <a:schemeClr val="bg1"/>
                </a:solidFill>
                <a:latin typeface="Lucida Handwriting" panose="03010101010101010101" pitchFamily="66" charset="0"/>
                <a:cs typeface="Times New Roman" panose="02020603050405020304" pitchFamily="18" charset="0"/>
              </a:rPr>
              <a:t>ICC Wijkproject Midden </a:t>
            </a:r>
            <a:r>
              <a:rPr lang="nl-NL" sz="2400" b="1"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
            </a:r>
            <a:br>
              <a:rPr lang="nl-NL" sz="2400" dirty="0">
                <a:latin typeface="Times New Roman" panose="02020603050405020304" pitchFamily="18" charset="0"/>
                <a:cs typeface="Times New Roman" panose="02020603050405020304" pitchFamily="18" charset="0"/>
              </a:rPr>
            </a:br>
            <a:endParaRPr lang="nl-NL" sz="2400" dirty="0">
              <a:latin typeface="Times New Roman" panose="02020603050405020304" pitchFamily="18" charset="0"/>
              <a:cs typeface="Times New Roman" panose="02020603050405020304" pitchFamily="18" charset="0"/>
            </a:endParaRPr>
          </a:p>
        </p:txBody>
      </p:sp>
      <p:sp>
        <p:nvSpPr>
          <p:cNvPr id="3" name="Ondertitel 2"/>
          <p:cNvSpPr>
            <a:spLocks noGrp="1"/>
          </p:cNvSpPr>
          <p:nvPr>
            <p:ph type="subTitle" idx="1"/>
          </p:nvPr>
        </p:nvSpPr>
        <p:spPr>
          <a:xfrm>
            <a:off x="1257300" y="2495774"/>
            <a:ext cx="9736282" cy="2366681"/>
          </a:xfrm>
          <a:solidFill>
            <a:srgbClr val="FF0000"/>
          </a:solidFill>
        </p:spPr>
        <p:txBody>
          <a:bodyPr>
            <a:normAutofit lnSpcReduction="10000"/>
          </a:bodyPr>
          <a:lstStyle/>
          <a:p>
            <a:endParaRPr lang="nl-NL" sz="1400" b="1" dirty="0" smtClean="0">
              <a:latin typeface="Times New Roman" panose="02020603050405020304" pitchFamily="18" charset="0"/>
              <a:cs typeface="Times New Roman" panose="02020603050405020304" pitchFamily="18" charset="0"/>
            </a:endParaRPr>
          </a:p>
          <a:p>
            <a:r>
              <a:rPr lang="nl-NL" b="1" dirty="0" smtClean="0">
                <a:solidFill>
                  <a:schemeClr val="bg1"/>
                </a:solidFill>
                <a:latin typeface="Lucida Handwriting" panose="03010101010101010101" pitchFamily="66" charset="0"/>
                <a:cs typeface="Times New Roman" panose="02020603050405020304" pitchFamily="18" charset="0"/>
              </a:rPr>
              <a:t>Schooljaar</a:t>
            </a:r>
            <a:r>
              <a:rPr lang="nl-NL" b="1" dirty="0">
                <a:solidFill>
                  <a:schemeClr val="bg1"/>
                </a:solidFill>
                <a:latin typeface="Lucida Handwriting" panose="03010101010101010101" pitchFamily="66" charset="0"/>
                <a:cs typeface="Times New Roman" panose="02020603050405020304" pitchFamily="18" charset="0"/>
              </a:rPr>
              <a:t>: </a:t>
            </a:r>
            <a:r>
              <a:rPr lang="nl-NL" b="1" dirty="0" smtClean="0">
                <a:solidFill>
                  <a:schemeClr val="bg1"/>
                </a:solidFill>
                <a:latin typeface="Lucida Handwriting" panose="03010101010101010101" pitchFamily="66" charset="0"/>
                <a:cs typeface="Times New Roman" panose="02020603050405020304" pitchFamily="18" charset="0"/>
              </a:rPr>
              <a:t>2015 </a:t>
            </a:r>
            <a:r>
              <a:rPr lang="nl-NL" b="1" dirty="0">
                <a:solidFill>
                  <a:schemeClr val="bg1"/>
                </a:solidFill>
                <a:latin typeface="Lucida Handwriting" panose="03010101010101010101" pitchFamily="66" charset="0"/>
                <a:cs typeface="Times New Roman" panose="02020603050405020304" pitchFamily="18" charset="0"/>
              </a:rPr>
              <a:t>– </a:t>
            </a:r>
            <a:r>
              <a:rPr lang="nl-NL" b="1" dirty="0" smtClean="0">
                <a:solidFill>
                  <a:schemeClr val="bg1"/>
                </a:solidFill>
                <a:latin typeface="Lucida Handwriting" panose="03010101010101010101" pitchFamily="66" charset="0"/>
                <a:cs typeface="Times New Roman" panose="02020603050405020304" pitchFamily="18" charset="0"/>
              </a:rPr>
              <a:t>2016   </a:t>
            </a:r>
            <a:endParaRPr lang="nl-NL" sz="1800" b="1" dirty="0" smtClean="0">
              <a:solidFill>
                <a:schemeClr val="bg1"/>
              </a:solidFill>
              <a:latin typeface="Lucida Handwriting" panose="03010101010101010101" pitchFamily="66" charset="0"/>
              <a:cs typeface="Times New Roman" panose="02020603050405020304" pitchFamily="18" charset="0"/>
            </a:endParaRPr>
          </a:p>
          <a:p>
            <a:r>
              <a:rPr lang="nl-NL" b="1" dirty="0" smtClean="0">
                <a:solidFill>
                  <a:schemeClr val="bg1"/>
                </a:solidFill>
                <a:latin typeface="Lucida Handwriting" panose="03010101010101010101" pitchFamily="66" charset="0"/>
                <a:cs typeface="Times New Roman" panose="02020603050405020304" pitchFamily="18" charset="0"/>
              </a:rPr>
              <a:t>Thema: </a:t>
            </a:r>
          </a:p>
          <a:p>
            <a:r>
              <a:rPr lang="nl-NL" sz="4000" b="1" dirty="0" smtClean="0">
                <a:solidFill>
                  <a:schemeClr val="bg1"/>
                </a:solidFill>
                <a:latin typeface="Lucida Handwriting" panose="03010101010101010101" pitchFamily="66" charset="0"/>
                <a:cs typeface="Times New Roman" panose="02020603050405020304" pitchFamily="18" charset="0"/>
              </a:rPr>
              <a:t>Muziek </a:t>
            </a:r>
            <a:r>
              <a:rPr lang="nl-NL" sz="4000" b="1" dirty="0" smtClean="0">
                <a:solidFill>
                  <a:schemeClr val="bg1"/>
                </a:solidFill>
                <a:latin typeface="Times New Roman" panose="02020603050405020304" pitchFamily="18" charset="0"/>
                <a:cs typeface="Times New Roman" panose="02020603050405020304" pitchFamily="18" charset="0"/>
              </a:rPr>
              <a:t> </a:t>
            </a:r>
          </a:p>
          <a:p>
            <a:r>
              <a:rPr lang="nl-NL" sz="1400" b="1" dirty="0" smtClean="0">
                <a:latin typeface="Times New Roman" panose="02020603050405020304" pitchFamily="18" charset="0"/>
                <a:cs typeface="Times New Roman" panose="02020603050405020304" pitchFamily="18" charset="0"/>
              </a:rPr>
              <a:t> </a:t>
            </a:r>
            <a:r>
              <a:rPr lang="nl-NL" dirty="0">
                <a:latin typeface="Times New Roman" panose="02020603050405020304" pitchFamily="18" charset="0"/>
                <a:cs typeface="Times New Roman" panose="02020603050405020304" pitchFamily="18" charset="0"/>
              </a:rPr>
              <a:t/>
            </a:r>
            <a:br>
              <a:rPr lang="nl-NL" dirty="0">
                <a:latin typeface="Times New Roman" panose="02020603050405020304" pitchFamily="18" charset="0"/>
                <a:cs typeface="Times New Roman" panose="02020603050405020304" pitchFamily="18" charset="0"/>
              </a:rPr>
            </a:br>
            <a:endParaRPr lang="nl-NL" dirty="0"/>
          </a:p>
        </p:txBody>
      </p:sp>
      <p:sp>
        <p:nvSpPr>
          <p:cNvPr id="4" name="Rechthoek 3"/>
          <p:cNvSpPr/>
          <p:nvPr/>
        </p:nvSpPr>
        <p:spPr>
          <a:xfrm>
            <a:off x="1257301" y="5323137"/>
            <a:ext cx="9736282" cy="9359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solidFill>
                  <a:schemeClr val="bg1"/>
                </a:solidFill>
                <a:latin typeface="Lucida Handwriting" panose="03010101010101010101" pitchFamily="66" charset="0"/>
                <a:cs typeface="Times New Roman" panose="02020603050405020304" pitchFamily="18" charset="0"/>
              </a:rPr>
              <a:t>Periode : februari / maart / april 2018</a:t>
            </a:r>
            <a:endParaRPr lang="nl-NL" sz="2400" dirty="0">
              <a:solidFill>
                <a:schemeClr val="bg1"/>
              </a:solidFill>
              <a:latin typeface="Lucida Handwriting" panose="03010101010101010101" pitchFamily="66" charset="0"/>
              <a:cs typeface="Times New Roman" panose="02020603050405020304" pitchFamily="18" charset="0"/>
            </a:endParaRPr>
          </a:p>
        </p:txBody>
      </p:sp>
      <p:sp>
        <p:nvSpPr>
          <p:cNvPr id="7" name="Ondertitel 2"/>
          <p:cNvSpPr txBox="1">
            <a:spLocks/>
          </p:cNvSpPr>
          <p:nvPr/>
        </p:nvSpPr>
        <p:spPr>
          <a:xfrm>
            <a:off x="1257300" y="2364787"/>
            <a:ext cx="9736282" cy="2432175"/>
          </a:xfrm>
          <a:prstGeom prst="rect">
            <a:avLst/>
          </a:prstGeom>
          <a:solidFill>
            <a:srgbClr val="FF0000"/>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sz="1400" b="1" dirty="0" smtClean="0">
              <a:latin typeface="Times New Roman" panose="02020603050405020304" pitchFamily="18" charset="0"/>
              <a:cs typeface="Times New Roman" panose="02020603050405020304" pitchFamily="18" charset="0"/>
            </a:endParaRPr>
          </a:p>
          <a:p>
            <a:r>
              <a:rPr lang="nl-NL" b="1" dirty="0" smtClean="0">
                <a:solidFill>
                  <a:schemeClr val="bg1"/>
                </a:solidFill>
                <a:latin typeface="Lucida Handwriting" panose="03010101010101010101" pitchFamily="66" charset="0"/>
                <a:cs typeface="Times New Roman" panose="02020603050405020304" pitchFamily="18" charset="0"/>
              </a:rPr>
              <a:t>Schooljaar: 2018 – 2019   </a:t>
            </a:r>
            <a:endParaRPr lang="nl-NL" sz="1800" b="1" dirty="0" smtClean="0">
              <a:solidFill>
                <a:schemeClr val="bg1"/>
              </a:solidFill>
              <a:latin typeface="Lucida Handwriting" panose="03010101010101010101" pitchFamily="66" charset="0"/>
              <a:cs typeface="Times New Roman" panose="02020603050405020304" pitchFamily="18" charset="0"/>
            </a:endParaRPr>
          </a:p>
          <a:p>
            <a:r>
              <a:rPr lang="nl-NL" b="1" dirty="0" smtClean="0">
                <a:solidFill>
                  <a:schemeClr val="bg1"/>
                </a:solidFill>
                <a:latin typeface="Lucida Handwriting" panose="03010101010101010101" pitchFamily="66" charset="0"/>
                <a:cs typeface="Times New Roman" panose="02020603050405020304" pitchFamily="18" charset="0"/>
              </a:rPr>
              <a:t>Thema : </a:t>
            </a:r>
          </a:p>
          <a:p>
            <a:r>
              <a:rPr lang="nl-NL" sz="4000" b="1" dirty="0" smtClean="0">
                <a:solidFill>
                  <a:schemeClr val="bg1"/>
                </a:solidFill>
                <a:latin typeface="Lucida Handwriting" panose="03010101010101010101" pitchFamily="66" charset="0"/>
                <a:cs typeface="Times New Roman" panose="02020603050405020304" pitchFamily="18" charset="0"/>
              </a:rPr>
              <a:t>Da Vinci</a:t>
            </a:r>
            <a:endParaRPr lang="nl-NL" sz="4000" b="1" dirty="0" smtClean="0">
              <a:solidFill>
                <a:schemeClr val="bg1"/>
              </a:solidFill>
              <a:latin typeface="Times New Roman" panose="02020603050405020304" pitchFamily="18" charset="0"/>
              <a:cs typeface="Times New Roman" panose="02020603050405020304" pitchFamily="18" charset="0"/>
            </a:endParaRPr>
          </a:p>
          <a:p>
            <a:r>
              <a:rPr lang="nl-NL" sz="1400" b="1" dirty="0">
                <a:solidFill>
                  <a:schemeClr val="bg1"/>
                </a:solidFill>
                <a:latin typeface="Lucida Handwriting" panose="03010101010101010101" pitchFamily="66" charset="0"/>
                <a:cs typeface="Times New Roman" panose="02020603050405020304" pitchFamily="18" charset="0"/>
              </a:rPr>
              <a:t>500 jr.</a:t>
            </a:r>
            <a:r>
              <a:rPr lang="nl-NL" sz="1400" b="1" dirty="0" smtClean="0">
                <a:latin typeface="Times New Roman" panose="02020603050405020304" pitchFamily="18" charset="0"/>
                <a:cs typeface="Times New Roman" panose="02020603050405020304" pitchFamily="18" charset="0"/>
              </a:rPr>
              <a:t> </a:t>
            </a:r>
            <a:r>
              <a:rPr lang="nl-NL" dirty="0" smtClean="0">
                <a:latin typeface="Times New Roman" panose="02020603050405020304" pitchFamily="18" charset="0"/>
                <a:cs typeface="Times New Roman" panose="02020603050405020304" pitchFamily="18" charset="0"/>
              </a:rPr>
              <a:t/>
            </a:r>
            <a:br>
              <a:rPr lang="nl-NL" dirty="0" smtClean="0">
                <a:latin typeface="Times New Roman" panose="02020603050405020304" pitchFamily="18" charset="0"/>
                <a:cs typeface="Times New Roman" panose="02020603050405020304" pitchFamily="18" charset="0"/>
              </a:rPr>
            </a:br>
            <a:endParaRPr lang="nl-NL"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3054" y="930601"/>
            <a:ext cx="1963882" cy="84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Afbeelding 5" descr="Zelfportret van Leonardo da Vinci uit ca. 1512-15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2677" y="2534249"/>
            <a:ext cx="1379198" cy="215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fbeelding 8" descr="De bronafbeelding bekij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666" y="2534249"/>
            <a:ext cx="1591802" cy="215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191" y="365126"/>
            <a:ext cx="10515600" cy="1325563"/>
          </a:xfrm>
        </p:spPr>
        <p:txBody>
          <a:bodyPr/>
          <a:lstStyle/>
          <a:p>
            <a:endParaRPr lang="nl-NL" dirty="0"/>
          </a:p>
        </p:txBody>
      </p:sp>
      <p:sp>
        <p:nvSpPr>
          <p:cNvPr id="3" name="Titel 1"/>
          <p:cNvSpPr txBox="1">
            <a:spLocks/>
          </p:cNvSpPr>
          <p:nvPr/>
        </p:nvSpPr>
        <p:spPr>
          <a:xfrm>
            <a:off x="696191" y="365127"/>
            <a:ext cx="10515600" cy="1325562"/>
          </a:xfrm>
          <a:prstGeom prst="rect">
            <a:avLst/>
          </a:prstGeom>
          <a:solidFill>
            <a:srgbClr val="FF000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3600" b="1" dirty="0">
                <a:solidFill>
                  <a:schemeClr val="bg1"/>
                </a:solidFill>
                <a:latin typeface="Lucida Handwriting" panose="03010101010101010101" pitchFamily="66" charset="0"/>
                <a:cs typeface="Times New Roman" panose="02020603050405020304" pitchFamily="18" charset="0"/>
              </a:rPr>
              <a:t>O</a:t>
            </a:r>
            <a:r>
              <a:rPr lang="nl-NL" sz="3600" b="1" dirty="0" smtClean="0">
                <a:solidFill>
                  <a:schemeClr val="bg1"/>
                </a:solidFill>
                <a:latin typeface="Lucida Handwriting" panose="03010101010101010101" pitchFamily="66" charset="0"/>
                <a:cs typeface="Times New Roman" panose="02020603050405020304" pitchFamily="18" charset="0"/>
              </a:rPr>
              <a:t>plossen van de Da Vinci Code</a:t>
            </a:r>
            <a:r>
              <a:rPr lang="nl-NL" sz="2200" b="1" dirty="0" smtClean="0">
                <a:solidFill>
                  <a:schemeClr val="bg1"/>
                </a:solidFill>
                <a:latin typeface="Lucida Handwriting" panose="03010101010101010101" pitchFamily="66" charset="0"/>
                <a:cs typeface="Times New Roman" panose="02020603050405020304" pitchFamily="18" charset="0"/>
              </a:rPr>
              <a:t/>
            </a:r>
            <a:br>
              <a:rPr lang="nl-NL" sz="2200" b="1" dirty="0" smtClean="0">
                <a:solidFill>
                  <a:schemeClr val="bg1"/>
                </a:solidFill>
                <a:latin typeface="Lucida Handwriting" panose="03010101010101010101" pitchFamily="66" charset="0"/>
                <a:cs typeface="Times New Roman" panose="02020603050405020304" pitchFamily="18" charset="0"/>
              </a:rPr>
            </a:br>
            <a:endParaRPr lang="nl-NL" sz="3100" dirty="0">
              <a:solidFill>
                <a:schemeClr val="bg1"/>
              </a:solidFill>
              <a:latin typeface="Lucida Handwriting" panose="03010101010101010101" pitchFamily="66" charset="0"/>
            </a:endParaRPr>
          </a:p>
        </p:txBody>
      </p:sp>
      <p:sp>
        <p:nvSpPr>
          <p:cNvPr id="4" name="Rechthoek 3"/>
          <p:cNvSpPr/>
          <p:nvPr/>
        </p:nvSpPr>
        <p:spPr>
          <a:xfrm>
            <a:off x="696192" y="3647208"/>
            <a:ext cx="10515600" cy="22132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tx1"/>
                </a:solidFill>
                <a:latin typeface="Times New Roman" panose="02020603050405020304" pitchFamily="18" charset="0"/>
                <a:cs typeface="Times New Roman" panose="02020603050405020304" pitchFamily="18" charset="0"/>
              </a:rPr>
              <a:t>Leonardo Da Vinci schreef met zijn linkerhand, maar ook nog in een soort spiegelschrift.</a:t>
            </a:r>
          </a:p>
          <a:p>
            <a:r>
              <a:rPr lang="nl-NL" sz="2000" dirty="0" smtClean="0">
                <a:solidFill>
                  <a:schemeClr val="tx1"/>
                </a:solidFill>
                <a:latin typeface="Times New Roman" panose="02020603050405020304" pitchFamily="18" charset="0"/>
                <a:cs typeface="Times New Roman" panose="02020603050405020304" pitchFamily="18" charset="0"/>
              </a:rPr>
              <a:t>Er wordt gezegd dat hij dat deed, zodat niet iedereen met zijn ‘uitvindingen’ er van door kon gaan. Dus een soort geheimschrift.</a:t>
            </a:r>
          </a:p>
          <a:p>
            <a:r>
              <a:rPr lang="nl-NL" sz="2000" dirty="0" smtClean="0">
                <a:solidFill>
                  <a:schemeClr val="tx1"/>
                </a:solidFill>
                <a:latin typeface="Times New Roman" panose="02020603050405020304" pitchFamily="18" charset="0"/>
                <a:cs typeface="Times New Roman" panose="02020603050405020304" pitchFamily="18" charset="0"/>
              </a:rPr>
              <a:t>Alle groepen krijgen een opdrachten die de leerlingen moeten uitvoeren. Dat levert een letter op die samen met alle letters van de andere groepen samen een woord vormen.</a:t>
            </a:r>
          </a:p>
          <a:p>
            <a:r>
              <a:rPr lang="nl-NL" sz="2000" dirty="0" smtClean="0">
                <a:solidFill>
                  <a:schemeClr val="tx1"/>
                </a:solidFill>
                <a:latin typeface="Times New Roman" panose="02020603050405020304" pitchFamily="18" charset="0"/>
                <a:cs typeface="Times New Roman" panose="02020603050405020304" pitchFamily="18" charset="0"/>
              </a:rPr>
              <a:t>Dat woord is de code voor het openen van de “Schat”!</a:t>
            </a:r>
          </a:p>
        </p:txBody>
      </p:sp>
      <p:sp>
        <p:nvSpPr>
          <p:cNvPr id="8" name="AutoShape 2" descr="Afbeeldingsresultaten voor afbeeldingen van schetsen van Da Vinci"/>
          <p:cNvSpPr>
            <a:spLocks noChangeAspect="1" noChangeArrowheads="1"/>
          </p:cNvSpPr>
          <p:nvPr/>
        </p:nvSpPr>
        <p:spPr bwMode="auto">
          <a:xfrm>
            <a:off x="63500" y="-1173163"/>
            <a:ext cx="1752600" cy="2447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391" y="1789510"/>
            <a:ext cx="2857500" cy="1743075"/>
          </a:xfrm>
          <a:prstGeom prst="rect">
            <a:avLst/>
          </a:prstGeom>
        </p:spPr>
      </p:pic>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7309" y="1797411"/>
            <a:ext cx="2857500" cy="1738139"/>
          </a:xfrm>
          <a:prstGeom prst="rect">
            <a:avLst/>
          </a:prstGeom>
        </p:spPr>
      </p:pic>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227" y="1805312"/>
            <a:ext cx="2646218" cy="1740176"/>
          </a:xfrm>
          <a:prstGeom prst="rect">
            <a:avLst/>
          </a:prstGeom>
        </p:spPr>
      </p:pic>
    </p:spTree>
    <p:extLst>
      <p:ext uri="{BB962C8B-B14F-4D97-AF65-F5344CB8AC3E}">
        <p14:creationId xmlns:p14="http://schemas.microsoft.com/office/powerpoint/2010/main" val="3428959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38200" y="3089551"/>
            <a:ext cx="5181600" cy="3266398"/>
          </a:xfrm>
          <a:solidFill>
            <a:srgbClr val="FFFF00"/>
          </a:solidFill>
        </p:spPr>
        <p:txBody>
          <a:bodyPr>
            <a:noAutofit/>
          </a:bodyPr>
          <a:lstStyle/>
          <a:p>
            <a:pPr marL="457200" lvl="1" indent="0">
              <a:lnSpc>
                <a:spcPct val="107000"/>
              </a:lnSpc>
              <a:buNone/>
            </a:pPr>
            <a:r>
              <a:rPr lang="nl-NL" sz="1600" b="1" u="sng" dirty="0">
                <a:latin typeface="Times New Roman" panose="02020603050405020304" pitchFamily="18" charset="0"/>
                <a:cs typeface="Times New Roman" panose="02020603050405020304" pitchFamily="18" charset="0"/>
              </a:rPr>
              <a:t>Leonardo Da Vinci:</a:t>
            </a:r>
          </a:p>
          <a:p>
            <a:pPr marL="457200" lvl="1" indent="0">
              <a:lnSpc>
                <a:spcPct val="107000"/>
              </a:lnSpc>
              <a:buNone/>
            </a:pPr>
            <a:r>
              <a:rPr lang="nl-NL" sz="1600" b="1" dirty="0">
                <a:latin typeface="Times New Roman" panose="02020603050405020304" pitchFamily="18" charset="0"/>
                <a:cs typeface="Times New Roman" panose="02020603050405020304" pitchFamily="18" charset="0"/>
              </a:rPr>
              <a:t>De Mens</a:t>
            </a:r>
          </a:p>
          <a:p>
            <a:pPr marL="457200" lvl="1" indent="0">
              <a:lnSpc>
                <a:spcPct val="107000"/>
              </a:lnSpc>
              <a:buNone/>
            </a:pPr>
            <a:r>
              <a:rPr lang="nl-NL" sz="1600" b="1" dirty="0">
                <a:latin typeface="Times New Roman" panose="02020603050405020304" pitchFamily="18" charset="0"/>
                <a:cs typeface="Times New Roman" panose="02020603050405020304" pitchFamily="18" charset="0"/>
              </a:rPr>
              <a:t>De Kunstenaar</a:t>
            </a:r>
          </a:p>
          <a:p>
            <a:pPr marL="457200" lvl="1" indent="0">
              <a:lnSpc>
                <a:spcPct val="107000"/>
              </a:lnSpc>
              <a:buNone/>
            </a:pPr>
            <a:r>
              <a:rPr lang="nl-NL" sz="1600" b="1" dirty="0">
                <a:latin typeface="Times New Roman" panose="02020603050405020304" pitchFamily="18" charset="0"/>
                <a:cs typeface="Times New Roman" panose="02020603050405020304" pitchFamily="18" charset="0"/>
              </a:rPr>
              <a:t>De Schilderijen</a:t>
            </a:r>
          </a:p>
          <a:p>
            <a:pPr marL="457200" lvl="1" indent="0">
              <a:lnSpc>
                <a:spcPct val="107000"/>
              </a:lnSpc>
              <a:buNone/>
            </a:pPr>
            <a:r>
              <a:rPr lang="nl-NL" sz="1600" b="1" dirty="0">
                <a:latin typeface="Times New Roman" panose="02020603050405020304" pitchFamily="18" charset="0"/>
                <a:cs typeface="Times New Roman" panose="02020603050405020304" pitchFamily="18" charset="0"/>
              </a:rPr>
              <a:t>De Schetsen</a:t>
            </a:r>
          </a:p>
          <a:p>
            <a:pPr marL="457200" lvl="1" indent="0">
              <a:lnSpc>
                <a:spcPct val="107000"/>
              </a:lnSpc>
              <a:buNone/>
            </a:pPr>
            <a:r>
              <a:rPr lang="nl-NL" sz="1600" b="1" dirty="0">
                <a:latin typeface="Times New Roman" panose="02020603050405020304" pitchFamily="18" charset="0"/>
                <a:cs typeface="Times New Roman" panose="02020603050405020304" pitchFamily="18" charset="0"/>
              </a:rPr>
              <a:t>De Beeldhouwer</a:t>
            </a:r>
          </a:p>
          <a:p>
            <a:pPr marL="457200" lvl="1" indent="0">
              <a:lnSpc>
                <a:spcPct val="107000"/>
              </a:lnSpc>
              <a:buNone/>
            </a:pPr>
            <a:r>
              <a:rPr lang="nl-NL" sz="1600" b="1" dirty="0">
                <a:latin typeface="Times New Roman" panose="02020603050405020304" pitchFamily="18" charset="0"/>
                <a:cs typeface="Times New Roman" panose="02020603050405020304" pitchFamily="18" charset="0"/>
              </a:rPr>
              <a:t>De Uitvinder</a:t>
            </a:r>
          </a:p>
          <a:p>
            <a:pPr marL="0" indent="0">
              <a:lnSpc>
                <a:spcPct val="120000"/>
              </a:lnSpc>
              <a:buNone/>
            </a:pPr>
            <a:endParaRPr lang="nl-NL" sz="1400" b="1" dirty="0" smtClean="0">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6172200" y="3040884"/>
            <a:ext cx="5181600" cy="3315065"/>
          </a:xfrm>
          <a:solidFill>
            <a:srgbClr val="FFFF00"/>
          </a:solidFill>
        </p:spPr>
        <p:txBody>
          <a:bodyPr>
            <a:noAutofit/>
          </a:bodyPr>
          <a:lstStyle/>
          <a:p>
            <a:pPr marL="457200" lvl="1" indent="0">
              <a:lnSpc>
                <a:spcPct val="120000"/>
              </a:lnSpc>
              <a:buNone/>
            </a:pPr>
            <a:r>
              <a:rPr lang="nl-NL" sz="1600" b="1" u="sng" dirty="0" smtClean="0">
                <a:latin typeface="Times New Roman" panose="02020603050405020304" pitchFamily="18" charset="0"/>
                <a:cs typeface="Times New Roman" panose="02020603050405020304" pitchFamily="18" charset="0"/>
              </a:rPr>
              <a:t>Cult. Ontmoeting:</a:t>
            </a:r>
            <a:endParaRPr lang="nl-NL" sz="1600" b="1" u="sng"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Vliegende beweging bij dans op muziek</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Diverse soorten bewegingen</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Bewegen met ‘vleugels’</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Wat kan allemaal vliegen?</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Wat is een kettingreactie?</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Beweging </a:t>
            </a:r>
            <a:r>
              <a:rPr lang="nl-NL" sz="1600" b="1" dirty="0">
                <a:latin typeface="Times New Roman" panose="02020603050405020304" pitchFamily="18" charset="0"/>
                <a:cs typeface="Times New Roman" panose="02020603050405020304" pitchFamily="18" charset="0"/>
              </a:rPr>
              <a:t>via een Kettingreactie</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Onderdelen maken voor de Kettingreactie</a:t>
            </a:r>
            <a:endParaRPr lang="nl-NL" sz="1600" b="1" dirty="0">
              <a:latin typeface="Times New Roman" panose="02020603050405020304" pitchFamily="18" charset="0"/>
              <a:cs typeface="Times New Roman" panose="02020603050405020304" pitchFamily="18" charset="0"/>
            </a:endParaRPr>
          </a:p>
          <a:p>
            <a:pPr marL="0" indent="0">
              <a:lnSpc>
                <a:spcPct val="107000"/>
              </a:lnSpc>
              <a:spcAft>
                <a:spcPts val="0"/>
              </a:spcAft>
              <a:buNone/>
            </a:pPr>
            <a:endParaRPr lang="nl-NL" sz="1400" b="1" u="sng" dirty="0" smtClean="0">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200" y="365125"/>
            <a:ext cx="10515600" cy="1183120"/>
          </a:xfrm>
          <a:prstGeom prst="rect">
            <a:avLst/>
          </a:prstGeom>
          <a:solidFill>
            <a:srgbClr val="FF0000"/>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1 en 2</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‘Vliegen en Bewegen’</a:t>
            </a:r>
            <a:r>
              <a:rPr lang="nl-NL" sz="3100" dirty="0" smtClean="0"/>
              <a:t/>
            </a:r>
            <a:br>
              <a:rPr lang="nl-NL" sz="3100" dirty="0" smtClean="0"/>
            </a:br>
            <a:endParaRPr lang="nl-NL" sz="3100" dirty="0"/>
          </a:p>
        </p:txBody>
      </p:sp>
      <p:pic>
        <p:nvPicPr>
          <p:cNvPr id="15" name="Picture 2" descr="Afbeeldingsresultaten voor Afbeeldingen kunstwerken Leonardo Da Vinc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714555"/>
            <a:ext cx="1822935" cy="12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De bronafbeelding bekijken"/>
          <p:cNvPicPr>
            <a:picLocks noChangeAspect="1" noChangeArrowheads="1"/>
          </p:cNvPicPr>
          <p:nvPr/>
        </p:nvPicPr>
        <p:blipFill>
          <a:blip r:embed="rId3" cstate="print">
            <a:extLst>
              <a:ext uri="{28A0092B-C50C-407E-A947-70E740481C1C}">
                <a14:useLocalDpi xmlns:a14="http://schemas.microsoft.com/office/drawing/2010/main" val="0"/>
              </a:ext>
            </a:extLst>
          </a:blip>
          <a:srcRect l="2252" t="29362" r="5180" b="11412"/>
          <a:stretch>
            <a:fillRect/>
          </a:stretch>
        </p:blipFill>
        <p:spPr bwMode="auto">
          <a:xfrm>
            <a:off x="3070059" y="1692288"/>
            <a:ext cx="2509873" cy="120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3" descr="De bronafbeelding bekij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8856" y="1664849"/>
            <a:ext cx="1735242" cy="121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fbeelding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144" y="1691224"/>
            <a:ext cx="1846959" cy="1206680"/>
          </a:xfrm>
          <a:prstGeom prst="rect">
            <a:avLst/>
          </a:prstGeom>
        </p:spPr>
      </p:pic>
      <p:pic>
        <p:nvPicPr>
          <p:cNvPr id="19" name="Picture 2" descr="705dde95277a24839f602982417217b5--leonardo-da-vinci-drawings-inventions"/>
          <p:cNvPicPr>
            <a:picLocks noChangeAspect="1" noChangeArrowheads="1"/>
          </p:cNvPicPr>
          <p:nvPr/>
        </p:nvPicPr>
        <p:blipFill>
          <a:blip r:embed="rId6" cstate="print">
            <a:extLst>
              <a:ext uri="{28A0092B-C50C-407E-A947-70E740481C1C}">
                <a14:useLocalDpi xmlns:a14="http://schemas.microsoft.com/office/drawing/2010/main" val="0"/>
              </a:ext>
            </a:extLst>
          </a:blip>
          <a:srcRect l="7387" t="4904" b="3542"/>
          <a:stretch>
            <a:fillRect/>
          </a:stretch>
        </p:blipFill>
        <p:spPr bwMode="auto">
          <a:xfrm>
            <a:off x="10273149" y="1685533"/>
            <a:ext cx="1080651" cy="12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5" descr="Zelfportret van Leonardo da Vinci uit ca. 1512-15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1768" y="4051322"/>
            <a:ext cx="1379198" cy="215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rotWithShape="1">
          <a:blip r:embed="rId8" cstate="print">
            <a:extLst>
              <a:ext uri="{28A0092B-C50C-407E-A947-70E740481C1C}">
                <a14:useLocalDpi xmlns:a14="http://schemas.microsoft.com/office/drawing/2010/main" val="0"/>
              </a:ext>
            </a:extLst>
          </a:blip>
          <a:srcRect l="20790" r="22675"/>
          <a:stretch/>
        </p:blipFill>
        <p:spPr>
          <a:xfrm>
            <a:off x="4324995" y="3215553"/>
            <a:ext cx="1610592" cy="1133475"/>
          </a:xfrm>
          <a:prstGeom prst="rect">
            <a:avLst/>
          </a:prstGeom>
        </p:spPr>
      </p:pic>
    </p:spTree>
    <p:extLst>
      <p:ext uri="{BB962C8B-B14F-4D97-AF65-F5344CB8AC3E}">
        <p14:creationId xmlns:p14="http://schemas.microsoft.com/office/powerpoint/2010/main" val="1144046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38200" y="3044535"/>
            <a:ext cx="5181600" cy="3241965"/>
          </a:xfrm>
          <a:solidFill>
            <a:srgbClr val="2EEA32"/>
          </a:solidFill>
        </p:spPr>
        <p:txBody>
          <a:bodyPr>
            <a:noAutofit/>
          </a:bodyPr>
          <a:lstStyle/>
          <a:p>
            <a:pPr marL="0" indent="0">
              <a:lnSpc>
                <a:spcPct val="107000"/>
              </a:lnSpc>
              <a:spcAft>
                <a:spcPts val="0"/>
              </a:spcAft>
              <a:buNone/>
            </a:pPr>
            <a:r>
              <a:rPr lang="nl-NL" sz="1600" b="1" u="sng" dirty="0" smtClean="0">
                <a:latin typeface="Times New Roman" panose="02020603050405020304" pitchFamily="18" charset="0"/>
                <a:ea typeface="Calibri" panose="020F0502020204030204" pitchFamily="34" charset="0"/>
                <a:cs typeface="Times New Roman" panose="02020603050405020304" pitchFamily="18" charset="0"/>
              </a:rPr>
              <a:t>Leonardo Da Vinci:</a:t>
            </a:r>
          </a:p>
          <a:p>
            <a:pPr>
              <a:lnSpc>
                <a:spcPct val="107000"/>
              </a:lnSpc>
              <a:spcAft>
                <a:spcPts val="0"/>
              </a:spcAft>
            </a:pPr>
            <a:r>
              <a:rPr lang="nl-NL" sz="1600" b="1" dirty="0" smtClean="0">
                <a:latin typeface="Times New Roman" panose="02020603050405020304" pitchFamily="18" charset="0"/>
                <a:ea typeface="Calibri" panose="020F0502020204030204" pitchFamily="34" charset="0"/>
                <a:cs typeface="Times New Roman" panose="02020603050405020304" pitchFamily="18" charset="0"/>
              </a:rPr>
              <a:t>De Mens</a:t>
            </a:r>
          </a:p>
          <a:p>
            <a:pPr>
              <a:lnSpc>
                <a:spcPct val="107000"/>
              </a:lnSpc>
              <a:spcAft>
                <a:spcPts val="0"/>
              </a:spcAft>
            </a:pPr>
            <a:r>
              <a:rPr lang="nl-NL" sz="1600" b="1" dirty="0" smtClean="0">
                <a:latin typeface="Times New Roman" panose="02020603050405020304" pitchFamily="18" charset="0"/>
                <a:ea typeface="Calibri" panose="020F0502020204030204" pitchFamily="34" charset="0"/>
                <a:cs typeface="Times New Roman" panose="02020603050405020304" pitchFamily="18" charset="0"/>
              </a:rPr>
              <a:t>De kunstenaar</a:t>
            </a:r>
          </a:p>
          <a:p>
            <a:pPr>
              <a:lnSpc>
                <a:spcPct val="107000"/>
              </a:lnSpc>
              <a:spcAft>
                <a:spcPts val="0"/>
              </a:spcAft>
            </a:pPr>
            <a:r>
              <a:rPr lang="nl-NL" sz="1600" b="1" dirty="0" smtClean="0">
                <a:latin typeface="Times New Roman" panose="02020603050405020304" pitchFamily="18" charset="0"/>
                <a:ea typeface="Calibri" panose="020F0502020204030204" pitchFamily="34" charset="0"/>
                <a:cs typeface="Times New Roman" panose="02020603050405020304" pitchFamily="18" charset="0"/>
              </a:rPr>
              <a:t>De Schilderijen</a:t>
            </a:r>
            <a:endParaRPr lang="nl-NL" sz="1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nl-NL" sz="1600" b="1" dirty="0" smtClean="0">
                <a:latin typeface="Times New Roman" panose="02020603050405020304" pitchFamily="18" charset="0"/>
                <a:ea typeface="Calibri" panose="020F0502020204030204" pitchFamily="34" charset="0"/>
                <a:cs typeface="Times New Roman" panose="02020603050405020304" pitchFamily="18" charset="0"/>
              </a:rPr>
              <a:t>De Emotie</a:t>
            </a:r>
            <a:endParaRPr lang="nl-NL" sz="1600" b="1" u="sng" dirty="0">
              <a:latin typeface="Times New Roman" panose="02020603050405020304" pitchFamily="18" charset="0"/>
              <a:cs typeface="Times New Roman" panose="02020603050405020304" pitchFamily="18" charset="0"/>
            </a:endParaRPr>
          </a:p>
          <a:p>
            <a:pPr>
              <a:lnSpc>
                <a:spcPct val="107000"/>
              </a:lnSpc>
              <a:spcAft>
                <a:spcPts val="0"/>
              </a:spcAft>
            </a:pPr>
            <a:r>
              <a:rPr lang="nl-NL" sz="1600" b="1" dirty="0" smtClean="0">
                <a:latin typeface="Times New Roman" panose="02020603050405020304" pitchFamily="18" charset="0"/>
                <a:ea typeface="Calibri" panose="020F0502020204030204" pitchFamily="34" charset="0"/>
                <a:cs typeface="Times New Roman" panose="02020603050405020304" pitchFamily="18" charset="0"/>
              </a:rPr>
              <a:t>De Tekeningen</a:t>
            </a:r>
          </a:p>
          <a:p>
            <a:pPr>
              <a:lnSpc>
                <a:spcPct val="107000"/>
              </a:lnSpc>
              <a:spcAft>
                <a:spcPts val="0"/>
              </a:spcAft>
            </a:pPr>
            <a:r>
              <a:rPr lang="nl-NL" sz="1600" b="1" dirty="0" smtClean="0">
                <a:latin typeface="Times New Roman" panose="02020603050405020304" pitchFamily="18" charset="0"/>
                <a:ea typeface="Calibri" panose="020F0502020204030204" pitchFamily="34" charset="0"/>
                <a:cs typeface="Times New Roman" panose="02020603050405020304" pitchFamily="18" charset="0"/>
              </a:rPr>
              <a:t>De Schetsen</a:t>
            </a:r>
          </a:p>
          <a:p>
            <a:pPr>
              <a:lnSpc>
                <a:spcPct val="107000"/>
              </a:lnSpc>
              <a:spcAft>
                <a:spcPts val="0"/>
              </a:spcAft>
            </a:pPr>
            <a:r>
              <a:rPr lang="nl-NL" sz="1600" b="1" dirty="0" smtClean="0">
                <a:latin typeface="Times New Roman" panose="02020603050405020304" pitchFamily="18" charset="0"/>
                <a:ea typeface="Calibri" panose="020F0502020204030204" pitchFamily="34" charset="0"/>
                <a:cs typeface="Times New Roman" panose="02020603050405020304" pitchFamily="18" charset="0"/>
              </a:rPr>
              <a:t>Het Museum</a:t>
            </a:r>
            <a:endParaRPr lang="nl-NL" sz="1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ijdelijke aanduiding voor inhoud 9"/>
          <p:cNvSpPr>
            <a:spLocks noGrp="1"/>
          </p:cNvSpPr>
          <p:nvPr>
            <p:ph sz="half" idx="2"/>
          </p:nvPr>
        </p:nvSpPr>
        <p:spPr>
          <a:xfrm>
            <a:off x="6172200" y="3063864"/>
            <a:ext cx="5181600" cy="3222636"/>
          </a:xfrm>
          <a:solidFill>
            <a:srgbClr val="35EB39"/>
          </a:solidFill>
        </p:spPr>
        <p:txBody>
          <a:bodyPr>
            <a:normAutofit fontScale="77500" lnSpcReduction="20000"/>
          </a:bodyPr>
          <a:lstStyle/>
          <a:p>
            <a:pPr>
              <a:lnSpc>
                <a:spcPct val="60000"/>
              </a:lnSpc>
            </a:pPr>
            <a:endParaRPr lang="nl-NL" sz="1000" b="1" dirty="0">
              <a:latin typeface="Times New Roman" panose="02020603050405020304" pitchFamily="18" charset="0"/>
              <a:cs typeface="Times New Roman" panose="02020603050405020304" pitchFamily="18" charset="0"/>
            </a:endParaRPr>
          </a:p>
          <a:p>
            <a:pPr marL="0" indent="0">
              <a:lnSpc>
                <a:spcPct val="50000"/>
              </a:lnSpc>
              <a:buNone/>
            </a:pPr>
            <a:r>
              <a:rPr lang="nl-NL" sz="2300" b="1" u="sng" dirty="0" smtClean="0">
                <a:latin typeface="Times New Roman" panose="02020603050405020304" pitchFamily="18" charset="0"/>
                <a:cs typeface="Times New Roman" panose="02020603050405020304" pitchFamily="18" charset="0"/>
              </a:rPr>
              <a:t>Cult. Ontmoeting:    </a:t>
            </a:r>
            <a:endParaRPr lang="nl-NL" sz="2300" u="sng" dirty="0">
              <a:latin typeface="Times New Roman" panose="02020603050405020304" pitchFamily="18" charset="0"/>
              <a:cs typeface="Times New Roman" panose="02020603050405020304" pitchFamily="18" charset="0"/>
            </a:endParaRPr>
          </a:p>
          <a:p>
            <a:pPr>
              <a:lnSpc>
                <a:spcPct val="50000"/>
              </a:lnSpc>
            </a:pPr>
            <a:r>
              <a:rPr lang="nl-NL" sz="2300" b="1" dirty="0" smtClean="0">
                <a:latin typeface="Times New Roman" panose="02020603050405020304" pitchFamily="18" charset="0"/>
                <a:cs typeface="Times New Roman" panose="02020603050405020304" pitchFamily="18" charset="0"/>
              </a:rPr>
              <a:t>Het portret</a:t>
            </a:r>
            <a:endParaRPr lang="nl-NL" sz="2300" b="1" dirty="0">
              <a:latin typeface="Times New Roman" panose="02020603050405020304" pitchFamily="18" charset="0"/>
              <a:cs typeface="Times New Roman" panose="02020603050405020304" pitchFamily="18" charset="0"/>
            </a:endParaRPr>
          </a:p>
          <a:p>
            <a:pPr>
              <a:lnSpc>
                <a:spcPct val="50000"/>
              </a:lnSpc>
            </a:pPr>
            <a:r>
              <a:rPr lang="nl-NL" sz="2300" b="1" dirty="0" smtClean="0">
                <a:latin typeface="Times New Roman" panose="02020603050405020304" pitchFamily="18" charset="0"/>
                <a:cs typeface="Times New Roman" panose="02020603050405020304" pitchFamily="18" charset="0"/>
              </a:rPr>
              <a:t>De glimlach</a:t>
            </a:r>
            <a:endParaRPr lang="nl-NL" sz="2300" b="1" dirty="0">
              <a:latin typeface="Times New Roman" panose="02020603050405020304" pitchFamily="18" charset="0"/>
              <a:cs typeface="Times New Roman" panose="02020603050405020304" pitchFamily="18" charset="0"/>
            </a:endParaRPr>
          </a:p>
          <a:p>
            <a:pPr>
              <a:lnSpc>
                <a:spcPct val="50000"/>
              </a:lnSpc>
            </a:pPr>
            <a:r>
              <a:rPr lang="nl-NL" sz="2300" b="1" dirty="0" smtClean="0">
                <a:latin typeface="Times New Roman" panose="02020603050405020304" pitchFamily="18" charset="0"/>
                <a:cs typeface="Times New Roman" panose="02020603050405020304" pitchFamily="18" charset="0"/>
              </a:rPr>
              <a:t>De emoties</a:t>
            </a:r>
            <a:endParaRPr lang="nl-NL" sz="2300" b="1" dirty="0">
              <a:latin typeface="Times New Roman" panose="02020603050405020304" pitchFamily="18" charset="0"/>
              <a:cs typeface="Times New Roman" panose="02020603050405020304" pitchFamily="18" charset="0"/>
            </a:endParaRPr>
          </a:p>
          <a:p>
            <a:pPr>
              <a:lnSpc>
                <a:spcPct val="50000"/>
              </a:lnSpc>
            </a:pPr>
            <a:r>
              <a:rPr lang="nl-NL" sz="2300" b="1" dirty="0" smtClean="0">
                <a:latin typeface="Times New Roman" panose="02020603050405020304" pitchFamily="18" charset="0"/>
                <a:cs typeface="Times New Roman" panose="02020603050405020304" pitchFamily="18" charset="0"/>
              </a:rPr>
              <a:t>Portretfoto maken</a:t>
            </a:r>
          </a:p>
          <a:p>
            <a:pPr>
              <a:lnSpc>
                <a:spcPct val="50000"/>
              </a:lnSpc>
            </a:pPr>
            <a:r>
              <a:rPr lang="nl-NL" sz="2300" b="1" dirty="0" smtClean="0">
                <a:latin typeface="Times New Roman" panose="02020603050405020304" pitchFamily="18" charset="0"/>
                <a:cs typeface="Times New Roman" panose="02020603050405020304" pitchFamily="18" charset="0"/>
              </a:rPr>
              <a:t>Portret tekenen</a:t>
            </a:r>
            <a:endParaRPr lang="nl-NL" sz="2300" b="1" dirty="0">
              <a:latin typeface="Times New Roman" panose="02020603050405020304" pitchFamily="18" charset="0"/>
              <a:cs typeface="Times New Roman" panose="02020603050405020304" pitchFamily="18" charset="0"/>
            </a:endParaRPr>
          </a:p>
          <a:p>
            <a:pPr marL="0" indent="0">
              <a:lnSpc>
                <a:spcPct val="60000"/>
              </a:lnSpc>
              <a:buNone/>
            </a:pPr>
            <a:endParaRPr lang="nl-NL" sz="1600" b="1" dirty="0">
              <a:latin typeface="Times New Roman" panose="02020603050405020304" pitchFamily="18" charset="0"/>
              <a:cs typeface="Times New Roman" panose="02020603050405020304" pitchFamily="18" charset="0"/>
            </a:endParaRPr>
          </a:p>
          <a:p>
            <a:pPr marL="0" indent="0">
              <a:lnSpc>
                <a:spcPct val="60000"/>
              </a:lnSpc>
              <a:buNone/>
            </a:pPr>
            <a:endParaRPr lang="nl-NL" sz="1600" b="1" dirty="0" smtClean="0">
              <a:latin typeface="Times New Roman" panose="02020603050405020304" pitchFamily="18" charset="0"/>
              <a:cs typeface="Times New Roman" panose="02020603050405020304" pitchFamily="18" charset="0"/>
            </a:endParaRPr>
          </a:p>
          <a:p>
            <a:pPr marL="0" indent="0">
              <a:lnSpc>
                <a:spcPct val="60000"/>
              </a:lnSpc>
              <a:buNone/>
            </a:pPr>
            <a:endParaRPr lang="nl-NL" sz="1600" b="1" dirty="0">
              <a:latin typeface="Times New Roman" panose="02020603050405020304" pitchFamily="18" charset="0"/>
              <a:cs typeface="Times New Roman" panose="02020603050405020304" pitchFamily="18" charset="0"/>
            </a:endParaRPr>
          </a:p>
          <a:p>
            <a:pPr marL="0" indent="0">
              <a:lnSpc>
                <a:spcPct val="60000"/>
              </a:lnSpc>
              <a:buNone/>
            </a:pPr>
            <a:endParaRPr lang="nl-NL" sz="1600" b="1" dirty="0" smtClean="0">
              <a:latin typeface="Times New Roman" panose="02020603050405020304" pitchFamily="18" charset="0"/>
              <a:cs typeface="Times New Roman" panose="02020603050405020304" pitchFamily="18" charset="0"/>
            </a:endParaRPr>
          </a:p>
          <a:p>
            <a:pPr marL="0" indent="0">
              <a:lnSpc>
                <a:spcPct val="60000"/>
              </a:lnSpc>
              <a:buNone/>
            </a:pPr>
            <a:r>
              <a:rPr lang="nl-NL" sz="2300" b="1" dirty="0" smtClean="0">
                <a:latin typeface="Times New Roman" panose="02020603050405020304" pitchFamily="18" charset="0"/>
                <a:cs typeface="Times New Roman" panose="02020603050405020304" pitchFamily="18" charset="0"/>
              </a:rPr>
              <a:t>Extra:</a:t>
            </a:r>
            <a:endParaRPr lang="nl-NL" sz="2300" dirty="0">
              <a:latin typeface="Times New Roman" panose="02020603050405020304" pitchFamily="18" charset="0"/>
              <a:cs typeface="Times New Roman" panose="02020603050405020304" pitchFamily="18" charset="0"/>
            </a:endParaRPr>
          </a:p>
          <a:p>
            <a:pPr>
              <a:lnSpc>
                <a:spcPct val="60000"/>
              </a:lnSpc>
            </a:pPr>
            <a:r>
              <a:rPr lang="nl-NL" sz="2300" b="1" dirty="0" smtClean="0">
                <a:latin typeface="Times New Roman" panose="02020603050405020304" pitchFamily="18" charset="0"/>
                <a:cs typeface="Times New Roman" panose="02020603050405020304" pitchFamily="18" charset="0"/>
              </a:rPr>
              <a:t>Muziek/theater</a:t>
            </a:r>
            <a:endParaRPr lang="nl-NL" sz="2300" b="1" dirty="0">
              <a:latin typeface="Times New Roman" panose="02020603050405020304" pitchFamily="18" charset="0"/>
              <a:cs typeface="Times New Roman" panose="02020603050405020304" pitchFamily="18" charset="0"/>
            </a:endParaRPr>
          </a:p>
          <a:p>
            <a:pPr>
              <a:lnSpc>
                <a:spcPct val="60000"/>
              </a:lnSpc>
            </a:pPr>
            <a:r>
              <a:rPr lang="nl-NL" sz="2300" b="1" dirty="0" smtClean="0">
                <a:latin typeface="Times New Roman" panose="02020603050405020304" pitchFamily="18" charset="0"/>
                <a:cs typeface="Times New Roman" panose="02020603050405020304" pitchFamily="18" charset="0"/>
              </a:rPr>
              <a:t>Koorzang</a:t>
            </a:r>
            <a:endParaRPr lang="nl-NL" sz="2300" b="1" dirty="0">
              <a:latin typeface="Times New Roman" panose="02020603050405020304" pitchFamily="18" charset="0"/>
              <a:cs typeface="Times New Roman" panose="02020603050405020304" pitchFamily="18" charset="0"/>
            </a:endParaRPr>
          </a:p>
          <a:p>
            <a:pPr>
              <a:lnSpc>
                <a:spcPct val="60000"/>
              </a:lnSpc>
            </a:pPr>
            <a:r>
              <a:rPr lang="nl-NL" sz="2300" b="1" dirty="0" smtClean="0">
                <a:latin typeface="Times New Roman" panose="02020603050405020304" pitchFamily="18" charset="0"/>
                <a:cs typeface="Times New Roman" panose="02020603050405020304" pitchFamily="18" charset="0"/>
              </a:rPr>
              <a:t>Het verdwenen schilderij</a:t>
            </a:r>
          </a:p>
        </p:txBody>
      </p:sp>
      <p:sp>
        <p:nvSpPr>
          <p:cNvPr id="11" name="Titel 1"/>
          <p:cNvSpPr txBox="1">
            <a:spLocks/>
          </p:cNvSpPr>
          <p:nvPr/>
        </p:nvSpPr>
        <p:spPr>
          <a:xfrm>
            <a:off x="838200" y="365125"/>
            <a:ext cx="10515600" cy="1183120"/>
          </a:xfrm>
          <a:prstGeom prst="rect">
            <a:avLst/>
          </a:prstGeom>
          <a:solidFill>
            <a:srgbClr val="FF0000"/>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3 en 4</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‘De </a:t>
            </a:r>
            <a:r>
              <a:rPr lang="nl-NL" sz="3100" b="1" dirty="0" err="1" smtClean="0">
                <a:solidFill>
                  <a:schemeClr val="bg1"/>
                </a:solidFill>
                <a:latin typeface="Lucida Handwriting" panose="03010101010101010101" pitchFamily="66" charset="0"/>
                <a:cs typeface="Times New Roman" panose="02020603050405020304" pitchFamily="18" charset="0"/>
              </a:rPr>
              <a:t>Glomlach</a:t>
            </a:r>
            <a:r>
              <a:rPr lang="nl-NL" sz="3100" b="1" dirty="0" smtClean="0">
                <a:solidFill>
                  <a:schemeClr val="bg1"/>
                </a:solidFill>
                <a:latin typeface="Lucida Handwriting" panose="03010101010101010101" pitchFamily="66" charset="0"/>
                <a:cs typeface="Times New Roman" panose="02020603050405020304" pitchFamily="18" charset="0"/>
              </a:rPr>
              <a:t> van de Mona Lisa’</a:t>
            </a:r>
            <a:r>
              <a:rPr lang="nl-NL" sz="3100" dirty="0" smtClean="0"/>
              <a:t/>
            </a:r>
            <a:br>
              <a:rPr lang="nl-NL" sz="3100" dirty="0" smtClean="0"/>
            </a:br>
            <a:endParaRPr lang="nl-NL" sz="3100" dirty="0"/>
          </a:p>
        </p:txBody>
      </p:sp>
      <p:pic>
        <p:nvPicPr>
          <p:cNvPr id="6146" name="Afbeelding 3" descr="https://upload.wikimedia.org/wikipedia/commons/thumb/a/ae/Mona_Lisa_detail_mouth.jpg/120px-Mona_Lisa_detail_mou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615981"/>
            <a:ext cx="2008909" cy="133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Afbeelding 2" descr="https://upload.wikimedia.org/wikipedia/commons/thumb/2/2e/Mona_Lisa_detail_eyes.jpg/120px-Mona_Lisa_detail_ey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870" y="1615981"/>
            <a:ext cx="2592139" cy="133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Afbeelding 4" descr="https://upload.wikimedia.org/wikipedia/commons/thumb/a/a9/Mona_Lisa_detail_face.jpg/93px-Mona_Lisa_detail_fa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8771" y="1615303"/>
            <a:ext cx="1031731" cy="133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569" y="1646623"/>
            <a:ext cx="1669231" cy="1311322"/>
          </a:xfrm>
          <a:prstGeom prst="rect">
            <a:avLst/>
          </a:prstGeom>
        </p:spPr>
      </p:pic>
      <p:pic>
        <p:nvPicPr>
          <p:cNvPr id="3" name="Afbeelding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0264" y="1627293"/>
            <a:ext cx="1070554" cy="1338193"/>
          </a:xfrm>
          <a:prstGeom prst="rect">
            <a:avLst/>
          </a:prstGeom>
        </p:spPr>
      </p:pic>
      <p:pic>
        <p:nvPicPr>
          <p:cNvPr id="4" name="Afbeelding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6393" y="1646623"/>
            <a:ext cx="1752600" cy="1314450"/>
          </a:xfrm>
          <a:prstGeom prst="rect">
            <a:avLst/>
          </a:prstGeom>
        </p:spPr>
      </p:pic>
      <p:pic>
        <p:nvPicPr>
          <p:cNvPr id="5" name="Afbeelding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3999" y="3171171"/>
            <a:ext cx="2130136" cy="2604786"/>
          </a:xfrm>
          <a:prstGeom prst="rect">
            <a:avLst/>
          </a:prstGeom>
        </p:spPr>
      </p:pic>
      <p:pic>
        <p:nvPicPr>
          <p:cNvPr id="6" name="Afbeelding 5"/>
          <p:cNvPicPr>
            <a:picLocks noChangeAspect="1"/>
          </p:cNvPicPr>
          <p:nvPr/>
        </p:nvPicPr>
        <p:blipFill rotWithShape="1">
          <a:blip r:embed="rId9" cstate="print">
            <a:extLst>
              <a:ext uri="{28A0092B-C50C-407E-A947-70E740481C1C}">
                <a14:useLocalDpi xmlns:a14="http://schemas.microsoft.com/office/drawing/2010/main" val="0"/>
              </a:ext>
            </a:extLst>
          </a:blip>
          <a:srcRect l="16213" r="13413"/>
          <a:stretch/>
        </p:blipFill>
        <p:spPr>
          <a:xfrm>
            <a:off x="2452255" y="4389945"/>
            <a:ext cx="1871672" cy="1777889"/>
          </a:xfrm>
          <a:prstGeom prst="rect">
            <a:avLst/>
          </a:prstGeom>
        </p:spPr>
      </p:pic>
      <p:pic>
        <p:nvPicPr>
          <p:cNvPr id="7" name="Afbeelding 6"/>
          <p:cNvPicPr>
            <a:picLocks noChangeAspect="1"/>
          </p:cNvPicPr>
          <p:nvPr/>
        </p:nvPicPr>
        <p:blipFill rotWithShape="1">
          <a:blip r:embed="rId10" cstate="print">
            <a:extLst>
              <a:ext uri="{28A0092B-C50C-407E-A947-70E740481C1C}">
                <a14:useLocalDpi xmlns:a14="http://schemas.microsoft.com/office/drawing/2010/main" val="0"/>
              </a:ext>
            </a:extLst>
          </a:blip>
          <a:srcRect l="18740" r="10829"/>
          <a:stretch/>
        </p:blipFill>
        <p:spPr>
          <a:xfrm>
            <a:off x="4396663" y="3142348"/>
            <a:ext cx="1550400" cy="1637470"/>
          </a:xfrm>
          <a:prstGeom prst="rect">
            <a:avLst/>
          </a:prstGeom>
        </p:spPr>
      </p:pic>
    </p:spTree>
    <p:extLst>
      <p:ext uri="{BB962C8B-B14F-4D97-AF65-F5344CB8AC3E}">
        <p14:creationId xmlns:p14="http://schemas.microsoft.com/office/powerpoint/2010/main" val="3676256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24302" y="3044534"/>
            <a:ext cx="4973825" cy="3132427"/>
          </a:xfrm>
          <a:solidFill>
            <a:srgbClr val="00B0F0"/>
          </a:solidFill>
        </p:spPr>
        <p:txBody>
          <a:bodyPr>
            <a:normAutofit/>
          </a:bodyPr>
          <a:lstStyle/>
          <a:p>
            <a:pPr marL="0" indent="0">
              <a:lnSpc>
                <a:spcPct val="50000"/>
              </a:lnSpc>
              <a:buNone/>
            </a:pPr>
            <a:endParaRPr lang="nl-NL" sz="1600" b="1" dirty="0" smtClean="0">
              <a:latin typeface="Times New Roman" panose="02020603050405020304" pitchFamily="18" charset="0"/>
              <a:cs typeface="Times New Roman" panose="02020603050405020304" pitchFamily="18" charset="0"/>
            </a:endParaRPr>
          </a:p>
          <a:p>
            <a:pPr marL="0" indent="0">
              <a:lnSpc>
                <a:spcPct val="50000"/>
              </a:lnSpc>
              <a:buNone/>
            </a:pPr>
            <a:r>
              <a:rPr lang="nl-NL" sz="1600" b="1" dirty="0" smtClean="0">
                <a:latin typeface="Times New Roman" panose="02020603050405020304" pitchFamily="18" charset="0"/>
                <a:cs typeface="Times New Roman" panose="02020603050405020304" pitchFamily="18" charset="0"/>
              </a:rPr>
              <a:t>Leonardo Da Vinci:   </a:t>
            </a:r>
            <a:endParaRPr lang="nl-NL" sz="1600" b="1" dirty="0">
              <a:latin typeface="Times New Roman" panose="02020603050405020304" pitchFamily="18" charset="0"/>
              <a:cs typeface="Times New Roman" panose="02020603050405020304" pitchFamily="18" charset="0"/>
            </a:endParaRPr>
          </a:p>
          <a:p>
            <a:pPr>
              <a:lnSpc>
                <a:spcPct val="50000"/>
              </a:lnSpc>
            </a:pPr>
            <a:endParaRPr lang="nl-NL" sz="1600" dirty="0" smtClean="0">
              <a:latin typeface="Times New Roman" panose="02020603050405020304" pitchFamily="18" charset="0"/>
              <a:cs typeface="Times New Roman" panose="02020603050405020304" pitchFamily="18" charset="0"/>
            </a:endParaRPr>
          </a:p>
          <a:p>
            <a:pPr>
              <a:lnSpc>
                <a:spcPct val="50000"/>
              </a:lnSpc>
            </a:pPr>
            <a:r>
              <a:rPr lang="nl-NL" sz="1600" b="1" dirty="0" smtClean="0">
                <a:latin typeface="Times New Roman" panose="02020603050405020304" pitchFamily="18" charset="0"/>
                <a:cs typeface="Times New Roman" panose="02020603050405020304" pitchFamily="18" charset="0"/>
              </a:rPr>
              <a:t>De man van </a:t>
            </a:r>
            <a:r>
              <a:rPr lang="nl-NL" sz="1600" b="1" dirty="0" err="1" smtClean="0">
                <a:latin typeface="Times New Roman" panose="02020603050405020304" pitchFamily="18" charset="0"/>
                <a:cs typeface="Times New Roman" panose="02020603050405020304" pitchFamily="18" charset="0"/>
              </a:rPr>
              <a:t>Vitruvius</a:t>
            </a:r>
            <a:endParaRPr lang="nl-NL" sz="1600" b="1" dirty="0" smtClean="0">
              <a:latin typeface="Times New Roman" panose="02020603050405020304" pitchFamily="18" charset="0"/>
              <a:cs typeface="Times New Roman" panose="02020603050405020304" pitchFamily="18" charset="0"/>
            </a:endParaRPr>
          </a:p>
          <a:p>
            <a:pPr>
              <a:lnSpc>
                <a:spcPct val="50000"/>
              </a:lnSpc>
            </a:pPr>
            <a:r>
              <a:rPr lang="nl-NL" sz="1600" b="1" dirty="0" smtClean="0">
                <a:latin typeface="Times New Roman" panose="02020603050405020304" pitchFamily="18" charset="0"/>
                <a:cs typeface="Times New Roman" panose="02020603050405020304" pitchFamily="18" charset="0"/>
              </a:rPr>
              <a:t>Verhoudingen</a:t>
            </a:r>
          </a:p>
          <a:p>
            <a:pPr>
              <a:lnSpc>
                <a:spcPct val="50000"/>
              </a:lnSpc>
            </a:pPr>
            <a:r>
              <a:rPr lang="nl-NL" sz="1600" b="1" dirty="0" smtClean="0">
                <a:latin typeface="Times New Roman" panose="02020603050405020304" pitchFamily="18" charset="0"/>
                <a:cs typeface="Times New Roman" panose="02020603050405020304" pitchFamily="18" charset="0"/>
              </a:rPr>
              <a:t>De Mens     </a:t>
            </a:r>
          </a:p>
          <a:p>
            <a:pPr>
              <a:lnSpc>
                <a:spcPct val="50000"/>
              </a:lnSpc>
            </a:pPr>
            <a:r>
              <a:rPr lang="nl-NL" sz="1600" b="1" dirty="0" smtClean="0">
                <a:latin typeface="Times New Roman" panose="02020603050405020304" pitchFamily="18" charset="0"/>
                <a:cs typeface="Times New Roman" panose="02020603050405020304" pitchFamily="18" charset="0"/>
              </a:rPr>
              <a:t>De Wetenschapper          </a:t>
            </a:r>
            <a:endParaRPr lang="nl-NL" sz="1600" b="1" dirty="0">
              <a:latin typeface="Times New Roman" panose="02020603050405020304" pitchFamily="18" charset="0"/>
              <a:cs typeface="Times New Roman" panose="02020603050405020304" pitchFamily="18" charset="0"/>
            </a:endParaRPr>
          </a:p>
          <a:p>
            <a:pPr>
              <a:lnSpc>
                <a:spcPct val="50000"/>
              </a:lnSpc>
            </a:pPr>
            <a:r>
              <a:rPr lang="nl-NL" sz="1600" b="1" dirty="0" smtClean="0">
                <a:latin typeface="Times New Roman" panose="02020603050405020304" pitchFamily="18" charset="0"/>
                <a:cs typeface="Times New Roman" panose="02020603050405020304" pitchFamily="18" charset="0"/>
              </a:rPr>
              <a:t>Het Menselijk Lichaam                </a:t>
            </a:r>
          </a:p>
          <a:p>
            <a:pPr>
              <a:lnSpc>
                <a:spcPct val="50000"/>
              </a:lnSpc>
            </a:pPr>
            <a:r>
              <a:rPr lang="nl-NL" sz="1600" b="1" dirty="0" smtClean="0">
                <a:latin typeface="Times New Roman" panose="02020603050405020304" pitchFamily="18" charset="0"/>
                <a:cs typeface="Times New Roman" panose="02020603050405020304" pitchFamily="18" charset="0"/>
              </a:rPr>
              <a:t>Anatomie</a:t>
            </a:r>
          </a:p>
          <a:p>
            <a:pPr marL="0" indent="0">
              <a:lnSpc>
                <a:spcPct val="50000"/>
              </a:lnSpc>
              <a:buNone/>
            </a:pPr>
            <a:endParaRPr lang="nl-NL" sz="1600" dirty="0">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5902036" y="3044535"/>
            <a:ext cx="5546734" cy="3132427"/>
          </a:xfrm>
          <a:solidFill>
            <a:srgbClr val="00B0F0"/>
          </a:solidFill>
        </p:spPr>
        <p:txBody>
          <a:bodyPr>
            <a:normAutofit/>
          </a:bodyPr>
          <a:lstStyle/>
          <a:p>
            <a:pPr marL="0" indent="0">
              <a:lnSpc>
                <a:spcPct val="50000"/>
              </a:lnSpc>
              <a:buNone/>
            </a:pPr>
            <a:endParaRPr lang="nl-NL" sz="1600" b="1" dirty="0" smtClean="0">
              <a:latin typeface="Times New Roman" panose="02020603050405020304" pitchFamily="18" charset="0"/>
              <a:cs typeface="Times New Roman" panose="02020603050405020304" pitchFamily="18" charset="0"/>
            </a:endParaRPr>
          </a:p>
          <a:p>
            <a:pPr marL="0" indent="0">
              <a:lnSpc>
                <a:spcPct val="50000"/>
              </a:lnSpc>
              <a:buNone/>
            </a:pPr>
            <a:r>
              <a:rPr lang="nl-NL" sz="1600" b="1" dirty="0" smtClean="0">
                <a:latin typeface="Times New Roman" panose="02020603050405020304" pitchFamily="18" charset="0"/>
                <a:cs typeface="Times New Roman" panose="02020603050405020304" pitchFamily="18" charset="0"/>
              </a:rPr>
              <a:t>Cult. Ontmoeting:     </a:t>
            </a:r>
            <a:endParaRPr lang="nl-NL" sz="1600" dirty="0">
              <a:latin typeface="Times New Roman" panose="02020603050405020304" pitchFamily="18" charset="0"/>
              <a:cs typeface="Times New Roman" panose="02020603050405020304" pitchFamily="18" charset="0"/>
            </a:endParaRPr>
          </a:p>
          <a:p>
            <a:pPr>
              <a:lnSpc>
                <a:spcPct val="50000"/>
              </a:lnSpc>
            </a:pPr>
            <a:r>
              <a:rPr lang="nl-NL" sz="1600" dirty="0" smtClean="0">
                <a:latin typeface="Times New Roman" panose="02020603050405020304" pitchFamily="18" charset="0"/>
                <a:cs typeface="Times New Roman" panose="02020603050405020304" pitchFamily="18" charset="0"/>
              </a:rPr>
              <a:t>Kennismaking </a:t>
            </a:r>
            <a:r>
              <a:rPr lang="nl-NL" sz="1600" dirty="0" err="1" smtClean="0">
                <a:latin typeface="Times New Roman" panose="02020603050405020304" pitchFamily="18" charset="0"/>
                <a:cs typeface="Times New Roman" panose="02020603050405020304" pitchFamily="18" charset="0"/>
              </a:rPr>
              <a:t>Vitruviusman</a:t>
            </a:r>
            <a:endParaRPr lang="nl-NL" sz="1600" dirty="0">
              <a:latin typeface="Times New Roman" panose="02020603050405020304" pitchFamily="18" charset="0"/>
              <a:cs typeface="Times New Roman" panose="02020603050405020304" pitchFamily="18" charset="0"/>
            </a:endParaRPr>
          </a:p>
          <a:p>
            <a:pPr>
              <a:lnSpc>
                <a:spcPct val="50000"/>
              </a:lnSpc>
            </a:pPr>
            <a:r>
              <a:rPr lang="nl-NL" sz="1600" dirty="0" smtClean="0">
                <a:latin typeface="Times New Roman" panose="02020603050405020304" pitchFamily="18" charset="0"/>
                <a:cs typeface="Times New Roman" panose="02020603050405020304" pitchFamily="18" charset="0"/>
              </a:rPr>
              <a:t>Proporties van het lichaam</a:t>
            </a:r>
            <a:endParaRPr lang="nl-NL" sz="1600" dirty="0">
              <a:latin typeface="Times New Roman" panose="02020603050405020304" pitchFamily="18" charset="0"/>
              <a:cs typeface="Times New Roman" panose="02020603050405020304" pitchFamily="18" charset="0"/>
            </a:endParaRPr>
          </a:p>
          <a:p>
            <a:pPr>
              <a:lnSpc>
                <a:spcPct val="50000"/>
              </a:lnSpc>
            </a:pPr>
            <a:r>
              <a:rPr lang="nl-NL" sz="1600" dirty="0" smtClean="0">
                <a:latin typeface="Times New Roman" panose="02020603050405020304" pitchFamily="18" charset="0"/>
                <a:cs typeface="Times New Roman" panose="02020603050405020304" pitchFamily="18" charset="0"/>
              </a:rPr>
              <a:t>Lichaamsvormen van mensen en dieren in juiste verhouding</a:t>
            </a:r>
            <a:endParaRPr lang="nl-NL" sz="1600" dirty="0">
              <a:latin typeface="Times New Roman" panose="02020603050405020304" pitchFamily="18" charset="0"/>
              <a:cs typeface="Times New Roman" panose="02020603050405020304" pitchFamily="18" charset="0"/>
            </a:endParaRPr>
          </a:p>
          <a:p>
            <a:pPr>
              <a:lnSpc>
                <a:spcPct val="50000"/>
              </a:lnSpc>
            </a:pPr>
            <a:r>
              <a:rPr lang="nl-NL" sz="1600" dirty="0" smtClean="0">
                <a:latin typeface="Times New Roman" panose="02020603050405020304" pitchFamily="18" charset="0"/>
                <a:cs typeface="Times New Roman" panose="02020603050405020304" pitchFamily="18" charset="0"/>
              </a:rPr>
              <a:t>Tekenen et conté en houtskool</a:t>
            </a:r>
          </a:p>
          <a:p>
            <a:pPr>
              <a:lnSpc>
                <a:spcPct val="50000"/>
              </a:lnSpc>
            </a:pPr>
            <a:r>
              <a:rPr lang="nl-NL" sz="1600" dirty="0" smtClean="0">
                <a:latin typeface="Times New Roman" panose="02020603050405020304" pitchFamily="18" charset="0"/>
                <a:cs typeface="Times New Roman" panose="02020603050405020304" pitchFamily="18" charset="0"/>
              </a:rPr>
              <a:t>Aken van ‘eigen’ </a:t>
            </a:r>
            <a:r>
              <a:rPr lang="nl-NL" sz="1600" dirty="0" err="1" smtClean="0">
                <a:latin typeface="Times New Roman" panose="02020603050405020304" pitchFamily="18" charset="0"/>
                <a:cs typeface="Times New Roman" panose="02020603050405020304" pitchFamily="18" charset="0"/>
              </a:rPr>
              <a:t>Vitruviusman</a:t>
            </a:r>
            <a:endParaRPr lang="nl-NL" sz="1600" dirty="0">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199" y="365126"/>
            <a:ext cx="10610571" cy="1183120"/>
          </a:xfrm>
          <a:prstGeom prst="rect">
            <a:avLst/>
          </a:prstGeom>
          <a:solidFill>
            <a:srgbClr val="FF0000"/>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5 en 6</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‘De Man van </a:t>
            </a:r>
            <a:r>
              <a:rPr lang="nl-NL" sz="3100" b="1" dirty="0" err="1" smtClean="0">
                <a:solidFill>
                  <a:schemeClr val="bg1"/>
                </a:solidFill>
                <a:latin typeface="Lucida Handwriting" panose="03010101010101010101" pitchFamily="66" charset="0"/>
                <a:cs typeface="Times New Roman" panose="02020603050405020304" pitchFamily="18" charset="0"/>
              </a:rPr>
              <a:t>Vitruvius</a:t>
            </a:r>
            <a:r>
              <a:rPr lang="nl-NL" sz="3100" b="1" dirty="0" smtClean="0">
                <a:solidFill>
                  <a:schemeClr val="bg1"/>
                </a:solidFill>
                <a:latin typeface="Lucida Handwriting" panose="03010101010101010101" pitchFamily="66" charset="0"/>
                <a:cs typeface="Times New Roman" panose="02020603050405020304" pitchFamily="18" charset="0"/>
              </a:rPr>
              <a:t>’</a:t>
            </a:r>
            <a:r>
              <a:rPr lang="nl-NL" sz="3100" dirty="0" smtClean="0"/>
              <a:t/>
            </a:r>
            <a:br>
              <a:rPr lang="nl-NL" sz="3100" dirty="0" smtClean="0"/>
            </a:br>
            <a:endParaRPr lang="nl-NL" sz="3100" dirty="0"/>
          </a:p>
        </p:txBody>
      </p:sp>
      <p:pic>
        <p:nvPicPr>
          <p:cNvPr id="1026" name="Afbeelding 1" descr="https://upload.wikimedia.org/wikipedia/commons/thumb/2/22/Da_Vinci_Vitruve_Luc_Viatour.jpg/220px-Da_Vinci_Vitruve_Luc_Viatour.jpg"/>
          <p:cNvPicPr>
            <a:picLocks noChangeAspect="1" noChangeArrowheads="1"/>
          </p:cNvPicPr>
          <p:nvPr/>
        </p:nvPicPr>
        <p:blipFill>
          <a:blip r:embed="rId2" cstate="print">
            <a:extLst>
              <a:ext uri="{28A0092B-C50C-407E-A947-70E740481C1C}">
                <a14:useLocalDpi xmlns:a14="http://schemas.microsoft.com/office/drawing/2010/main" val="0"/>
              </a:ext>
            </a:extLst>
          </a:blip>
          <a:srcRect l="6818" t="8362" r="6818" b="26086"/>
          <a:stretch>
            <a:fillRect/>
          </a:stretch>
        </p:blipFill>
        <p:spPr bwMode="auto">
          <a:xfrm>
            <a:off x="5096457" y="1599139"/>
            <a:ext cx="1336965" cy="1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e bronafbeelding bekijk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30" t="10498" r="10942" b="11277"/>
          <a:stretch/>
        </p:blipFill>
        <p:spPr bwMode="auto">
          <a:xfrm>
            <a:off x="3527423" y="1528238"/>
            <a:ext cx="1476070" cy="149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De bronafbeelding bekijk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45" t="10164" r="10129" b="12097"/>
          <a:stretch/>
        </p:blipFill>
        <p:spPr bwMode="auto">
          <a:xfrm>
            <a:off x="6526386" y="1565552"/>
            <a:ext cx="1485900" cy="146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9" descr="De bronafbeelding bekijk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5907" y="1606285"/>
            <a:ext cx="2915628"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Afbeelding 12" descr="De bronafbeelding bekijk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199" y="1625851"/>
            <a:ext cx="2416903" cy="135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Afbeelding 1" descr="De bronafbeelding bekijk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5102" y="4010892"/>
            <a:ext cx="2468614" cy="20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733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38200" y="3044535"/>
            <a:ext cx="5181600" cy="3132427"/>
          </a:xfrm>
          <a:solidFill>
            <a:srgbClr val="7030A0"/>
          </a:solidFill>
        </p:spPr>
        <p:txBody>
          <a:bodyPr>
            <a:normAutofit fontScale="92500" lnSpcReduction="10000"/>
          </a:bodyPr>
          <a:lstStyle/>
          <a:p>
            <a:pPr marL="0" indent="0">
              <a:lnSpc>
                <a:spcPct val="50000"/>
              </a:lnSpc>
              <a:buNone/>
            </a:pPr>
            <a:endParaRPr lang="nl-NL" sz="1000" b="1" dirty="0" smtClean="0">
              <a:latin typeface="Times New Roman" panose="02020603050405020304" pitchFamily="18" charset="0"/>
              <a:cs typeface="Times New Roman" panose="02020603050405020304" pitchFamily="18" charset="0"/>
            </a:endParaRPr>
          </a:p>
          <a:p>
            <a:pPr marL="0" indent="0">
              <a:lnSpc>
                <a:spcPct val="50000"/>
              </a:lnSpc>
              <a:buNone/>
            </a:pPr>
            <a:r>
              <a:rPr lang="nl-NL" sz="1700" b="1" dirty="0" smtClean="0">
                <a:solidFill>
                  <a:schemeClr val="bg1"/>
                </a:solidFill>
                <a:latin typeface="Times New Roman" panose="02020603050405020304" pitchFamily="18" charset="0"/>
                <a:cs typeface="Times New Roman" panose="02020603050405020304" pitchFamily="18" charset="0"/>
              </a:rPr>
              <a:t>Leonardo da Vinci</a:t>
            </a:r>
          </a:p>
          <a:p>
            <a:pPr marL="0" indent="0">
              <a:lnSpc>
                <a:spcPct val="50000"/>
              </a:lnSpc>
              <a:buNone/>
            </a:pPr>
            <a:endParaRPr lang="nl-NL" sz="16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0"/>
              </a:spcAft>
            </a:pPr>
            <a:r>
              <a:rPr lang="nl-NL"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Schilderijen</a:t>
            </a:r>
          </a:p>
          <a:p>
            <a:pPr>
              <a:lnSpc>
                <a:spcPct val="107000"/>
              </a:lnSpc>
              <a:spcAft>
                <a:spcPts val="0"/>
              </a:spcAft>
            </a:pPr>
            <a:r>
              <a:rPr lang="nl-NL"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Groepsfoto’s</a:t>
            </a:r>
          </a:p>
          <a:p>
            <a:pPr>
              <a:lnSpc>
                <a:spcPct val="107000"/>
              </a:lnSpc>
              <a:spcAft>
                <a:spcPts val="0"/>
              </a:spcAft>
            </a:pPr>
            <a:r>
              <a:rPr lang="nl-NL"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Groepscultuur</a:t>
            </a:r>
          </a:p>
          <a:p>
            <a:pPr>
              <a:lnSpc>
                <a:spcPct val="107000"/>
              </a:lnSpc>
              <a:spcAft>
                <a:spcPts val="0"/>
              </a:spcAft>
            </a:pPr>
            <a:r>
              <a:rPr lang="nl-NL"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Emoties</a:t>
            </a:r>
          </a:p>
          <a:p>
            <a:pPr>
              <a:lnSpc>
                <a:spcPct val="107000"/>
              </a:lnSpc>
              <a:spcAft>
                <a:spcPts val="0"/>
              </a:spcAft>
            </a:pPr>
            <a:r>
              <a:rPr lang="nl-NL"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Fotografie</a:t>
            </a:r>
          </a:p>
          <a:p>
            <a:pPr>
              <a:lnSpc>
                <a:spcPct val="107000"/>
              </a:lnSpc>
              <a:spcAft>
                <a:spcPts val="0"/>
              </a:spcAft>
            </a:pPr>
            <a:r>
              <a:rPr lang="nl-NL"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Ontwerpen</a:t>
            </a:r>
          </a:p>
          <a:p>
            <a:pPr>
              <a:lnSpc>
                <a:spcPct val="107000"/>
              </a:lnSpc>
              <a:spcAft>
                <a:spcPts val="0"/>
              </a:spcAft>
            </a:pPr>
            <a:r>
              <a:rPr lang="nl-NL"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Arcering </a:t>
            </a:r>
          </a:p>
          <a:p>
            <a:pPr marL="0" indent="0">
              <a:lnSpc>
                <a:spcPct val="50000"/>
              </a:lnSpc>
              <a:buNone/>
            </a:pPr>
            <a:endParaRPr lang="nl-NL" sz="1000" b="1" dirty="0">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6109855" y="3052447"/>
            <a:ext cx="5338915" cy="3124515"/>
          </a:xfrm>
          <a:solidFill>
            <a:srgbClr val="7030A0"/>
          </a:solidFill>
        </p:spPr>
        <p:txBody>
          <a:bodyPr>
            <a:normAutofit fontScale="92500" lnSpcReduction="10000"/>
          </a:bodyPr>
          <a:lstStyle/>
          <a:p>
            <a:pPr marL="0" indent="0">
              <a:lnSpc>
                <a:spcPct val="107000"/>
              </a:lnSpc>
              <a:spcAft>
                <a:spcPts val="0"/>
              </a:spcAft>
              <a:buNone/>
            </a:pPr>
            <a:endParaRPr lang="nl-NL" sz="1300" b="1" dirty="0" smtClean="0">
              <a:solidFill>
                <a:schemeClr val="bg1"/>
              </a:solidFill>
              <a:latin typeface="Times New Roman" panose="02020603050405020304" pitchFamily="18" charset="0"/>
              <a:cs typeface="Times New Roman" panose="02020603050405020304" pitchFamily="18" charset="0"/>
            </a:endParaRPr>
          </a:p>
          <a:p>
            <a:pPr marL="0" indent="0">
              <a:lnSpc>
                <a:spcPct val="107000"/>
              </a:lnSpc>
              <a:spcAft>
                <a:spcPts val="0"/>
              </a:spcAft>
              <a:buNone/>
            </a:pPr>
            <a:r>
              <a:rPr lang="nl-NL" sz="1700" b="1" dirty="0" smtClean="0">
                <a:solidFill>
                  <a:schemeClr val="bg1"/>
                </a:solidFill>
                <a:latin typeface="Times New Roman" panose="02020603050405020304" pitchFamily="18" charset="0"/>
                <a:cs typeface="Times New Roman" panose="02020603050405020304" pitchFamily="18" charset="0"/>
              </a:rPr>
              <a:t>Cult. Ontmoeting:</a:t>
            </a:r>
            <a:endParaRPr lang="nl-NL" sz="17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0"/>
              </a:spcAft>
            </a:pPr>
            <a:r>
              <a:rPr lang="nl-NL" sz="1600" b="1" dirty="0" smtClean="0">
                <a:solidFill>
                  <a:schemeClr val="bg1"/>
                </a:solidFill>
                <a:latin typeface="Times New Roman" panose="02020603050405020304" pitchFamily="18" charset="0"/>
                <a:cs typeface="Times New Roman" panose="02020603050405020304" pitchFamily="18" charset="0"/>
              </a:rPr>
              <a:t>Kunstgeschiedenis</a:t>
            </a:r>
            <a:endParaRPr lang="nl-NL" sz="16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0"/>
              </a:spcAft>
            </a:pPr>
            <a:r>
              <a:rPr lang="nl-NL" sz="1600" b="1" dirty="0" smtClean="0">
                <a:solidFill>
                  <a:schemeClr val="bg1"/>
                </a:solidFill>
                <a:latin typeface="Times New Roman" panose="02020603050405020304" pitchFamily="18" charset="0"/>
                <a:cs typeface="Times New Roman" panose="02020603050405020304" pitchFamily="18" charset="0"/>
              </a:rPr>
              <a:t>Maatschappelijke </a:t>
            </a:r>
            <a:r>
              <a:rPr lang="nl-NL" sz="1600" b="1" dirty="0">
                <a:solidFill>
                  <a:schemeClr val="bg1"/>
                </a:solidFill>
                <a:latin typeface="Times New Roman" panose="02020603050405020304" pitchFamily="18" charset="0"/>
                <a:cs typeface="Times New Roman" panose="02020603050405020304" pitchFamily="18" charset="0"/>
              </a:rPr>
              <a:t>vorming</a:t>
            </a:r>
          </a:p>
          <a:p>
            <a:pPr>
              <a:lnSpc>
                <a:spcPct val="107000"/>
              </a:lnSpc>
              <a:spcAft>
                <a:spcPts val="0"/>
              </a:spcAft>
            </a:pPr>
            <a:r>
              <a:rPr lang="nl-NL" sz="1600" b="1" dirty="0" smtClean="0">
                <a:solidFill>
                  <a:schemeClr val="bg1"/>
                </a:solidFill>
                <a:latin typeface="Times New Roman" panose="02020603050405020304" pitchFamily="18" charset="0"/>
                <a:cs typeface="Times New Roman" panose="02020603050405020304" pitchFamily="18" charset="0"/>
              </a:rPr>
              <a:t>Foto’s maken van groepen</a:t>
            </a:r>
          </a:p>
          <a:p>
            <a:pPr>
              <a:lnSpc>
                <a:spcPct val="107000"/>
              </a:lnSpc>
              <a:spcAft>
                <a:spcPts val="0"/>
              </a:spcAft>
            </a:pPr>
            <a:r>
              <a:rPr lang="nl-NL" sz="1600" b="1" dirty="0" smtClean="0">
                <a:solidFill>
                  <a:schemeClr val="bg1"/>
                </a:solidFill>
                <a:latin typeface="Times New Roman" panose="02020603050405020304" pitchFamily="18" charset="0"/>
                <a:cs typeface="Times New Roman" panose="02020603050405020304" pitchFamily="18" charset="0"/>
              </a:rPr>
              <a:t>Drama</a:t>
            </a:r>
            <a:endParaRPr lang="nl-NL" sz="16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0"/>
              </a:spcAft>
            </a:pPr>
            <a:r>
              <a:rPr lang="nl-NL" sz="1600" b="1" dirty="0" smtClean="0">
                <a:solidFill>
                  <a:schemeClr val="bg1"/>
                </a:solidFill>
                <a:latin typeface="Times New Roman" panose="02020603050405020304" pitchFamily="18" charset="0"/>
                <a:cs typeface="Times New Roman" panose="02020603050405020304" pitchFamily="18" charset="0"/>
              </a:rPr>
              <a:t>Tekenen</a:t>
            </a:r>
            <a:endParaRPr lang="nl-NL" sz="16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0"/>
              </a:spcAft>
            </a:pPr>
            <a:r>
              <a:rPr lang="nl-NL" sz="1600" b="1" dirty="0">
                <a:solidFill>
                  <a:schemeClr val="bg1"/>
                </a:solidFill>
                <a:latin typeface="Times New Roman" panose="02020603050405020304" pitchFamily="18" charset="0"/>
                <a:cs typeface="Times New Roman" panose="02020603050405020304" pitchFamily="18" charset="0"/>
              </a:rPr>
              <a:t> </a:t>
            </a:r>
            <a:r>
              <a:rPr lang="nl-NL" sz="1600" b="1" dirty="0" smtClean="0">
                <a:solidFill>
                  <a:schemeClr val="bg1"/>
                </a:solidFill>
                <a:latin typeface="Times New Roman" panose="02020603050405020304" pitchFamily="18" charset="0"/>
                <a:cs typeface="Times New Roman" panose="02020603050405020304" pitchFamily="18" charset="0"/>
              </a:rPr>
              <a:t>Etsen</a:t>
            </a:r>
            <a:endParaRPr lang="nl-NL" sz="1600" b="1" dirty="0">
              <a:solidFill>
                <a:schemeClr val="bg1"/>
              </a:solidFill>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199" y="365126"/>
            <a:ext cx="10610571" cy="1183120"/>
          </a:xfrm>
          <a:prstGeom prst="rect">
            <a:avLst/>
          </a:prstGeom>
          <a:solidFill>
            <a:srgbClr val="FF0000"/>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7 en 8</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‘Het Laatste Avondmaal’</a:t>
            </a:r>
            <a:r>
              <a:rPr lang="nl-NL" sz="3100" dirty="0" smtClean="0"/>
              <a:t/>
            </a:r>
            <a:br>
              <a:rPr lang="nl-NL" sz="3100" dirty="0" smtClean="0"/>
            </a:br>
            <a:endParaRPr lang="nl-NL" sz="3100" dirty="0"/>
          </a:p>
        </p:txBody>
      </p:sp>
      <p:pic>
        <p:nvPicPr>
          <p:cNvPr id="2050" name="Afbeelding 6" descr="https://upload.wikimedia.org/wikipedia/commons/thumb/0/08/Leonardo_da_Vinci_%281452-1519%29_-_The_Last_Supper_%281495-1498%29.jpg/670px-Leonardo_da_Vinci_%281452-1519%29_-_The_Last_Supper_%281495-149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044" y="1637849"/>
            <a:ext cx="2600833" cy="135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Afbeelding 2" descr="Radha_celebrating_Holi,_c17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057" y="1610542"/>
            <a:ext cx="2439151" cy="136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Afbeelding 1"/>
          <p:cNvPicPr>
            <a:picLocks noChangeAspect="1" noChangeArrowheads="1"/>
          </p:cNvPicPr>
          <p:nvPr/>
        </p:nvPicPr>
        <p:blipFill>
          <a:blip r:embed="rId4" cstate="print">
            <a:extLst>
              <a:ext uri="{28A0092B-C50C-407E-A947-70E740481C1C}">
                <a14:useLocalDpi xmlns:a14="http://schemas.microsoft.com/office/drawing/2010/main" val="0"/>
              </a:ext>
            </a:extLst>
          </a:blip>
          <a:srcRect t="4060" b="5583"/>
          <a:stretch>
            <a:fillRect/>
          </a:stretch>
        </p:blipFill>
        <p:spPr bwMode="auto">
          <a:xfrm>
            <a:off x="6109855" y="1621721"/>
            <a:ext cx="2031422" cy="137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Afbeelding 3" descr="Dia 24 laatste avondmaal.jpg"/>
          <p:cNvPicPr>
            <a:picLocks noChangeAspect="1" noChangeArrowheads="1"/>
          </p:cNvPicPr>
          <p:nvPr/>
        </p:nvPicPr>
        <p:blipFill>
          <a:blip r:embed="rId5" cstate="print">
            <a:extLst>
              <a:ext uri="{28A0092B-C50C-407E-A947-70E740481C1C}">
                <a14:useLocalDpi xmlns:a14="http://schemas.microsoft.com/office/drawing/2010/main" val="0"/>
              </a:ext>
            </a:extLst>
          </a:blip>
          <a:srcRect t="15639" b="27313"/>
          <a:stretch>
            <a:fillRect/>
          </a:stretch>
        </p:blipFill>
        <p:spPr bwMode="auto">
          <a:xfrm>
            <a:off x="8257113" y="1615354"/>
            <a:ext cx="3191657" cy="136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De bronafbeelding bekijken"/>
          <p:cNvPicPr>
            <a:picLocks noChangeAspect="1" noChangeArrowheads="1"/>
          </p:cNvPicPr>
          <p:nvPr/>
        </p:nvPicPr>
        <p:blipFill>
          <a:blip r:embed="rId6" cstate="print">
            <a:extLst>
              <a:ext uri="{28A0092B-C50C-407E-A947-70E740481C1C}">
                <a14:useLocalDpi xmlns:a14="http://schemas.microsoft.com/office/drawing/2010/main" val="0"/>
              </a:ext>
            </a:extLst>
          </a:blip>
          <a:srcRect l="32790" t="23409" r="25052" b="18919"/>
          <a:stretch>
            <a:fillRect/>
          </a:stretch>
        </p:blipFill>
        <p:spPr bwMode="auto">
          <a:xfrm>
            <a:off x="3873209" y="4254645"/>
            <a:ext cx="1971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8901" y="3178647"/>
            <a:ext cx="2276799" cy="1559607"/>
          </a:xfrm>
          <a:prstGeom prst="rect">
            <a:avLst/>
          </a:prstGeom>
        </p:spPr>
      </p:pic>
    </p:spTree>
    <p:extLst>
      <p:ext uri="{BB962C8B-B14F-4D97-AF65-F5344CB8AC3E}">
        <p14:creationId xmlns:p14="http://schemas.microsoft.com/office/powerpoint/2010/main" val="2978915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3391" y="675410"/>
            <a:ext cx="9757064" cy="880121"/>
          </a:xfrm>
          <a:solidFill>
            <a:srgbClr val="FF0000"/>
          </a:solidFill>
        </p:spPr>
        <p:txBody>
          <a:bodyPr>
            <a:normAutofit fontScale="90000"/>
          </a:body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200" b="1" dirty="0" smtClean="0">
                <a:solidFill>
                  <a:schemeClr val="bg1"/>
                </a:solidFill>
                <a:latin typeface="Lucida Handwriting" panose="03010101010101010101" pitchFamily="66" charset="0"/>
                <a:cs typeface="Times New Roman" panose="02020603050405020304" pitchFamily="18" charset="0"/>
              </a:rPr>
              <a:t>Projecttitel:    </a:t>
            </a:r>
            <a:r>
              <a:rPr lang="nl-NL" sz="3100" b="1" dirty="0" smtClean="0">
                <a:solidFill>
                  <a:schemeClr val="bg1"/>
                </a:solidFill>
                <a:latin typeface="Lucida Handwriting" panose="03010101010101010101" pitchFamily="66" charset="0"/>
                <a:cs typeface="Times New Roman" panose="02020603050405020304" pitchFamily="18" charset="0"/>
              </a:rPr>
              <a:t>‘Da Vinci; de man die alles kan’</a:t>
            </a:r>
            <a:r>
              <a:rPr lang="nl-NL" sz="3100" dirty="0">
                <a:solidFill>
                  <a:schemeClr val="bg1"/>
                </a:solidFill>
                <a:latin typeface="Lucida Handwriting" panose="03010101010101010101" pitchFamily="66" charset="0"/>
              </a:rPr>
              <a:t/>
            </a:r>
            <a:br>
              <a:rPr lang="nl-NL" sz="3100" dirty="0">
                <a:solidFill>
                  <a:schemeClr val="bg1"/>
                </a:solidFill>
                <a:latin typeface="Lucida Handwriting" panose="03010101010101010101" pitchFamily="66" charset="0"/>
              </a:rPr>
            </a:br>
            <a:endParaRPr lang="nl-NL" sz="3100" dirty="0">
              <a:solidFill>
                <a:schemeClr val="bg1"/>
              </a:solidFill>
              <a:latin typeface="Lucida Handwriting" panose="03010101010101010101" pitchFamily="66" charset="0"/>
            </a:endParaRPr>
          </a:p>
        </p:txBody>
      </p:sp>
      <p:sp>
        <p:nvSpPr>
          <p:cNvPr id="3" name="Rechthoek 2"/>
          <p:cNvSpPr/>
          <p:nvPr/>
        </p:nvSpPr>
        <p:spPr>
          <a:xfrm>
            <a:off x="1153391" y="1713186"/>
            <a:ext cx="9757064" cy="42882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solidFill>
                  <a:schemeClr val="tx1"/>
                </a:solidFill>
                <a:latin typeface="Times New Roman" panose="02020603050405020304" pitchFamily="18" charset="0"/>
                <a:cs typeface="Times New Roman" panose="02020603050405020304" pitchFamily="18" charset="0"/>
              </a:rPr>
              <a:t>.</a:t>
            </a:r>
          </a:p>
          <a:p>
            <a:r>
              <a:rPr lang="nl-NL" sz="2000" dirty="0" smtClean="0">
                <a:solidFill>
                  <a:schemeClr val="tx1"/>
                </a:solidFill>
                <a:latin typeface="Times New Roman" panose="02020603050405020304" pitchFamily="18" charset="0"/>
                <a:cs typeface="Times New Roman" panose="02020603050405020304" pitchFamily="18" charset="0"/>
              </a:rPr>
              <a:t>                              </a:t>
            </a:r>
            <a:endParaRPr lang="nl-NL" sz="2000" dirty="0">
              <a:solidFill>
                <a:schemeClr val="tx1"/>
              </a:solidFill>
              <a:latin typeface="Times New Roman" panose="02020603050405020304" pitchFamily="18" charset="0"/>
              <a:cs typeface="Times New Roman" panose="02020603050405020304" pitchFamily="18" charset="0"/>
            </a:endParaRPr>
          </a:p>
        </p:txBody>
      </p:sp>
      <p:pic>
        <p:nvPicPr>
          <p:cNvPr id="2050" name="Afbeelding 1" descr="https://upload.wikimedia.org/wikipedia/commons/thumb/4/4e/Leonardo_da_Vinci_statue_outside_the_Uffizi_Gallery.jpg/260px-Leonardo_da_Vinci_statue_outside_the_Uffizi_Galle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727" y="1962306"/>
            <a:ext cx="2392072" cy="378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e bronafbeelding bekijk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8479" y="1962306"/>
            <a:ext cx="2909319" cy="378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565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6018" y="1142999"/>
            <a:ext cx="9906000" cy="5320145"/>
          </a:xfrm>
        </p:spPr>
        <p:txBody>
          <a:bodyPr>
            <a:normAutofit/>
          </a:bodyPr>
          <a:lstStyle/>
          <a:p>
            <a:endParaRPr lang="nl-NL" dirty="0"/>
          </a:p>
        </p:txBody>
      </p:sp>
      <p:sp>
        <p:nvSpPr>
          <p:cNvPr id="3" name="Titel 1"/>
          <p:cNvSpPr txBox="1">
            <a:spLocks/>
          </p:cNvSpPr>
          <p:nvPr/>
        </p:nvSpPr>
        <p:spPr>
          <a:xfrm>
            <a:off x="1046018" y="358257"/>
            <a:ext cx="10003900" cy="374072"/>
          </a:xfrm>
          <a:prstGeom prst="rect">
            <a:avLst/>
          </a:prstGeom>
          <a:solidFill>
            <a:srgbClr val="FF0000"/>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5600" b="1" dirty="0" smtClean="0">
                <a:solidFill>
                  <a:schemeClr val="bg1"/>
                </a:solidFill>
                <a:latin typeface="Lucida Handwriting" panose="03010101010101010101" pitchFamily="66" charset="0"/>
                <a:cs typeface="Times New Roman" panose="02020603050405020304" pitchFamily="18" charset="0"/>
              </a:rPr>
              <a:t>Thema: Leonardo Da Vinci, </a:t>
            </a:r>
            <a:r>
              <a:rPr lang="nl-NL" sz="5600" b="1" dirty="0" err="1" smtClean="0">
                <a:solidFill>
                  <a:schemeClr val="bg1"/>
                </a:solidFill>
                <a:latin typeface="Lucida Handwriting" panose="03010101010101010101" pitchFamily="66" charset="0"/>
                <a:cs typeface="Times New Roman" panose="02020603050405020304" pitchFamily="18" charset="0"/>
              </a:rPr>
              <a:t>‘de</a:t>
            </a:r>
            <a:r>
              <a:rPr lang="nl-NL" sz="5600" b="1" dirty="0" smtClean="0">
                <a:solidFill>
                  <a:schemeClr val="bg1"/>
                </a:solidFill>
                <a:latin typeface="Lucida Handwriting" panose="03010101010101010101" pitchFamily="66" charset="0"/>
                <a:cs typeface="Times New Roman" panose="02020603050405020304" pitchFamily="18" charset="0"/>
              </a:rPr>
              <a:t>  man die alles kan’</a:t>
            </a:r>
            <a:endParaRPr lang="nl-NL" sz="5600" dirty="0">
              <a:solidFill>
                <a:schemeClr val="bg1"/>
              </a:solidFill>
              <a:latin typeface="Lucida Handwriting" panose="03010101010101010101" pitchFamily="66" charset="0"/>
            </a:endParaRPr>
          </a:p>
        </p:txBody>
      </p:sp>
      <p:graphicFrame>
        <p:nvGraphicFramePr>
          <p:cNvPr id="4" name="Tabel 3"/>
          <p:cNvGraphicFramePr>
            <a:graphicFrameLocks noGrp="1"/>
          </p:cNvGraphicFramePr>
          <p:nvPr>
            <p:extLst>
              <p:ext uri="{D42A27DB-BD31-4B8C-83A1-F6EECF244321}">
                <p14:modId xmlns:p14="http://schemas.microsoft.com/office/powerpoint/2010/main" val="1625110636"/>
              </p:ext>
            </p:extLst>
          </p:nvPr>
        </p:nvGraphicFramePr>
        <p:xfrm>
          <a:off x="1046018" y="864753"/>
          <a:ext cx="10014918" cy="5848281"/>
        </p:xfrm>
        <a:graphic>
          <a:graphicData uri="http://schemas.openxmlformats.org/drawingml/2006/table">
            <a:tbl>
              <a:tblPr firstRow="1" firstCol="1" bandRow="1">
                <a:tableStyleId>{5C22544A-7EE6-4342-B048-85BDC9FD1C3A}</a:tableStyleId>
              </a:tblPr>
              <a:tblGrid>
                <a:gridCol w="2096462"/>
                <a:gridCol w="1971919"/>
                <a:gridCol w="1915051"/>
                <a:gridCol w="2114550"/>
                <a:gridCol w="1916936"/>
              </a:tblGrid>
              <a:tr h="1107931">
                <a:tc>
                  <a:txBody>
                    <a:bodyPr/>
                    <a:lstStyle/>
                    <a:p>
                      <a:pPr>
                        <a:lnSpc>
                          <a:spcPct val="107000"/>
                        </a:lnSpc>
                        <a:spcAft>
                          <a:spcPts val="0"/>
                        </a:spcAft>
                      </a:pPr>
                      <a:endParaRPr lang="nl-NL" sz="1000" dirty="0" smtClean="0">
                        <a:solidFill>
                          <a:schemeClr val="tx1"/>
                        </a:solidFill>
                        <a:effectLst/>
                      </a:endParaRPr>
                    </a:p>
                    <a:p>
                      <a:pPr>
                        <a:lnSpc>
                          <a:spcPct val="107000"/>
                        </a:lnSpc>
                        <a:spcAft>
                          <a:spcPts val="0"/>
                        </a:spcAft>
                      </a:pPr>
                      <a:r>
                        <a:rPr lang="nl-NL" sz="1400" u="none" baseline="0" dirty="0" smtClean="0">
                          <a:solidFill>
                            <a:schemeClr val="tx1"/>
                          </a:solidFill>
                          <a:effectLst/>
                        </a:rPr>
                        <a:t>   </a:t>
                      </a:r>
                      <a:r>
                        <a:rPr lang="nl-NL" sz="1400" u="sng" baseline="0" dirty="0" smtClean="0">
                          <a:solidFill>
                            <a:schemeClr val="tx1"/>
                          </a:solidFill>
                          <a:effectLst/>
                        </a:rPr>
                        <a:t> </a:t>
                      </a:r>
                      <a:r>
                        <a:rPr lang="nl-NL" sz="1400" u="sng" dirty="0" smtClean="0">
                          <a:solidFill>
                            <a:schemeClr val="tx1"/>
                          </a:solidFill>
                          <a:effectLst/>
                        </a:rPr>
                        <a:t>Groep </a:t>
                      </a:r>
                      <a:r>
                        <a:rPr lang="nl-NL" sz="1400" u="sng" dirty="0">
                          <a:solidFill>
                            <a:schemeClr val="tx1"/>
                          </a:solidFill>
                          <a:effectLst/>
                        </a:rPr>
                        <a:t>1 en 2 </a:t>
                      </a:r>
                    </a:p>
                    <a:p>
                      <a:pPr>
                        <a:lnSpc>
                          <a:spcPct val="107000"/>
                        </a:lnSpc>
                        <a:spcAft>
                          <a:spcPts val="0"/>
                        </a:spcAft>
                      </a:pPr>
                      <a:r>
                        <a:rPr lang="nl-NL" sz="1000" dirty="0">
                          <a:solidFill>
                            <a:schemeClr val="tx1"/>
                          </a:solidFill>
                          <a:effectLst/>
                        </a:rPr>
                        <a:t> </a:t>
                      </a:r>
                      <a:r>
                        <a:rPr lang="nl-NL" sz="1000" dirty="0" smtClean="0">
                          <a:solidFill>
                            <a:schemeClr val="tx1"/>
                          </a:solidFill>
                          <a:effectLst/>
                          <a:latin typeface="+mn-lt"/>
                          <a:ea typeface="+mn-ea"/>
                          <a:cs typeface="+mn-cs"/>
                        </a:rPr>
                        <a:t>     Dans</a:t>
                      </a:r>
                    </a:p>
                    <a:p>
                      <a:pPr>
                        <a:lnSpc>
                          <a:spcPct val="107000"/>
                        </a:lnSpc>
                        <a:spcAft>
                          <a:spcPts val="0"/>
                        </a:spcAft>
                      </a:pPr>
                      <a:r>
                        <a:rPr lang="nl-NL" sz="1000" dirty="0" smtClean="0">
                          <a:solidFill>
                            <a:schemeClr val="tx1"/>
                          </a:solidFill>
                          <a:effectLst/>
                          <a:latin typeface="+mn-lt"/>
                          <a:ea typeface="+mn-ea"/>
                          <a:cs typeface="+mn-cs"/>
                        </a:rPr>
                        <a:t>     Drama</a:t>
                      </a:r>
                    </a:p>
                    <a:p>
                      <a:pPr>
                        <a:lnSpc>
                          <a:spcPct val="107000"/>
                        </a:lnSpc>
                        <a:spcAft>
                          <a:spcPts val="0"/>
                        </a:spcAft>
                      </a:pPr>
                      <a:r>
                        <a:rPr lang="nl-NL" sz="1000" dirty="0" smtClean="0">
                          <a:solidFill>
                            <a:schemeClr val="tx1"/>
                          </a:solidFill>
                          <a:effectLst/>
                          <a:latin typeface="+mn-lt"/>
                          <a:ea typeface="+mn-ea"/>
                          <a:cs typeface="+mn-cs"/>
                        </a:rPr>
                        <a:t>     Techniek</a:t>
                      </a:r>
                    </a:p>
                    <a:p>
                      <a:pPr>
                        <a:lnSpc>
                          <a:spcPct val="107000"/>
                        </a:lnSpc>
                        <a:spcAft>
                          <a:spcPts val="0"/>
                        </a:spcAft>
                      </a:pPr>
                      <a:r>
                        <a:rPr lang="nl-NL" sz="1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Handvaardigheid</a:t>
                      </a:r>
                      <a:endParaRPr lang="nl-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chemeClr val="accent4"/>
                    </a:solidFill>
                  </a:tcPr>
                </a:tc>
                <a:tc>
                  <a:txBody>
                    <a:bodyPr/>
                    <a:lstStyle/>
                    <a:p>
                      <a:pPr>
                        <a:lnSpc>
                          <a:spcPct val="107000"/>
                        </a:lnSpc>
                        <a:spcAft>
                          <a:spcPts val="0"/>
                        </a:spcAft>
                      </a:pPr>
                      <a:endParaRPr lang="nl-NL" sz="1000" dirty="0" smtClean="0">
                        <a:effectLst/>
                      </a:endParaRPr>
                    </a:p>
                    <a:p>
                      <a:pPr>
                        <a:lnSpc>
                          <a:spcPct val="107000"/>
                        </a:lnSpc>
                        <a:spcAft>
                          <a:spcPts val="0"/>
                        </a:spcAft>
                      </a:pPr>
                      <a:r>
                        <a:rPr lang="nl-NL" sz="1000" dirty="0" smtClean="0">
                          <a:solidFill>
                            <a:schemeClr val="tx1"/>
                          </a:solidFill>
                          <a:effectLst/>
                        </a:rPr>
                        <a:t>Uitvindingen</a:t>
                      </a:r>
                    </a:p>
                    <a:p>
                      <a:pPr>
                        <a:lnSpc>
                          <a:spcPct val="107000"/>
                        </a:lnSpc>
                        <a:spcAft>
                          <a:spcPts val="0"/>
                        </a:spcAft>
                      </a:pPr>
                      <a:r>
                        <a:rPr lang="nl-NL" sz="1000" dirty="0" smtClean="0">
                          <a:solidFill>
                            <a:schemeClr val="tx1"/>
                          </a:solidFill>
                          <a:effectLst/>
                        </a:rPr>
                        <a:t>Vliegen/vliegobjecten</a:t>
                      </a:r>
                    </a:p>
                    <a:p>
                      <a:pPr>
                        <a:lnSpc>
                          <a:spcPct val="107000"/>
                        </a:lnSpc>
                        <a:spcAft>
                          <a:spcPts val="0"/>
                        </a:spcAft>
                      </a:pPr>
                      <a:r>
                        <a:rPr lang="nl-NL" sz="1000" dirty="0" smtClean="0">
                          <a:solidFill>
                            <a:schemeClr val="tx1"/>
                          </a:solidFill>
                          <a:effectLst/>
                        </a:rPr>
                        <a:t>Machines/bewegingen</a:t>
                      </a:r>
                      <a:endParaRPr lang="nl-NL" sz="1000" dirty="0">
                        <a:solidFill>
                          <a:schemeClr val="tx1"/>
                        </a:solidFill>
                        <a:effectLst/>
                      </a:endParaRPr>
                    </a:p>
                  </a:txBody>
                  <a:tcPr marL="46918" marR="46918" marT="0" marB="0">
                    <a:solidFill>
                      <a:schemeClr val="accent4"/>
                    </a:solidFill>
                  </a:tcPr>
                </a:tc>
                <a:tc>
                  <a:txBody>
                    <a:bodyPr/>
                    <a:lstStyle/>
                    <a:p>
                      <a:pPr algn="ctr">
                        <a:lnSpc>
                          <a:spcPct val="107000"/>
                        </a:lnSpc>
                        <a:spcAft>
                          <a:spcPts val="0"/>
                        </a:spcAft>
                      </a:pPr>
                      <a:r>
                        <a:rPr lang="nl-NL" sz="1000" dirty="0" smtClean="0">
                          <a:effectLst/>
                        </a:rPr>
                        <a:t>Leonardo Da Vinci:</a:t>
                      </a:r>
                    </a:p>
                    <a:p>
                      <a:pPr algn="ctr">
                        <a:lnSpc>
                          <a:spcPct val="107000"/>
                        </a:lnSpc>
                        <a:spcAft>
                          <a:spcPts val="0"/>
                        </a:spcAft>
                      </a:pPr>
                      <a:r>
                        <a:rPr lang="nl-NL" sz="1000" dirty="0" smtClean="0">
                          <a:effectLst/>
                        </a:rPr>
                        <a:t>De Mens</a:t>
                      </a:r>
                    </a:p>
                    <a:p>
                      <a:pPr algn="ctr">
                        <a:lnSpc>
                          <a:spcPct val="107000"/>
                        </a:lnSpc>
                        <a:spcAft>
                          <a:spcPts val="0"/>
                        </a:spcAft>
                      </a:pPr>
                      <a:r>
                        <a:rPr lang="nl-NL" sz="1000" dirty="0" smtClean="0">
                          <a:effectLst/>
                        </a:rPr>
                        <a:t>De Kunstenaar</a:t>
                      </a:r>
                    </a:p>
                    <a:p>
                      <a:pPr algn="ctr">
                        <a:lnSpc>
                          <a:spcPct val="107000"/>
                        </a:lnSpc>
                        <a:spcAft>
                          <a:spcPts val="0"/>
                        </a:spcAft>
                      </a:pPr>
                      <a:r>
                        <a:rPr lang="nl-NL" sz="1000" dirty="0" smtClean="0">
                          <a:effectLst/>
                        </a:rPr>
                        <a:t>De Schilderijen</a:t>
                      </a:r>
                    </a:p>
                    <a:p>
                      <a:pPr algn="ctr">
                        <a:lnSpc>
                          <a:spcPct val="107000"/>
                        </a:lnSpc>
                        <a:spcAft>
                          <a:spcPts val="0"/>
                        </a:spcAft>
                      </a:pPr>
                      <a:r>
                        <a:rPr lang="nl-NL" sz="1000" dirty="0" smtClean="0">
                          <a:effectLst/>
                        </a:rPr>
                        <a:t>De Schetsen</a:t>
                      </a:r>
                    </a:p>
                    <a:p>
                      <a:pPr algn="ctr">
                        <a:lnSpc>
                          <a:spcPct val="107000"/>
                        </a:lnSpc>
                        <a:spcAft>
                          <a:spcPts val="0"/>
                        </a:spcAft>
                      </a:pPr>
                      <a:r>
                        <a:rPr lang="nl-NL" sz="1000" dirty="0" smtClean="0">
                          <a:effectLst/>
                        </a:rPr>
                        <a:t>De Beeldhouwer</a:t>
                      </a:r>
                    </a:p>
                    <a:p>
                      <a:pPr algn="ctr">
                        <a:lnSpc>
                          <a:spcPct val="107000"/>
                        </a:lnSpc>
                        <a:spcAft>
                          <a:spcPts val="0"/>
                        </a:spcAft>
                      </a:pPr>
                      <a:r>
                        <a:rPr lang="nl-NL" sz="1000" dirty="0" smtClean="0">
                          <a:effectLst/>
                        </a:rPr>
                        <a:t>De Uitvinder</a:t>
                      </a:r>
                    </a:p>
                  </a:txBody>
                  <a:tcPr marL="46918" marR="46918" marT="0" marB="0">
                    <a:solidFill>
                      <a:srgbClr val="FFC000"/>
                    </a:solidFill>
                  </a:tcPr>
                </a:tc>
                <a:tc>
                  <a:txBody>
                    <a:bodyPr/>
                    <a:lstStyle/>
                    <a:p>
                      <a:pPr>
                        <a:lnSpc>
                          <a:spcPct val="107000"/>
                        </a:lnSpc>
                        <a:spcAft>
                          <a:spcPts val="0"/>
                        </a:spcAft>
                      </a:pPr>
                      <a:endParaRPr lang="nl-NL" sz="1000" dirty="0" smtClean="0">
                        <a:effectLst/>
                      </a:endParaRPr>
                    </a:p>
                    <a:p>
                      <a:pPr>
                        <a:lnSpc>
                          <a:spcPct val="107000"/>
                        </a:lnSpc>
                        <a:spcAft>
                          <a:spcPts val="0"/>
                        </a:spcAft>
                      </a:pPr>
                      <a:r>
                        <a:rPr lang="nl-NL" sz="1000" dirty="0" smtClean="0">
                          <a:solidFill>
                            <a:schemeClr val="tx1"/>
                          </a:solidFill>
                          <a:effectLst/>
                        </a:rPr>
                        <a:t>Schilderijen</a:t>
                      </a:r>
                      <a:endParaRPr lang="nl-NL" sz="1000" dirty="0">
                        <a:solidFill>
                          <a:schemeClr val="tx1"/>
                        </a:solidFill>
                        <a:effectLst/>
                      </a:endParaRPr>
                    </a:p>
                    <a:p>
                      <a:pPr>
                        <a:lnSpc>
                          <a:spcPct val="107000"/>
                        </a:lnSpc>
                        <a:spcAft>
                          <a:spcPts val="0"/>
                        </a:spcAft>
                      </a:pPr>
                      <a:r>
                        <a:rPr lang="nl-NL" sz="1000" dirty="0" smtClean="0">
                          <a:solidFill>
                            <a:schemeClr val="tx1"/>
                          </a:solidFill>
                          <a:effectLst/>
                        </a:rPr>
                        <a:t>Portretten</a:t>
                      </a:r>
                      <a:endParaRPr lang="nl-NL" sz="1000" dirty="0">
                        <a:solidFill>
                          <a:schemeClr val="tx1"/>
                        </a:solidFill>
                        <a:effectLst/>
                      </a:endParaRPr>
                    </a:p>
                    <a:p>
                      <a:pPr>
                        <a:lnSpc>
                          <a:spcPct val="107000"/>
                        </a:lnSpc>
                        <a:spcAft>
                          <a:spcPts val="0"/>
                        </a:spcAft>
                      </a:pPr>
                      <a:r>
                        <a:rPr lang="nl-NL" sz="1000" dirty="0" smtClean="0">
                          <a:solidFill>
                            <a:schemeClr val="tx1"/>
                          </a:solidFill>
                          <a:effectLst/>
                        </a:rPr>
                        <a:t>Mona Lisa</a:t>
                      </a:r>
                      <a:endParaRPr lang="nl-NL" sz="1000" dirty="0">
                        <a:solidFill>
                          <a:schemeClr val="tx1"/>
                        </a:solidFill>
                        <a:effectLst/>
                      </a:endParaRPr>
                    </a:p>
                    <a:p>
                      <a:pPr>
                        <a:lnSpc>
                          <a:spcPct val="107000"/>
                        </a:lnSpc>
                        <a:spcAft>
                          <a:spcPts val="0"/>
                        </a:spcAft>
                      </a:pPr>
                      <a:r>
                        <a:rPr lang="nl-NL" sz="1000" dirty="0" smtClean="0">
                          <a:solidFill>
                            <a:schemeClr val="tx1"/>
                          </a:solidFill>
                          <a:effectLst/>
                        </a:rPr>
                        <a:t>De Glimlach</a:t>
                      </a:r>
                      <a:endParaRPr lang="nl-NL" sz="1000" dirty="0">
                        <a:solidFill>
                          <a:schemeClr val="tx1"/>
                        </a:solidFill>
                        <a:effectLst/>
                      </a:endParaRPr>
                    </a:p>
                    <a:p>
                      <a:pPr>
                        <a:lnSpc>
                          <a:spcPct val="107000"/>
                        </a:lnSpc>
                        <a:spcAft>
                          <a:spcPts val="0"/>
                        </a:spcAft>
                      </a:pPr>
                      <a:r>
                        <a:rPr lang="nl-NL" sz="1000" dirty="0" smtClean="0">
                          <a:solidFill>
                            <a:schemeClr val="tx1"/>
                          </a:solidFill>
                          <a:effectLst/>
                        </a:rPr>
                        <a:t>Mysterie</a:t>
                      </a:r>
                      <a:endParaRPr lang="nl-NL" sz="1000" dirty="0">
                        <a:solidFill>
                          <a:schemeClr val="tx1"/>
                        </a:solidFill>
                        <a:effectLst/>
                      </a:endParaRPr>
                    </a:p>
                    <a:p>
                      <a:pPr>
                        <a:lnSpc>
                          <a:spcPct val="107000"/>
                        </a:lnSpc>
                        <a:spcAft>
                          <a:spcPts val="0"/>
                        </a:spcAft>
                      </a:pPr>
                      <a:r>
                        <a:rPr lang="nl-NL" sz="1000" dirty="0" smtClean="0">
                          <a:solidFill>
                            <a:schemeClr val="tx1"/>
                          </a:solidFill>
                          <a:effectLst/>
                        </a:rPr>
                        <a:t>Museum</a:t>
                      </a:r>
                      <a:endParaRPr lang="nl-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rgbClr val="00B0F0"/>
                    </a:solidFill>
                  </a:tcPr>
                </a:tc>
                <a:tc>
                  <a:txBody>
                    <a:bodyPr/>
                    <a:lstStyle/>
                    <a:p>
                      <a:pPr>
                        <a:lnSpc>
                          <a:spcPct val="107000"/>
                        </a:lnSpc>
                        <a:spcAft>
                          <a:spcPts val="0"/>
                        </a:spcAft>
                      </a:pPr>
                      <a:endParaRPr lang="nl-NL" sz="1000" u="sng" dirty="0" smtClean="0">
                        <a:effectLst/>
                      </a:endParaRPr>
                    </a:p>
                    <a:p>
                      <a:pPr>
                        <a:lnSpc>
                          <a:spcPct val="107000"/>
                        </a:lnSpc>
                        <a:spcAft>
                          <a:spcPts val="0"/>
                        </a:spcAft>
                      </a:pPr>
                      <a:r>
                        <a:rPr lang="nl-NL" sz="1400" u="none" dirty="0" smtClean="0">
                          <a:solidFill>
                            <a:schemeClr val="tx1"/>
                          </a:solidFill>
                          <a:effectLst/>
                        </a:rPr>
                        <a:t>    </a:t>
                      </a:r>
                      <a:r>
                        <a:rPr lang="nl-NL" sz="1400" u="sng" dirty="0" smtClean="0">
                          <a:solidFill>
                            <a:schemeClr val="tx1"/>
                          </a:solidFill>
                          <a:effectLst/>
                        </a:rPr>
                        <a:t>Groep </a:t>
                      </a:r>
                      <a:r>
                        <a:rPr lang="nl-NL" sz="1400" u="sng" dirty="0">
                          <a:solidFill>
                            <a:schemeClr val="tx1"/>
                          </a:solidFill>
                          <a:effectLst/>
                        </a:rPr>
                        <a:t>3 en 4</a:t>
                      </a:r>
                    </a:p>
                    <a:p>
                      <a:pPr>
                        <a:lnSpc>
                          <a:spcPct val="107000"/>
                        </a:lnSpc>
                        <a:spcAft>
                          <a:spcPts val="0"/>
                        </a:spcAft>
                      </a:pPr>
                      <a:r>
                        <a:rPr lang="nl-NL" sz="1000" dirty="0">
                          <a:solidFill>
                            <a:schemeClr val="tx1"/>
                          </a:solidFill>
                          <a:effectLst/>
                        </a:rPr>
                        <a:t> </a:t>
                      </a:r>
                      <a:r>
                        <a:rPr lang="nl-NL" sz="1000" dirty="0" smtClean="0">
                          <a:solidFill>
                            <a:schemeClr val="tx1"/>
                          </a:solidFill>
                          <a:effectLst/>
                        </a:rPr>
                        <a:t>      Drama</a:t>
                      </a:r>
                    </a:p>
                    <a:p>
                      <a:pPr>
                        <a:lnSpc>
                          <a:spcPct val="107000"/>
                        </a:lnSpc>
                        <a:spcAft>
                          <a:spcPts val="0"/>
                        </a:spcAft>
                      </a:pPr>
                      <a:r>
                        <a:rPr lang="nl-NL" sz="1000" dirty="0" smtClean="0">
                          <a:solidFill>
                            <a:schemeClr val="tx1"/>
                          </a:solidFill>
                          <a:effectLst/>
                        </a:rPr>
                        <a:t>        Fotografie</a:t>
                      </a:r>
                    </a:p>
                    <a:p>
                      <a:pPr>
                        <a:lnSpc>
                          <a:spcPct val="107000"/>
                        </a:lnSpc>
                        <a:spcAft>
                          <a:spcPts val="0"/>
                        </a:spcAft>
                      </a:pPr>
                      <a:r>
                        <a:rPr lang="nl-NL" sz="1000" dirty="0" smtClean="0">
                          <a:solidFill>
                            <a:schemeClr val="tx1"/>
                          </a:solidFill>
                          <a:effectLst/>
                        </a:rPr>
                        <a:t>        Schilderkunst</a:t>
                      </a:r>
                    </a:p>
                    <a:p>
                      <a:pPr>
                        <a:lnSpc>
                          <a:spcPct val="107000"/>
                        </a:lnSpc>
                        <a:spcAft>
                          <a:spcPts val="0"/>
                        </a:spcAft>
                      </a:pPr>
                      <a:r>
                        <a:rPr lang="nl-NL" sz="1000" dirty="0" smtClean="0">
                          <a:solidFill>
                            <a:schemeClr val="tx1"/>
                          </a:solidFill>
                          <a:effectLst/>
                        </a:rPr>
                        <a:t>        Zang/theater</a:t>
                      </a:r>
                    </a:p>
                    <a:p>
                      <a:pPr>
                        <a:lnSpc>
                          <a:spcPct val="107000"/>
                        </a:lnSpc>
                        <a:spcAft>
                          <a:spcPts val="0"/>
                        </a:spcAft>
                      </a:pPr>
                      <a:r>
                        <a:rPr lang="nl-NL" sz="1000" dirty="0" smtClean="0">
                          <a:solidFill>
                            <a:schemeClr val="tx1"/>
                          </a:solidFill>
                          <a:effectLst/>
                        </a:rPr>
                        <a:t>           </a:t>
                      </a:r>
                      <a:endParaRPr lang="nl-NL" sz="1000" dirty="0">
                        <a:solidFill>
                          <a:schemeClr val="tx1"/>
                        </a:solidFill>
                        <a:effectLst/>
                      </a:endParaRPr>
                    </a:p>
                  </a:txBody>
                  <a:tcPr marL="46918" marR="46918" marT="0" marB="0">
                    <a:solidFill>
                      <a:srgbClr val="00B0F0"/>
                    </a:solidFill>
                  </a:tcPr>
                </a:tc>
              </a:tr>
              <a:tr h="1047692">
                <a:tc>
                  <a:txBody>
                    <a:bodyPr/>
                    <a:lstStyle/>
                    <a:p>
                      <a:pPr>
                        <a:lnSpc>
                          <a:spcPct val="107000"/>
                        </a:lnSpc>
                        <a:spcAft>
                          <a:spcPts val="0"/>
                        </a:spcAft>
                      </a:pPr>
                      <a:endParaRPr lang="nl-NL" sz="600" dirty="0" smtClean="0">
                        <a:solidFill>
                          <a:schemeClr val="tx1"/>
                        </a:solidFill>
                        <a:effectLst/>
                      </a:endParaRPr>
                    </a:p>
                    <a:p>
                      <a:pPr>
                        <a:lnSpc>
                          <a:spcPct val="107000"/>
                        </a:lnSpc>
                        <a:spcAft>
                          <a:spcPts val="0"/>
                        </a:spcAft>
                      </a:pPr>
                      <a:endParaRPr lang="nl-NL" sz="600" dirty="0" smtClean="0">
                        <a:solidFill>
                          <a:schemeClr val="tx1"/>
                        </a:solidFill>
                        <a:effectLst/>
                      </a:endParaRPr>
                    </a:p>
                    <a:p>
                      <a:pPr>
                        <a:lnSpc>
                          <a:spcPct val="107000"/>
                        </a:lnSpc>
                        <a:spcAft>
                          <a:spcPts val="0"/>
                        </a:spcAft>
                      </a:pPr>
                      <a:endParaRPr lang="nl-NL" sz="600" dirty="0" smtClean="0">
                        <a:solidFill>
                          <a:schemeClr val="tx1"/>
                        </a:solidFill>
                        <a:effectLst/>
                      </a:endParaRPr>
                    </a:p>
                    <a:p>
                      <a:pPr>
                        <a:lnSpc>
                          <a:spcPct val="107000"/>
                        </a:lnSpc>
                        <a:spcAft>
                          <a:spcPts val="0"/>
                        </a:spcAft>
                      </a:pPr>
                      <a:r>
                        <a:rPr lang="nl-NL" sz="1200" dirty="0" smtClean="0">
                          <a:solidFill>
                            <a:schemeClr val="tx1"/>
                          </a:solidFill>
                          <a:effectLst/>
                        </a:rPr>
                        <a:t>         De Da Vinci Code</a:t>
                      </a:r>
                    </a:p>
                    <a:p>
                      <a:pPr marL="0" marR="0" indent="0" algn="l" defTabSz="914400" rtl="0" eaLnBrk="1" fontAlgn="auto" latinLnBrk="0" hangingPunct="1">
                        <a:lnSpc>
                          <a:spcPct val="107000"/>
                        </a:lnSpc>
                        <a:spcBef>
                          <a:spcPts val="0"/>
                        </a:spcBef>
                        <a:spcAft>
                          <a:spcPts val="0"/>
                        </a:spcAft>
                        <a:buClrTx/>
                        <a:buSzTx/>
                        <a:buFontTx/>
                        <a:buNone/>
                        <a:tabLst/>
                        <a:defRPr/>
                      </a:pPr>
                      <a:r>
                        <a:rPr lang="nl-NL" sz="1200" dirty="0" smtClean="0">
                          <a:solidFill>
                            <a:schemeClr val="tx1"/>
                          </a:solidFill>
                          <a:effectLst/>
                        </a:rPr>
                        <a:t>         </a:t>
                      </a:r>
                      <a:r>
                        <a:rPr lang="nl-NL" sz="1200" dirty="0" smtClean="0">
                          <a:solidFill>
                            <a:schemeClr val="tx1"/>
                          </a:solidFill>
                          <a:effectLst/>
                          <a:latin typeface="+mn-lt"/>
                          <a:ea typeface="+mn-ea"/>
                          <a:cs typeface="+mn-cs"/>
                        </a:rPr>
                        <a:t>Schetsen</a:t>
                      </a:r>
                    </a:p>
                    <a:p>
                      <a:pPr>
                        <a:lnSpc>
                          <a:spcPct val="107000"/>
                        </a:lnSpc>
                        <a:spcAft>
                          <a:spcPts val="0"/>
                        </a:spcAft>
                      </a:pPr>
                      <a:endParaRPr lang="nl-NL" sz="1200" dirty="0" smtClean="0">
                        <a:solidFill>
                          <a:schemeClr val="tx1"/>
                        </a:solidFill>
                        <a:effectLst/>
                      </a:endParaRPr>
                    </a:p>
                  </a:txBody>
                  <a:tcPr marL="46918" marR="46918" marT="0" marB="0">
                    <a:solidFill>
                      <a:schemeClr val="accent4"/>
                    </a:solidFill>
                  </a:tcPr>
                </a:tc>
                <a:tc>
                  <a:txBody>
                    <a:bodyPr/>
                    <a:lstStyle/>
                    <a:p>
                      <a:pPr>
                        <a:lnSpc>
                          <a:spcPct val="107000"/>
                        </a:lnSpc>
                        <a:spcAft>
                          <a:spcPts val="0"/>
                        </a:spcAft>
                      </a:pPr>
                      <a:r>
                        <a:rPr lang="nl-NL" sz="800" dirty="0">
                          <a:effectLst/>
                        </a:rPr>
                        <a:t> </a:t>
                      </a:r>
                    </a:p>
                    <a:p>
                      <a:pPr>
                        <a:lnSpc>
                          <a:spcPct val="107000"/>
                        </a:lnSpc>
                        <a:spcAft>
                          <a:spcPts val="0"/>
                        </a:spcAft>
                      </a:pPr>
                      <a:r>
                        <a:rPr lang="nl-NL" sz="800" dirty="0">
                          <a:effectLst/>
                        </a:rPr>
                        <a:t> </a:t>
                      </a:r>
                    </a:p>
                    <a:p>
                      <a:pPr>
                        <a:lnSpc>
                          <a:spcPct val="107000"/>
                        </a:lnSpc>
                        <a:spcAft>
                          <a:spcPts val="0"/>
                        </a:spcAft>
                      </a:pPr>
                      <a:r>
                        <a:rPr lang="nl-NL" sz="800" dirty="0">
                          <a:effectLst/>
                        </a:rPr>
                        <a:t> </a:t>
                      </a:r>
                    </a:p>
                    <a:p>
                      <a:pPr>
                        <a:lnSpc>
                          <a:spcPct val="107000"/>
                        </a:lnSpc>
                        <a:spcAft>
                          <a:spcPts val="0"/>
                        </a:spcAft>
                      </a:pPr>
                      <a:r>
                        <a:rPr lang="nl-NL" sz="1200" dirty="0">
                          <a:effectLst/>
                        </a:rPr>
                        <a:t>   </a:t>
                      </a:r>
                      <a:r>
                        <a:rPr lang="nl-NL" sz="1600" b="1" u="sng" dirty="0" smtClean="0">
                          <a:effectLst/>
                        </a:rPr>
                        <a:t>Vliegen en bewegen</a:t>
                      </a:r>
                      <a:endParaRPr lang="nl-NL" sz="1600" b="1" dirty="0">
                        <a:effectLst/>
                      </a:endParaRPr>
                    </a:p>
                    <a:p>
                      <a:pPr>
                        <a:lnSpc>
                          <a:spcPct val="107000"/>
                        </a:lnSpc>
                        <a:spcAft>
                          <a:spcPts val="0"/>
                        </a:spcAft>
                      </a:pPr>
                      <a:r>
                        <a:rPr lang="nl-NL" sz="800" dirty="0">
                          <a:effectLst/>
                        </a:rPr>
                        <a:t> </a:t>
                      </a:r>
                    </a:p>
                    <a:p>
                      <a:pPr>
                        <a:lnSpc>
                          <a:spcPct val="107000"/>
                        </a:lnSpc>
                        <a:spcAft>
                          <a:spcPts val="0"/>
                        </a:spcAft>
                      </a:pP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chemeClr val="accent4"/>
                    </a:solidFill>
                  </a:tcPr>
                </a:tc>
                <a:tc>
                  <a:txBody>
                    <a:bodyPr/>
                    <a:lstStyle/>
                    <a:p>
                      <a:pPr algn="ctr">
                        <a:lnSpc>
                          <a:spcPct val="107000"/>
                        </a:lnSpc>
                        <a:spcAft>
                          <a:spcPts val="0"/>
                        </a:spcAft>
                      </a:pPr>
                      <a:r>
                        <a:rPr lang="nl-NL" sz="1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Leonardo Da Vinci:</a:t>
                      </a:r>
                    </a:p>
                    <a:p>
                      <a:pPr algn="ctr">
                        <a:lnSpc>
                          <a:spcPct val="107000"/>
                        </a:lnSpc>
                        <a:spcAft>
                          <a:spcPts val="0"/>
                        </a:spcAft>
                      </a:pPr>
                      <a:r>
                        <a:rPr lang="nl-NL" sz="1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Mens</a:t>
                      </a:r>
                    </a:p>
                    <a:p>
                      <a:pPr algn="ctr">
                        <a:lnSpc>
                          <a:spcPct val="107000"/>
                        </a:lnSpc>
                        <a:spcAft>
                          <a:spcPts val="0"/>
                        </a:spcAft>
                      </a:pPr>
                      <a:r>
                        <a:rPr lang="nl-NL" sz="1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kunstenaar</a:t>
                      </a:r>
                    </a:p>
                    <a:p>
                      <a:pPr algn="ctr">
                        <a:lnSpc>
                          <a:spcPct val="107000"/>
                        </a:lnSpc>
                        <a:spcAft>
                          <a:spcPts val="0"/>
                        </a:spcAft>
                      </a:pPr>
                      <a:r>
                        <a:rPr lang="nl-NL" sz="1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Schilder</a:t>
                      </a:r>
                    </a:p>
                    <a:p>
                      <a:pPr algn="ctr">
                        <a:lnSpc>
                          <a:spcPct val="107000"/>
                        </a:lnSpc>
                        <a:spcAft>
                          <a:spcPts val="0"/>
                        </a:spcAft>
                      </a:pPr>
                      <a:r>
                        <a:rPr lang="nl-NL" sz="1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a:t>
                      </a:r>
                      <a:r>
                        <a:rPr lang="nl-NL" sz="10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Emotie</a:t>
                      </a:r>
                    </a:p>
                    <a:p>
                      <a:pPr algn="ctr">
                        <a:lnSpc>
                          <a:spcPct val="107000"/>
                        </a:lnSpc>
                        <a:spcAft>
                          <a:spcPts val="0"/>
                        </a:spcAft>
                      </a:pPr>
                      <a:r>
                        <a:rPr lang="nl-NL" sz="10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Tekeningen</a:t>
                      </a:r>
                    </a:p>
                    <a:p>
                      <a:pPr algn="ctr">
                        <a:lnSpc>
                          <a:spcPct val="107000"/>
                        </a:lnSpc>
                        <a:spcAft>
                          <a:spcPts val="0"/>
                        </a:spcAft>
                      </a:pPr>
                      <a:r>
                        <a:rPr lang="nl-NL" sz="10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Schetsen</a:t>
                      </a:r>
                      <a:endParaRPr lang="nl-NL"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rgbClr val="00B0F0"/>
                    </a:solidFill>
                  </a:tcPr>
                </a:tc>
                <a:tc>
                  <a:txBody>
                    <a:bodyPr/>
                    <a:lstStyle/>
                    <a:p>
                      <a:pPr>
                        <a:lnSpc>
                          <a:spcPct val="107000"/>
                        </a:lnSpc>
                        <a:spcAft>
                          <a:spcPts val="0"/>
                        </a:spcAft>
                      </a:pPr>
                      <a:r>
                        <a:rPr lang="nl-NL" sz="800" dirty="0">
                          <a:effectLst/>
                        </a:rPr>
                        <a:t> </a:t>
                      </a:r>
                    </a:p>
                    <a:p>
                      <a:pPr>
                        <a:lnSpc>
                          <a:spcPct val="107000"/>
                        </a:lnSpc>
                        <a:spcAft>
                          <a:spcPts val="0"/>
                        </a:spcAft>
                      </a:pPr>
                      <a:r>
                        <a:rPr lang="nl-NL" sz="800" dirty="0">
                          <a:effectLst/>
                        </a:rPr>
                        <a:t> </a:t>
                      </a:r>
                    </a:p>
                    <a:p>
                      <a:pPr>
                        <a:lnSpc>
                          <a:spcPct val="107000"/>
                        </a:lnSpc>
                        <a:spcAft>
                          <a:spcPts val="0"/>
                        </a:spcAft>
                      </a:pPr>
                      <a:r>
                        <a:rPr lang="nl-NL" sz="800" dirty="0">
                          <a:effectLst/>
                        </a:rPr>
                        <a:t> </a:t>
                      </a:r>
                    </a:p>
                    <a:p>
                      <a:pPr>
                        <a:lnSpc>
                          <a:spcPct val="107000"/>
                        </a:lnSpc>
                        <a:spcAft>
                          <a:spcPts val="0"/>
                        </a:spcAft>
                      </a:pPr>
                      <a:r>
                        <a:rPr lang="nl-NL" sz="1200" dirty="0">
                          <a:effectLst/>
                        </a:rPr>
                        <a:t>    </a:t>
                      </a:r>
                      <a:r>
                        <a:rPr lang="nl-NL" sz="1200" dirty="0" smtClean="0">
                          <a:effectLst/>
                        </a:rPr>
                        <a:t>         </a:t>
                      </a:r>
                      <a:r>
                        <a:rPr lang="nl-NL" sz="1600" b="1" u="sng" dirty="0" smtClean="0">
                          <a:effectLst/>
                        </a:rPr>
                        <a:t>Mona Lisa</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rgbClr val="00B0F0"/>
                    </a:solidFill>
                  </a:tcPr>
                </a:tc>
                <a:tc>
                  <a:txBody>
                    <a:bodyPr/>
                    <a:lstStyle/>
                    <a:p>
                      <a:pPr>
                        <a:lnSpc>
                          <a:spcPct val="107000"/>
                        </a:lnSpc>
                        <a:spcAft>
                          <a:spcPts val="0"/>
                        </a:spcAft>
                      </a:pPr>
                      <a:endParaRPr lang="nl-NL" sz="1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l-NL" sz="1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l-NL" sz="1200" b="1" dirty="0" smtClean="0">
                          <a:solidFill>
                            <a:schemeClr val="tx1"/>
                          </a:solidFill>
                          <a:effectLst/>
                        </a:rPr>
                        <a:t>De Da Vinci Code</a:t>
                      </a:r>
                    </a:p>
                    <a:p>
                      <a:pPr marL="0" marR="0" indent="0" algn="l" defTabSz="914400" rtl="0" eaLnBrk="1" fontAlgn="auto" latinLnBrk="0" hangingPunct="1">
                        <a:lnSpc>
                          <a:spcPct val="107000"/>
                        </a:lnSpc>
                        <a:spcBef>
                          <a:spcPts val="0"/>
                        </a:spcBef>
                        <a:spcAft>
                          <a:spcPts val="0"/>
                        </a:spcAft>
                        <a:buClrTx/>
                        <a:buSzTx/>
                        <a:buFontTx/>
                        <a:buNone/>
                        <a:tabLst/>
                        <a:defRPr/>
                      </a:pPr>
                      <a:r>
                        <a:rPr lang="nl-NL" sz="12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nl-NL" sz="1200" b="1" dirty="0" smtClean="0">
                          <a:solidFill>
                            <a:schemeClr val="tx1"/>
                          </a:solidFill>
                          <a:effectLst/>
                          <a:latin typeface="+mn-lt"/>
                          <a:ea typeface="+mn-ea"/>
                          <a:cs typeface="+mn-cs"/>
                        </a:rPr>
                        <a:t>Schetsen</a:t>
                      </a:r>
                    </a:p>
                    <a:p>
                      <a:pPr>
                        <a:lnSpc>
                          <a:spcPct val="107000"/>
                        </a:lnSpc>
                        <a:spcAft>
                          <a:spcPts val="0"/>
                        </a:spcAft>
                      </a:pPr>
                      <a:endParaRPr lang="nl-NL"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rgbClr val="00B0F0"/>
                    </a:solidFill>
                  </a:tcPr>
                </a:tc>
              </a:tr>
              <a:tr h="519084">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nl-NL" sz="500" dirty="0">
                          <a:solidFill>
                            <a:schemeClr val="tx1"/>
                          </a:solidFill>
                          <a:effectLst/>
                        </a:rPr>
                        <a:t> </a:t>
                      </a:r>
                      <a:endParaRPr lang="nl-NL" sz="1800" b="1" kern="1200" dirty="0" smtClean="0">
                        <a:solidFill>
                          <a:schemeClr val="tx1"/>
                        </a:solidFill>
                        <a:effectLst/>
                        <a:latin typeface="+mn-lt"/>
                        <a:ea typeface="+mn-ea"/>
                        <a:cs typeface="+mn-cs"/>
                      </a:endParaRPr>
                    </a:p>
                    <a:p>
                      <a:pPr>
                        <a:lnSpc>
                          <a:spcPct val="107000"/>
                        </a:lnSpc>
                        <a:spcAft>
                          <a:spcPts val="0"/>
                        </a:spcAft>
                      </a:pPr>
                      <a:endParaRPr lang="nl-NL"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chemeClr val="accent1">
                        <a:lumMod val="40000"/>
                        <a:lumOff val="60000"/>
                      </a:schemeClr>
                    </a:solidFill>
                  </a:tcPr>
                </a:tc>
                <a:tc>
                  <a:txBody>
                    <a:bodyPr/>
                    <a:lstStyle/>
                    <a:p>
                      <a:pPr>
                        <a:lnSpc>
                          <a:spcPct val="107000"/>
                        </a:lnSpc>
                        <a:spcAft>
                          <a:spcPts val="0"/>
                        </a:spcAft>
                      </a:pPr>
                      <a:r>
                        <a:rPr lang="nl-NL" sz="600" dirty="0">
                          <a:effectLst/>
                        </a:rPr>
                        <a:t>     </a:t>
                      </a:r>
                      <a:r>
                        <a:rPr lang="nl-NL" sz="800" dirty="0">
                          <a:effectLst/>
                        </a:rPr>
                        <a:t>  </a:t>
                      </a:r>
                      <a:r>
                        <a:rPr lang="nl-NL" sz="700" dirty="0">
                          <a:effectLst/>
                        </a:rPr>
                        <a:t> </a:t>
                      </a:r>
                      <a:r>
                        <a:rPr lang="nl-NL" sz="700" dirty="0" smtClean="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chemeClr val="accent1">
                        <a:lumMod val="40000"/>
                        <a:lumOff val="60000"/>
                      </a:schemeClr>
                    </a:solidFill>
                  </a:tcPr>
                </a:tc>
                <a:tc>
                  <a:txBody>
                    <a:bodyPr/>
                    <a:lstStyle/>
                    <a:p>
                      <a:pPr>
                        <a:lnSpc>
                          <a:spcPct val="107000"/>
                        </a:lnSpc>
                        <a:spcAft>
                          <a:spcPts val="0"/>
                        </a:spcAft>
                      </a:pPr>
                      <a:r>
                        <a:rPr lang="nl-NL" sz="800" dirty="0">
                          <a:effectLst/>
                        </a:rPr>
                        <a:t> </a:t>
                      </a:r>
                    </a:p>
                    <a:p>
                      <a:pPr>
                        <a:lnSpc>
                          <a:spcPct val="107000"/>
                        </a:lnSpc>
                        <a:spcAft>
                          <a:spcPts val="0"/>
                        </a:spcAft>
                      </a:pPr>
                      <a:r>
                        <a:rPr lang="nl-NL" sz="800" dirty="0">
                          <a:effectLst/>
                        </a:rPr>
                        <a:t> </a:t>
                      </a:r>
                    </a:p>
                    <a:p>
                      <a:pPr algn="ctr">
                        <a:lnSpc>
                          <a:spcPct val="107000"/>
                        </a:lnSpc>
                        <a:spcAft>
                          <a:spcPts val="0"/>
                        </a:spcAft>
                      </a:pPr>
                      <a:r>
                        <a:rPr lang="nl-NL" sz="1800" b="1" dirty="0" smtClean="0">
                          <a:effectLst/>
                        </a:rPr>
                        <a:t>Leonardo Da Vinci</a:t>
                      </a:r>
                    </a:p>
                    <a:p>
                      <a:pPr algn="ctr">
                        <a:lnSpc>
                          <a:spcPct val="107000"/>
                        </a:lnSpc>
                        <a:spcAft>
                          <a:spcPts val="0"/>
                        </a:spcAft>
                      </a:pP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chemeClr val="accent1">
                        <a:lumMod val="40000"/>
                        <a:lumOff val="60000"/>
                      </a:schemeClr>
                    </a:solidFill>
                  </a:tcPr>
                </a:tc>
                <a:tc>
                  <a:txBody>
                    <a:bodyPr/>
                    <a:lstStyle/>
                    <a:p>
                      <a:pPr>
                        <a:lnSpc>
                          <a:spcPct val="107000"/>
                        </a:lnSpc>
                        <a:spcAft>
                          <a:spcPts val="0"/>
                        </a:spcAft>
                      </a:pPr>
                      <a:r>
                        <a:rPr lang="nl-NL" sz="800" dirty="0">
                          <a:effectLst/>
                        </a:rPr>
                        <a:t> </a:t>
                      </a:r>
                    </a:p>
                    <a:p>
                      <a:pPr>
                        <a:lnSpc>
                          <a:spcPct val="107000"/>
                        </a:lnSpc>
                        <a:spcAft>
                          <a:spcPts val="0"/>
                        </a:spcAft>
                      </a:pPr>
                      <a:r>
                        <a:rPr lang="nl-NL" sz="800" dirty="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chemeClr val="accent1">
                        <a:lumMod val="40000"/>
                        <a:lumOff val="60000"/>
                      </a:schemeClr>
                    </a:solidFill>
                  </a:tcPr>
                </a:tc>
                <a:tc>
                  <a:txBody>
                    <a:bodyPr/>
                    <a:lstStyle/>
                    <a:p>
                      <a:pPr>
                        <a:lnSpc>
                          <a:spcPct val="107000"/>
                        </a:lnSpc>
                        <a:spcAft>
                          <a:spcPts val="0"/>
                        </a:spcAft>
                      </a:pPr>
                      <a:r>
                        <a:rPr lang="nl-NL" sz="500" dirty="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chemeClr val="accent1">
                        <a:lumMod val="40000"/>
                        <a:lumOff val="60000"/>
                      </a:schemeClr>
                    </a:solidFill>
                  </a:tcPr>
                </a:tc>
              </a:tr>
              <a:tr h="1003819">
                <a:tc>
                  <a:txBody>
                    <a:bodyPr/>
                    <a:lstStyle/>
                    <a:p>
                      <a:pPr>
                        <a:lnSpc>
                          <a:spcPct val="107000"/>
                        </a:lnSpc>
                        <a:spcAft>
                          <a:spcPts val="0"/>
                        </a:spcAft>
                      </a:pPr>
                      <a:endParaRPr lang="nl-NL" sz="800" dirty="0" smtClean="0">
                        <a:solidFill>
                          <a:schemeClr val="tx1"/>
                        </a:solidFill>
                        <a:effectLst/>
                      </a:endParaRPr>
                    </a:p>
                    <a:p>
                      <a:pPr>
                        <a:lnSpc>
                          <a:spcPct val="107000"/>
                        </a:lnSpc>
                        <a:spcAft>
                          <a:spcPts val="0"/>
                        </a:spcAft>
                      </a:pPr>
                      <a:endParaRPr lang="nl-NL" sz="800" dirty="0" smtClean="0">
                        <a:solidFill>
                          <a:schemeClr val="tx1"/>
                        </a:solidFill>
                        <a:effectLst/>
                      </a:endParaRPr>
                    </a:p>
                    <a:p>
                      <a:pPr>
                        <a:lnSpc>
                          <a:spcPct val="107000"/>
                        </a:lnSpc>
                        <a:spcAft>
                          <a:spcPts val="0"/>
                        </a:spcAft>
                      </a:pPr>
                      <a:endParaRPr lang="nl-NL" sz="800" dirty="0" smtClean="0">
                        <a:solidFill>
                          <a:schemeClr val="tx1"/>
                        </a:solidFill>
                        <a:effectLst/>
                      </a:endParaRPr>
                    </a:p>
                    <a:p>
                      <a:pPr>
                        <a:lnSpc>
                          <a:spcPct val="107000"/>
                        </a:lnSpc>
                        <a:spcAft>
                          <a:spcPts val="0"/>
                        </a:spcAft>
                      </a:pPr>
                      <a:r>
                        <a:rPr lang="nl-NL" sz="800" dirty="0" smtClean="0">
                          <a:solidFill>
                            <a:schemeClr val="tx1"/>
                          </a:solidFill>
                          <a:effectLst/>
                        </a:rPr>
                        <a:t>             </a:t>
                      </a:r>
                      <a:r>
                        <a:rPr lang="nl-NL" sz="1200" b="1" dirty="0" smtClean="0">
                          <a:solidFill>
                            <a:schemeClr val="tx1"/>
                          </a:solidFill>
                          <a:effectLst/>
                        </a:rPr>
                        <a:t>De Da Vinci Code</a:t>
                      </a:r>
                    </a:p>
                    <a:p>
                      <a:pPr marL="0" marR="0" indent="0" algn="l" defTabSz="914400" rtl="0" eaLnBrk="1" fontAlgn="auto" latinLnBrk="0" hangingPunct="1">
                        <a:lnSpc>
                          <a:spcPct val="107000"/>
                        </a:lnSpc>
                        <a:spcBef>
                          <a:spcPts val="0"/>
                        </a:spcBef>
                        <a:spcAft>
                          <a:spcPts val="0"/>
                        </a:spcAft>
                        <a:buClrTx/>
                        <a:buSzTx/>
                        <a:buFontTx/>
                        <a:buNone/>
                        <a:tabLst/>
                        <a:defRPr/>
                      </a:pPr>
                      <a:r>
                        <a:rPr lang="nl-NL" sz="1200" b="1" dirty="0" smtClean="0">
                          <a:solidFill>
                            <a:schemeClr val="tx1"/>
                          </a:solidFill>
                          <a:effectLst/>
                        </a:rPr>
                        <a:t>        </a:t>
                      </a:r>
                      <a:r>
                        <a:rPr lang="nl-NL" sz="1200" dirty="0" smtClean="0">
                          <a:solidFill>
                            <a:schemeClr val="tx1"/>
                          </a:solidFill>
                          <a:effectLst/>
                          <a:latin typeface="+mn-lt"/>
                          <a:ea typeface="+mn-ea"/>
                          <a:cs typeface="+mn-cs"/>
                        </a:rPr>
                        <a:t>Schetsen</a:t>
                      </a:r>
                    </a:p>
                    <a:p>
                      <a:pPr>
                        <a:lnSpc>
                          <a:spcPct val="107000"/>
                        </a:lnSpc>
                        <a:spcAft>
                          <a:spcPts val="0"/>
                        </a:spcAft>
                      </a:pPr>
                      <a:endParaRPr lang="nl-NL" sz="1200" b="1" dirty="0" smtClean="0">
                        <a:solidFill>
                          <a:schemeClr val="tx1"/>
                        </a:solidFill>
                        <a:effectLst/>
                      </a:endParaRPr>
                    </a:p>
                  </a:txBody>
                  <a:tcPr marL="46918" marR="46918" marT="0" marB="0">
                    <a:solidFill>
                      <a:srgbClr val="FF0000"/>
                    </a:solidFill>
                  </a:tcPr>
                </a:tc>
                <a:tc>
                  <a:txBody>
                    <a:bodyPr/>
                    <a:lstStyle/>
                    <a:p>
                      <a:pPr>
                        <a:lnSpc>
                          <a:spcPct val="107000"/>
                        </a:lnSpc>
                        <a:spcAft>
                          <a:spcPts val="0"/>
                        </a:spcAft>
                      </a:pPr>
                      <a:r>
                        <a:rPr lang="nl-NL" sz="800" dirty="0">
                          <a:solidFill>
                            <a:schemeClr val="bg1"/>
                          </a:solidFill>
                          <a:effectLst/>
                        </a:rPr>
                        <a:t> </a:t>
                      </a:r>
                    </a:p>
                    <a:p>
                      <a:pPr>
                        <a:lnSpc>
                          <a:spcPct val="107000"/>
                        </a:lnSpc>
                        <a:spcAft>
                          <a:spcPts val="0"/>
                        </a:spcAft>
                      </a:pPr>
                      <a:r>
                        <a:rPr lang="nl-NL" sz="800" dirty="0">
                          <a:solidFill>
                            <a:schemeClr val="bg1"/>
                          </a:solidFill>
                          <a:effectLst/>
                        </a:rPr>
                        <a:t> </a:t>
                      </a:r>
                    </a:p>
                    <a:p>
                      <a:pPr>
                        <a:lnSpc>
                          <a:spcPct val="107000"/>
                        </a:lnSpc>
                        <a:spcAft>
                          <a:spcPts val="0"/>
                        </a:spcAft>
                      </a:pPr>
                      <a:r>
                        <a:rPr lang="nl-NL" sz="800" dirty="0">
                          <a:solidFill>
                            <a:schemeClr val="bg1"/>
                          </a:solidFill>
                          <a:effectLst/>
                        </a:rPr>
                        <a:t> </a:t>
                      </a:r>
                    </a:p>
                    <a:p>
                      <a:pPr>
                        <a:lnSpc>
                          <a:spcPct val="107000"/>
                        </a:lnSpc>
                        <a:spcAft>
                          <a:spcPts val="0"/>
                        </a:spcAft>
                      </a:pPr>
                      <a:r>
                        <a:rPr lang="nl-NL" sz="1100" dirty="0">
                          <a:solidFill>
                            <a:schemeClr val="bg1"/>
                          </a:solidFill>
                          <a:effectLst/>
                        </a:rPr>
                        <a:t>  </a:t>
                      </a:r>
                      <a:endParaRPr lang="nl-NL" sz="1100" dirty="0" smtClean="0">
                        <a:solidFill>
                          <a:schemeClr val="bg1"/>
                        </a:solidFill>
                        <a:effectLst/>
                      </a:endParaRPr>
                    </a:p>
                    <a:p>
                      <a:pPr>
                        <a:lnSpc>
                          <a:spcPct val="107000"/>
                        </a:lnSpc>
                        <a:spcAft>
                          <a:spcPts val="0"/>
                        </a:spcAft>
                      </a:pPr>
                      <a:r>
                        <a:rPr lang="nl-NL" sz="1600" b="1" u="sng" dirty="0" smtClean="0">
                          <a:solidFill>
                            <a:schemeClr val="tx1"/>
                          </a:solidFill>
                          <a:effectLst/>
                        </a:rPr>
                        <a:t>De man van </a:t>
                      </a:r>
                      <a:r>
                        <a:rPr lang="nl-NL" sz="1600" b="1" u="sng" dirty="0" err="1" smtClean="0">
                          <a:solidFill>
                            <a:schemeClr val="tx1"/>
                          </a:solidFill>
                          <a:effectLst/>
                        </a:rPr>
                        <a:t>Vitruvius</a:t>
                      </a:r>
                      <a:endParaRPr lang="nl-NL" sz="1600" b="1" dirty="0">
                        <a:solidFill>
                          <a:schemeClr val="tx1"/>
                        </a:solidFill>
                        <a:effectLst/>
                      </a:endParaRPr>
                    </a:p>
                    <a:p>
                      <a:pPr>
                        <a:lnSpc>
                          <a:spcPct val="107000"/>
                        </a:lnSpc>
                        <a:spcAft>
                          <a:spcPts val="0"/>
                        </a:spcAft>
                      </a:pPr>
                      <a:r>
                        <a:rPr lang="nl-NL" sz="800" dirty="0">
                          <a:solidFill>
                            <a:schemeClr val="bg1"/>
                          </a:solidFill>
                          <a:effectLst/>
                        </a:rPr>
                        <a:t> </a:t>
                      </a:r>
                    </a:p>
                    <a:p>
                      <a:pPr>
                        <a:lnSpc>
                          <a:spcPct val="107000"/>
                        </a:lnSpc>
                        <a:spcAft>
                          <a:spcPts val="0"/>
                        </a:spcAft>
                      </a:pPr>
                      <a:r>
                        <a:rPr lang="nl-NL" sz="800" dirty="0">
                          <a:solidFill>
                            <a:schemeClr val="bg1"/>
                          </a:solidFill>
                          <a:effectLst/>
                        </a:rPr>
                        <a:t> </a:t>
                      </a:r>
                      <a:endParaRPr lang="nl-NL"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rgbClr val="FF0000"/>
                    </a:solidFill>
                  </a:tcPr>
                </a:tc>
                <a:tc>
                  <a:txBody>
                    <a:bodyPr/>
                    <a:lstStyle/>
                    <a:p>
                      <a:pPr algn="ctr">
                        <a:lnSpc>
                          <a:spcPct val="107000"/>
                        </a:lnSpc>
                        <a:spcAft>
                          <a:spcPts val="0"/>
                        </a:spcAft>
                      </a:pPr>
                      <a:r>
                        <a:rPr lang="nl-NL" sz="1000" b="1" dirty="0" smtClean="0">
                          <a:solidFill>
                            <a:schemeClr val="bg1"/>
                          </a:solidFill>
                          <a:effectLst/>
                        </a:rPr>
                        <a:t>Leonardo Da Vinci</a:t>
                      </a:r>
                    </a:p>
                    <a:p>
                      <a:pPr algn="ctr">
                        <a:lnSpc>
                          <a:spcPct val="107000"/>
                        </a:lnSpc>
                        <a:spcAft>
                          <a:spcPts val="0"/>
                        </a:spcAft>
                      </a:pPr>
                      <a:r>
                        <a:rPr lang="nl-NL" sz="1000" b="1" dirty="0" smtClean="0">
                          <a:solidFill>
                            <a:schemeClr val="bg1"/>
                          </a:solidFill>
                          <a:effectLst/>
                        </a:rPr>
                        <a:t>De  Mens</a:t>
                      </a:r>
                      <a:endParaRPr lang="nl-NL" sz="1000" b="1" dirty="0">
                        <a:solidFill>
                          <a:schemeClr val="bg1"/>
                        </a:solidFill>
                        <a:effectLst/>
                      </a:endParaRPr>
                    </a:p>
                    <a:p>
                      <a:pPr algn="ctr">
                        <a:lnSpc>
                          <a:spcPct val="107000"/>
                        </a:lnSpc>
                        <a:spcAft>
                          <a:spcPts val="0"/>
                        </a:spcAft>
                      </a:pPr>
                      <a:r>
                        <a:rPr lang="nl-NL" sz="1000" b="1" dirty="0" smtClean="0">
                          <a:solidFill>
                            <a:schemeClr val="bg1"/>
                          </a:solidFill>
                          <a:effectLst/>
                        </a:rPr>
                        <a:t>De Uitvinder</a:t>
                      </a:r>
                    </a:p>
                    <a:p>
                      <a:pPr algn="ctr">
                        <a:lnSpc>
                          <a:spcPct val="107000"/>
                        </a:lnSpc>
                        <a:spcAft>
                          <a:spcPts val="0"/>
                        </a:spcAft>
                      </a:pPr>
                      <a:r>
                        <a:rPr lang="nl-NL" sz="1000" b="1" dirty="0" smtClean="0">
                          <a:solidFill>
                            <a:schemeClr val="bg1"/>
                          </a:solidFill>
                          <a:effectLst/>
                        </a:rPr>
                        <a:t>De Wetenschapper</a:t>
                      </a:r>
                      <a:endParaRPr lang="nl-NL" sz="1000" b="1" dirty="0">
                        <a:solidFill>
                          <a:schemeClr val="bg1"/>
                        </a:solidFill>
                        <a:effectLst/>
                      </a:endParaRPr>
                    </a:p>
                    <a:p>
                      <a:pPr algn="ctr">
                        <a:lnSpc>
                          <a:spcPct val="107000"/>
                        </a:lnSpc>
                        <a:spcAft>
                          <a:spcPts val="0"/>
                        </a:spcAft>
                      </a:pPr>
                      <a:r>
                        <a:rPr lang="nl-NL" sz="1000" b="1" dirty="0" smtClean="0">
                          <a:solidFill>
                            <a:schemeClr val="bg1"/>
                          </a:solidFill>
                          <a:effectLst/>
                        </a:rPr>
                        <a:t>Het menselijk lichaam</a:t>
                      </a:r>
                    </a:p>
                    <a:p>
                      <a:pPr algn="ctr">
                        <a:lnSpc>
                          <a:spcPct val="107000"/>
                        </a:lnSpc>
                        <a:spcAft>
                          <a:spcPts val="0"/>
                        </a:spcAft>
                      </a:pPr>
                      <a:r>
                        <a:rPr lang="nl-NL" sz="1000" b="1" dirty="0" smtClean="0">
                          <a:solidFill>
                            <a:schemeClr val="bg1"/>
                          </a:solidFill>
                          <a:effectLst/>
                        </a:rPr>
                        <a:t>Anatomie</a:t>
                      </a:r>
                      <a:endParaRPr lang="nl-NL" sz="1000" b="1" dirty="0">
                        <a:solidFill>
                          <a:schemeClr val="bg1"/>
                        </a:solidFill>
                        <a:effectLst/>
                      </a:endParaRPr>
                    </a:p>
                  </a:txBody>
                  <a:tcPr marL="46918" marR="46918" marT="0" marB="0">
                    <a:solidFill>
                      <a:srgbClr val="FF0000"/>
                    </a:solidFill>
                  </a:tcPr>
                </a:tc>
                <a:tc>
                  <a:txBody>
                    <a:bodyPr/>
                    <a:lstStyle/>
                    <a:p>
                      <a:pPr>
                        <a:lnSpc>
                          <a:spcPct val="107000"/>
                        </a:lnSpc>
                        <a:spcAft>
                          <a:spcPts val="0"/>
                        </a:spcAft>
                      </a:pPr>
                      <a:r>
                        <a:rPr lang="nl-NL" sz="800" dirty="0">
                          <a:effectLst/>
                        </a:rPr>
                        <a:t> </a:t>
                      </a:r>
                    </a:p>
                    <a:p>
                      <a:pPr>
                        <a:lnSpc>
                          <a:spcPct val="107000"/>
                        </a:lnSpc>
                        <a:spcAft>
                          <a:spcPts val="0"/>
                        </a:spcAft>
                      </a:pPr>
                      <a:r>
                        <a:rPr lang="nl-NL" sz="800" dirty="0">
                          <a:effectLst/>
                        </a:rPr>
                        <a:t> </a:t>
                      </a:r>
                    </a:p>
                    <a:p>
                      <a:pPr>
                        <a:lnSpc>
                          <a:spcPct val="107000"/>
                        </a:lnSpc>
                        <a:spcAft>
                          <a:spcPts val="0"/>
                        </a:spcAft>
                      </a:pPr>
                      <a:r>
                        <a:rPr lang="nl-NL" sz="800" dirty="0">
                          <a:effectLst/>
                        </a:rPr>
                        <a:t> </a:t>
                      </a:r>
                      <a:endParaRPr lang="nl-NL" sz="800" dirty="0" smtClean="0">
                        <a:effectLst/>
                      </a:endParaRPr>
                    </a:p>
                    <a:p>
                      <a:pPr>
                        <a:lnSpc>
                          <a:spcPct val="107000"/>
                        </a:lnSpc>
                        <a:spcAft>
                          <a:spcPts val="0"/>
                        </a:spcAft>
                      </a:pPr>
                      <a:endParaRPr lang="nl-NL" sz="800" dirty="0">
                        <a:effectLst/>
                      </a:endParaRPr>
                    </a:p>
                    <a:p>
                      <a:pPr>
                        <a:lnSpc>
                          <a:spcPct val="107000"/>
                        </a:lnSpc>
                        <a:spcAft>
                          <a:spcPts val="0"/>
                        </a:spcAft>
                      </a:pPr>
                      <a:r>
                        <a:rPr lang="nl-NL" sz="1600" b="1" u="sng" dirty="0" smtClean="0">
                          <a:effectLst/>
                        </a:rPr>
                        <a:t> Het Laatste </a:t>
                      </a:r>
                      <a:r>
                        <a:rPr lang="nl-NL" sz="1600" b="1" u="sng" baseline="0" dirty="0" smtClean="0">
                          <a:effectLst/>
                        </a:rPr>
                        <a:t>Avondmaal</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chemeClr val="accent6"/>
                    </a:solidFill>
                  </a:tcPr>
                </a:tc>
                <a:tc>
                  <a:txBody>
                    <a:bodyPr/>
                    <a:lstStyle/>
                    <a:p>
                      <a:pPr>
                        <a:lnSpc>
                          <a:spcPct val="107000"/>
                        </a:lnSpc>
                        <a:spcAft>
                          <a:spcPts val="0"/>
                        </a:spcAft>
                      </a:pPr>
                      <a:endParaRPr lang="nl-NL"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l-NL"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200" b="1" baseline="0" dirty="0">
                          <a:effectLst/>
                          <a:latin typeface="Calibri" panose="020F0502020204030204" pitchFamily="34" charset="0"/>
                          <a:ea typeface="Calibri" panose="020F0502020204030204" pitchFamily="34" charset="0"/>
                          <a:cs typeface="Times New Roman" panose="02020603050405020304" pitchFamily="18" charset="0"/>
                        </a:rPr>
                        <a:t> </a:t>
                      </a:r>
                      <a:r>
                        <a:rPr lang="nl-NL" sz="12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NL" sz="1200" b="1" dirty="0" smtClean="0">
                          <a:solidFill>
                            <a:schemeClr val="tx1"/>
                          </a:solidFill>
                          <a:effectLst/>
                        </a:rPr>
                        <a:t>De Da Vinci Code</a:t>
                      </a:r>
                    </a:p>
                    <a:p>
                      <a:pPr marL="0" marR="0" indent="0" algn="l" defTabSz="914400" rtl="0" eaLnBrk="1" fontAlgn="auto" latinLnBrk="0" hangingPunct="1">
                        <a:lnSpc>
                          <a:spcPct val="107000"/>
                        </a:lnSpc>
                        <a:spcBef>
                          <a:spcPts val="0"/>
                        </a:spcBef>
                        <a:spcAft>
                          <a:spcPts val="0"/>
                        </a:spcAft>
                        <a:buClrTx/>
                        <a:buSzTx/>
                        <a:buFontTx/>
                        <a:buNone/>
                        <a:tabLst/>
                        <a:defRPr/>
                      </a:pPr>
                      <a:r>
                        <a:rPr lang="nl-NL" sz="12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nl-NL" sz="1200" b="1" dirty="0" smtClean="0">
                          <a:solidFill>
                            <a:schemeClr val="tx1"/>
                          </a:solidFill>
                          <a:effectLst/>
                          <a:latin typeface="+mn-lt"/>
                          <a:ea typeface="+mn-ea"/>
                          <a:cs typeface="+mn-cs"/>
                        </a:rPr>
                        <a:t>Schetsen</a:t>
                      </a:r>
                    </a:p>
                    <a:p>
                      <a:pPr>
                        <a:lnSpc>
                          <a:spcPct val="107000"/>
                        </a:lnSpc>
                        <a:spcAft>
                          <a:spcPts val="0"/>
                        </a:spcAft>
                      </a:pPr>
                      <a:endParaRPr lang="nl-NL" sz="1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chemeClr val="accent6"/>
                    </a:solidFill>
                  </a:tcPr>
                </a:tc>
              </a:tr>
              <a:tr h="1559808">
                <a:tc>
                  <a:txBody>
                    <a:bodyPr/>
                    <a:lstStyle/>
                    <a:p>
                      <a:pPr>
                        <a:lnSpc>
                          <a:spcPct val="107000"/>
                        </a:lnSpc>
                        <a:spcAft>
                          <a:spcPts val="0"/>
                        </a:spcAft>
                      </a:pPr>
                      <a:endParaRPr lang="nl-NL" sz="1000" u="sng" dirty="0" smtClean="0">
                        <a:solidFill>
                          <a:schemeClr val="tx1"/>
                        </a:solidFill>
                        <a:effectLst/>
                      </a:endParaRPr>
                    </a:p>
                    <a:p>
                      <a:pPr>
                        <a:lnSpc>
                          <a:spcPct val="107000"/>
                        </a:lnSpc>
                        <a:spcAft>
                          <a:spcPts val="0"/>
                        </a:spcAft>
                      </a:pPr>
                      <a:r>
                        <a:rPr lang="nl-NL" sz="1600" u="none" dirty="0" smtClean="0">
                          <a:solidFill>
                            <a:schemeClr val="tx1"/>
                          </a:solidFill>
                          <a:effectLst/>
                        </a:rPr>
                        <a:t>    </a:t>
                      </a:r>
                      <a:r>
                        <a:rPr lang="nl-NL" sz="1600" u="sng" dirty="0" smtClean="0">
                          <a:solidFill>
                            <a:schemeClr val="tx1"/>
                          </a:solidFill>
                          <a:effectLst/>
                        </a:rPr>
                        <a:t>Groep </a:t>
                      </a:r>
                      <a:r>
                        <a:rPr lang="nl-NL" sz="1600" u="sng" dirty="0">
                          <a:solidFill>
                            <a:schemeClr val="tx1"/>
                          </a:solidFill>
                          <a:effectLst/>
                        </a:rPr>
                        <a:t>5 en 6 </a:t>
                      </a:r>
                    </a:p>
                    <a:p>
                      <a:pPr>
                        <a:lnSpc>
                          <a:spcPct val="107000"/>
                        </a:lnSpc>
                        <a:spcAft>
                          <a:spcPts val="0"/>
                        </a:spcAft>
                      </a:pPr>
                      <a:r>
                        <a:rPr lang="nl-NL" sz="1000" dirty="0">
                          <a:solidFill>
                            <a:schemeClr val="tx1"/>
                          </a:solidFill>
                          <a:effectLst/>
                        </a:rPr>
                        <a:t> </a:t>
                      </a:r>
                      <a:r>
                        <a:rPr lang="nl-NL" sz="1000" dirty="0" smtClean="0">
                          <a:solidFill>
                            <a:schemeClr val="tx1"/>
                          </a:solidFill>
                          <a:effectLst/>
                        </a:rPr>
                        <a:t>      Tekenen </a:t>
                      </a:r>
                    </a:p>
                    <a:p>
                      <a:pPr>
                        <a:lnSpc>
                          <a:spcPct val="107000"/>
                        </a:lnSpc>
                        <a:spcAft>
                          <a:spcPts val="0"/>
                        </a:spcAft>
                      </a:pPr>
                      <a:r>
                        <a:rPr lang="nl-NL" sz="1000" dirty="0" smtClean="0">
                          <a:solidFill>
                            <a:schemeClr val="tx1"/>
                          </a:solidFill>
                          <a:effectLst/>
                        </a:rPr>
                        <a:t>       Verhoudingen</a:t>
                      </a:r>
                    </a:p>
                    <a:p>
                      <a:pPr>
                        <a:lnSpc>
                          <a:spcPct val="107000"/>
                        </a:lnSpc>
                        <a:spcAft>
                          <a:spcPts val="0"/>
                        </a:spcAft>
                      </a:pPr>
                      <a:r>
                        <a:rPr lang="nl-NL" sz="1000" dirty="0" smtClean="0">
                          <a:solidFill>
                            <a:schemeClr val="tx1"/>
                          </a:solidFill>
                          <a:effectLst/>
                        </a:rPr>
                        <a:t>       Drama</a:t>
                      </a:r>
                    </a:p>
                    <a:p>
                      <a:pPr>
                        <a:lnSpc>
                          <a:spcPct val="107000"/>
                        </a:lnSpc>
                        <a:spcAft>
                          <a:spcPts val="0"/>
                        </a:spcAft>
                      </a:pPr>
                      <a:r>
                        <a:rPr lang="nl-NL" sz="1000" dirty="0" smtClean="0">
                          <a:solidFill>
                            <a:schemeClr val="tx1"/>
                          </a:solidFill>
                          <a:effectLst/>
                        </a:rPr>
                        <a:t>       Dans</a:t>
                      </a:r>
                      <a:endParaRPr lang="nl-NL" sz="1000" dirty="0">
                        <a:solidFill>
                          <a:schemeClr val="tx1"/>
                        </a:solidFill>
                        <a:effectLst/>
                      </a:endParaRPr>
                    </a:p>
                    <a:p>
                      <a:pPr>
                        <a:lnSpc>
                          <a:spcPct val="107000"/>
                        </a:lnSpc>
                        <a:spcAft>
                          <a:spcPts val="0"/>
                        </a:spcAft>
                      </a:pPr>
                      <a:r>
                        <a:rPr lang="nl-NL" sz="1000" dirty="0">
                          <a:solidFill>
                            <a:schemeClr val="tx1"/>
                          </a:solidFill>
                          <a:effectLst/>
                        </a:rPr>
                        <a:t> </a:t>
                      </a:r>
                    </a:p>
                    <a:p>
                      <a:pPr>
                        <a:lnSpc>
                          <a:spcPct val="107000"/>
                        </a:lnSpc>
                        <a:spcAft>
                          <a:spcPts val="0"/>
                        </a:spcAft>
                      </a:pPr>
                      <a:endParaRPr lang="nl-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rgbClr val="FF0000"/>
                    </a:solidFill>
                  </a:tcPr>
                </a:tc>
                <a:tc>
                  <a:txBody>
                    <a:bodyPr/>
                    <a:lstStyle/>
                    <a:p>
                      <a:pPr>
                        <a:lnSpc>
                          <a:spcPct val="107000"/>
                        </a:lnSpc>
                        <a:spcAft>
                          <a:spcPts val="0"/>
                        </a:spcAft>
                      </a:pPr>
                      <a:r>
                        <a:rPr lang="nl-NL" sz="1000" dirty="0">
                          <a:solidFill>
                            <a:schemeClr val="bg1"/>
                          </a:solidFill>
                          <a:effectLst/>
                        </a:rPr>
                        <a:t> </a:t>
                      </a:r>
                    </a:p>
                    <a:p>
                      <a:pPr>
                        <a:lnSpc>
                          <a:spcPct val="107000"/>
                        </a:lnSpc>
                        <a:spcAft>
                          <a:spcPts val="0"/>
                        </a:spcAft>
                      </a:pPr>
                      <a:r>
                        <a:rPr lang="nl-NL" sz="1000" dirty="0">
                          <a:solidFill>
                            <a:schemeClr val="bg1"/>
                          </a:solidFill>
                          <a:effectLst/>
                        </a:rPr>
                        <a:t> </a:t>
                      </a:r>
                      <a:r>
                        <a:rPr lang="nl-NL" sz="1000" dirty="0" smtClean="0">
                          <a:solidFill>
                            <a:schemeClr val="bg1"/>
                          </a:solidFill>
                          <a:effectLst/>
                        </a:rPr>
                        <a:t> </a:t>
                      </a:r>
                      <a:r>
                        <a:rPr lang="nl-NL" sz="1000" b="1" dirty="0" smtClean="0">
                          <a:solidFill>
                            <a:schemeClr val="tx1"/>
                          </a:solidFill>
                          <a:effectLst/>
                        </a:rPr>
                        <a:t>Het menselijk lichaam</a:t>
                      </a:r>
                    </a:p>
                    <a:p>
                      <a:pPr>
                        <a:lnSpc>
                          <a:spcPct val="107000"/>
                        </a:lnSpc>
                        <a:spcAft>
                          <a:spcPts val="0"/>
                        </a:spcAft>
                      </a:pPr>
                      <a:r>
                        <a:rPr lang="nl-NL" sz="1000" b="1" dirty="0" smtClean="0">
                          <a:solidFill>
                            <a:schemeClr val="tx1"/>
                          </a:solidFill>
                          <a:effectLst/>
                        </a:rPr>
                        <a:t>  Tekenen met houtskool</a:t>
                      </a:r>
                    </a:p>
                    <a:p>
                      <a:pPr>
                        <a:lnSpc>
                          <a:spcPct val="107000"/>
                        </a:lnSpc>
                        <a:spcAft>
                          <a:spcPts val="0"/>
                        </a:spcAft>
                      </a:pPr>
                      <a:r>
                        <a:rPr lang="nl-NL" sz="1000" b="1" dirty="0" smtClean="0">
                          <a:solidFill>
                            <a:schemeClr val="tx1"/>
                          </a:solidFill>
                          <a:effectLst/>
                        </a:rPr>
                        <a:t>  Knuffel / de mens</a:t>
                      </a:r>
                    </a:p>
                    <a:p>
                      <a:pPr>
                        <a:lnSpc>
                          <a:spcPct val="107000"/>
                        </a:lnSpc>
                        <a:spcAft>
                          <a:spcPts val="0"/>
                        </a:spcAft>
                      </a:pPr>
                      <a:r>
                        <a:rPr lang="nl-NL" sz="1000" b="1" dirty="0" smtClean="0">
                          <a:solidFill>
                            <a:schemeClr val="tx1"/>
                          </a:solidFill>
                          <a:effectLst/>
                        </a:rPr>
                        <a:t>  </a:t>
                      </a:r>
                    </a:p>
                    <a:p>
                      <a:pPr>
                        <a:lnSpc>
                          <a:spcPct val="107000"/>
                        </a:lnSpc>
                        <a:spcAft>
                          <a:spcPts val="0"/>
                        </a:spcAft>
                      </a:pPr>
                      <a:endParaRPr lang="nl-NL" sz="1000" dirty="0" smtClean="0">
                        <a:solidFill>
                          <a:schemeClr val="bg1"/>
                        </a:solidFill>
                        <a:effectLst/>
                      </a:endParaRPr>
                    </a:p>
                    <a:p>
                      <a:pPr>
                        <a:lnSpc>
                          <a:spcPct val="107000"/>
                        </a:lnSpc>
                        <a:spcAft>
                          <a:spcPts val="0"/>
                        </a:spcAft>
                      </a:pPr>
                      <a:endParaRPr lang="nl-NL"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rgbClr val="FF0000"/>
                    </a:solidFill>
                  </a:tcPr>
                </a:tc>
                <a:tc>
                  <a:txBody>
                    <a:bodyPr/>
                    <a:lstStyle/>
                    <a:p>
                      <a:pPr algn="ctr">
                        <a:lnSpc>
                          <a:spcPct val="107000"/>
                        </a:lnSpc>
                        <a:spcAft>
                          <a:spcPts val="0"/>
                        </a:spcAft>
                      </a:pPr>
                      <a:r>
                        <a:rPr lang="nl-NL" sz="1000" b="1" dirty="0" smtClean="0">
                          <a:solidFill>
                            <a:schemeClr val="bg1"/>
                          </a:solidFill>
                          <a:effectLst/>
                        </a:rPr>
                        <a:t>Leonardo Da Vinci</a:t>
                      </a:r>
                    </a:p>
                    <a:p>
                      <a:pPr algn="ctr">
                        <a:lnSpc>
                          <a:spcPct val="107000"/>
                        </a:lnSpc>
                        <a:spcAft>
                          <a:spcPts val="0"/>
                        </a:spcAft>
                      </a:pPr>
                      <a:r>
                        <a:rPr lang="nl-NL" sz="1000" b="1" dirty="0" smtClean="0">
                          <a:solidFill>
                            <a:schemeClr val="bg1"/>
                          </a:solidFill>
                          <a:effectLst/>
                        </a:rPr>
                        <a:t>De  Mens</a:t>
                      </a:r>
                    </a:p>
                    <a:p>
                      <a:pPr algn="ctr">
                        <a:lnSpc>
                          <a:spcPct val="107000"/>
                        </a:lnSpc>
                        <a:spcAft>
                          <a:spcPts val="0"/>
                        </a:spcAft>
                      </a:pPr>
                      <a:r>
                        <a:rPr lang="nl-NL" sz="1000" b="1" dirty="0" smtClean="0">
                          <a:solidFill>
                            <a:schemeClr val="bg1"/>
                          </a:solidFill>
                          <a:effectLst/>
                        </a:rPr>
                        <a:t>De Schilder</a:t>
                      </a:r>
                    </a:p>
                    <a:p>
                      <a:pPr algn="ctr">
                        <a:lnSpc>
                          <a:spcPct val="107000"/>
                        </a:lnSpc>
                        <a:spcAft>
                          <a:spcPts val="0"/>
                        </a:spcAft>
                      </a:pPr>
                      <a:r>
                        <a:rPr lang="nl-NL" sz="1000" b="1" dirty="0" smtClean="0">
                          <a:solidFill>
                            <a:schemeClr val="bg1"/>
                          </a:solidFill>
                          <a:effectLst/>
                        </a:rPr>
                        <a:t>Schilderijen/fresco’s</a:t>
                      </a:r>
                    </a:p>
                    <a:p>
                      <a:pPr algn="ctr">
                        <a:lnSpc>
                          <a:spcPct val="107000"/>
                        </a:lnSpc>
                        <a:spcAft>
                          <a:spcPts val="0"/>
                        </a:spcAft>
                      </a:pPr>
                      <a:r>
                        <a:rPr lang="nl-NL" sz="1000" b="1" dirty="0" smtClean="0">
                          <a:solidFill>
                            <a:schemeClr val="bg1"/>
                          </a:solidFill>
                          <a:effectLst/>
                        </a:rPr>
                        <a:t>Groepsvorming</a:t>
                      </a:r>
                    </a:p>
                    <a:p>
                      <a:pPr algn="ctr">
                        <a:lnSpc>
                          <a:spcPct val="107000"/>
                        </a:lnSpc>
                        <a:spcAft>
                          <a:spcPts val="0"/>
                        </a:spcAft>
                      </a:pPr>
                      <a:r>
                        <a:rPr lang="nl-NL" sz="1000" b="1" dirty="0" smtClean="0">
                          <a:solidFill>
                            <a:schemeClr val="bg1"/>
                          </a:solidFill>
                          <a:effectLst/>
                        </a:rPr>
                        <a:t>Geschiedenis</a:t>
                      </a:r>
                    </a:p>
                    <a:p>
                      <a:pPr algn="ctr">
                        <a:lnSpc>
                          <a:spcPct val="107000"/>
                        </a:lnSpc>
                        <a:spcAft>
                          <a:spcPts val="0"/>
                        </a:spcAft>
                      </a:pPr>
                      <a:r>
                        <a:rPr lang="nl-NL" sz="1000" b="1" dirty="0" smtClean="0">
                          <a:solidFill>
                            <a:schemeClr val="bg1"/>
                          </a:solidFill>
                          <a:effectLst/>
                        </a:rPr>
                        <a:t>Tijdgenoten</a:t>
                      </a:r>
                    </a:p>
                    <a:p>
                      <a:pPr algn="ctr">
                        <a:lnSpc>
                          <a:spcPct val="107000"/>
                        </a:lnSpc>
                        <a:spcAft>
                          <a:spcPts val="0"/>
                        </a:spcAft>
                      </a:pP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rgbClr val="92D050"/>
                    </a:solidFill>
                  </a:tcPr>
                </a:tc>
                <a:tc>
                  <a:txBody>
                    <a:bodyPr/>
                    <a:lstStyle/>
                    <a:p>
                      <a:pPr>
                        <a:lnSpc>
                          <a:spcPct val="107000"/>
                        </a:lnSpc>
                        <a:spcAft>
                          <a:spcPts val="0"/>
                        </a:spcAft>
                      </a:pPr>
                      <a:endParaRPr lang="nl-NL"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b="1" dirty="0" smtClean="0">
                          <a:effectLst/>
                          <a:latin typeface="Calibri" panose="020F0502020204030204" pitchFamily="34" charset="0"/>
                          <a:ea typeface="Calibri" panose="020F0502020204030204" pitchFamily="34" charset="0"/>
                          <a:cs typeface="Times New Roman" panose="02020603050405020304" pitchFamily="18" charset="0"/>
                        </a:rPr>
                        <a:t>Schilderijen</a:t>
                      </a:r>
                    </a:p>
                    <a:p>
                      <a:pPr>
                        <a:lnSpc>
                          <a:spcPct val="107000"/>
                        </a:lnSpc>
                        <a:spcAft>
                          <a:spcPts val="0"/>
                        </a:spcAft>
                      </a:pPr>
                      <a:r>
                        <a:rPr lang="nl-NL" sz="1000" b="1" dirty="0" smtClean="0">
                          <a:effectLst/>
                          <a:latin typeface="Calibri" panose="020F0502020204030204" pitchFamily="34" charset="0"/>
                          <a:ea typeface="Calibri" panose="020F0502020204030204" pitchFamily="34" charset="0"/>
                          <a:cs typeface="Times New Roman" panose="02020603050405020304" pitchFamily="18" charset="0"/>
                        </a:rPr>
                        <a:t>Groepsfoto’s</a:t>
                      </a:r>
                    </a:p>
                    <a:p>
                      <a:pPr>
                        <a:lnSpc>
                          <a:spcPct val="107000"/>
                        </a:lnSpc>
                        <a:spcAft>
                          <a:spcPts val="0"/>
                        </a:spcAft>
                      </a:pPr>
                      <a:r>
                        <a:rPr lang="nl-NL" sz="1000" b="1" dirty="0" smtClean="0">
                          <a:effectLst/>
                          <a:latin typeface="Calibri" panose="020F0502020204030204" pitchFamily="34" charset="0"/>
                          <a:ea typeface="Calibri" panose="020F0502020204030204" pitchFamily="34" charset="0"/>
                          <a:cs typeface="Times New Roman" panose="02020603050405020304" pitchFamily="18" charset="0"/>
                        </a:rPr>
                        <a:t>Groepscultuur</a:t>
                      </a:r>
                    </a:p>
                    <a:p>
                      <a:pPr>
                        <a:lnSpc>
                          <a:spcPct val="107000"/>
                        </a:lnSpc>
                        <a:spcAft>
                          <a:spcPts val="0"/>
                        </a:spcAft>
                      </a:pPr>
                      <a:r>
                        <a:rPr lang="nl-NL" sz="1000" b="1" dirty="0" smtClean="0">
                          <a:effectLst/>
                          <a:latin typeface="Calibri" panose="020F0502020204030204" pitchFamily="34" charset="0"/>
                          <a:ea typeface="Calibri" panose="020F0502020204030204" pitchFamily="34" charset="0"/>
                          <a:cs typeface="Times New Roman" panose="02020603050405020304" pitchFamily="18" charset="0"/>
                        </a:rPr>
                        <a:t>Emoties</a:t>
                      </a:r>
                    </a:p>
                    <a:p>
                      <a:pPr>
                        <a:lnSpc>
                          <a:spcPct val="107000"/>
                        </a:lnSpc>
                        <a:spcAft>
                          <a:spcPts val="0"/>
                        </a:spcAft>
                      </a:pPr>
                      <a:r>
                        <a:rPr lang="nl-NL" sz="1000" b="1" dirty="0" smtClean="0">
                          <a:effectLst/>
                          <a:latin typeface="Calibri" panose="020F0502020204030204" pitchFamily="34" charset="0"/>
                          <a:ea typeface="Calibri" panose="020F0502020204030204" pitchFamily="34" charset="0"/>
                          <a:cs typeface="Times New Roman" panose="02020603050405020304" pitchFamily="18" charset="0"/>
                        </a:rPr>
                        <a:t>Fotografie</a:t>
                      </a:r>
                    </a:p>
                    <a:p>
                      <a:pPr>
                        <a:lnSpc>
                          <a:spcPct val="107000"/>
                        </a:lnSpc>
                        <a:spcAft>
                          <a:spcPts val="0"/>
                        </a:spcAft>
                      </a:pPr>
                      <a:r>
                        <a:rPr lang="nl-NL" sz="1000" b="1" dirty="0" smtClean="0">
                          <a:effectLst/>
                          <a:latin typeface="Calibri" panose="020F0502020204030204" pitchFamily="34" charset="0"/>
                          <a:ea typeface="Calibri" panose="020F0502020204030204" pitchFamily="34" charset="0"/>
                          <a:cs typeface="Times New Roman" panose="02020603050405020304" pitchFamily="18" charset="0"/>
                        </a:rPr>
                        <a:t>Ontwerpen</a:t>
                      </a:r>
                    </a:p>
                    <a:p>
                      <a:pPr>
                        <a:lnSpc>
                          <a:spcPct val="107000"/>
                        </a:lnSpc>
                        <a:spcAft>
                          <a:spcPts val="0"/>
                        </a:spcAft>
                      </a:pPr>
                      <a:r>
                        <a:rPr lang="nl-NL" sz="1000" b="1" dirty="0" smtClean="0">
                          <a:effectLst/>
                          <a:latin typeface="Calibri" panose="020F0502020204030204" pitchFamily="34" charset="0"/>
                          <a:ea typeface="Calibri" panose="020F0502020204030204" pitchFamily="34" charset="0"/>
                          <a:cs typeface="Times New Roman" panose="02020603050405020304" pitchFamily="18" charset="0"/>
                        </a:rPr>
                        <a:t>Arcering </a:t>
                      </a:r>
                      <a:endParaRPr lang="nl-NL"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18" marR="46918" marT="0" marB="0">
                    <a:solidFill>
                      <a:schemeClr val="accent6"/>
                    </a:solidFill>
                  </a:tcPr>
                </a:tc>
                <a:tc>
                  <a:txBody>
                    <a:bodyPr/>
                    <a:lstStyle/>
                    <a:p>
                      <a:pPr>
                        <a:lnSpc>
                          <a:spcPct val="107000"/>
                        </a:lnSpc>
                        <a:spcAft>
                          <a:spcPts val="0"/>
                        </a:spcAft>
                      </a:pPr>
                      <a:endParaRPr lang="nl-NL" sz="1000" b="1" u="sng" dirty="0" smtClean="0">
                        <a:effectLst/>
                      </a:endParaRPr>
                    </a:p>
                    <a:p>
                      <a:pPr>
                        <a:lnSpc>
                          <a:spcPct val="107000"/>
                        </a:lnSpc>
                        <a:spcAft>
                          <a:spcPts val="0"/>
                        </a:spcAft>
                      </a:pPr>
                      <a:r>
                        <a:rPr lang="nl-NL" sz="1400" b="1" u="none" dirty="0" smtClean="0">
                          <a:effectLst/>
                        </a:rPr>
                        <a:t>    </a:t>
                      </a:r>
                      <a:r>
                        <a:rPr lang="nl-NL" sz="1400" b="1" u="sng" dirty="0" smtClean="0">
                          <a:effectLst/>
                        </a:rPr>
                        <a:t>Groep </a:t>
                      </a:r>
                      <a:r>
                        <a:rPr lang="nl-NL" sz="1400" b="1" u="sng" dirty="0">
                          <a:effectLst/>
                        </a:rPr>
                        <a:t>7 en 8</a:t>
                      </a:r>
                    </a:p>
                    <a:p>
                      <a:pPr>
                        <a:lnSpc>
                          <a:spcPct val="107000"/>
                        </a:lnSpc>
                        <a:spcAft>
                          <a:spcPts val="0"/>
                        </a:spcAft>
                      </a:pPr>
                      <a:r>
                        <a:rPr lang="nl-NL" sz="1000" dirty="0">
                          <a:effectLst/>
                        </a:rPr>
                        <a:t> </a:t>
                      </a:r>
                      <a:r>
                        <a:rPr lang="nl-NL" sz="1000" b="1" dirty="0" smtClean="0">
                          <a:effectLst/>
                        </a:rPr>
                        <a:t>      Kunstgeschiedenis</a:t>
                      </a:r>
                    </a:p>
                    <a:p>
                      <a:pPr>
                        <a:lnSpc>
                          <a:spcPct val="107000"/>
                        </a:lnSpc>
                        <a:spcAft>
                          <a:spcPts val="0"/>
                        </a:spcAft>
                      </a:pPr>
                      <a:r>
                        <a:rPr lang="nl-NL" sz="1000" b="1" dirty="0" smtClean="0">
                          <a:effectLst/>
                        </a:rPr>
                        <a:t>       Maatschappelijke</a:t>
                      </a:r>
                      <a:r>
                        <a:rPr lang="nl-NL" sz="1000" b="1" baseline="0" dirty="0" smtClean="0">
                          <a:effectLst/>
                        </a:rPr>
                        <a:t> vorming</a:t>
                      </a:r>
                      <a:endParaRPr lang="nl-NL" sz="1000" b="1" dirty="0" smtClean="0">
                        <a:effectLst/>
                      </a:endParaRPr>
                    </a:p>
                    <a:p>
                      <a:pPr>
                        <a:lnSpc>
                          <a:spcPct val="107000"/>
                        </a:lnSpc>
                        <a:spcAft>
                          <a:spcPts val="0"/>
                        </a:spcAft>
                      </a:pPr>
                      <a:r>
                        <a:rPr lang="nl-NL" sz="1000" b="1" dirty="0" smtClean="0">
                          <a:effectLst/>
                        </a:rPr>
                        <a:t>       Drama</a:t>
                      </a:r>
                    </a:p>
                    <a:p>
                      <a:pPr>
                        <a:lnSpc>
                          <a:spcPct val="107000"/>
                        </a:lnSpc>
                        <a:spcAft>
                          <a:spcPts val="0"/>
                        </a:spcAft>
                      </a:pPr>
                      <a:r>
                        <a:rPr lang="nl-NL" sz="1000" b="1" dirty="0" smtClean="0">
                          <a:effectLst/>
                        </a:rPr>
                        <a:t>       Tekenen</a:t>
                      </a:r>
                    </a:p>
                    <a:p>
                      <a:pPr>
                        <a:lnSpc>
                          <a:spcPct val="107000"/>
                        </a:lnSpc>
                        <a:spcAft>
                          <a:spcPts val="0"/>
                        </a:spcAft>
                      </a:pPr>
                      <a:r>
                        <a:rPr lang="nl-NL" sz="1000" b="1" dirty="0" smtClean="0">
                          <a:effectLst/>
                        </a:rPr>
                        <a:t>       Etsen</a:t>
                      </a:r>
                    </a:p>
                    <a:p>
                      <a:pPr>
                        <a:lnSpc>
                          <a:spcPct val="107000"/>
                        </a:lnSpc>
                        <a:spcAft>
                          <a:spcPts val="0"/>
                        </a:spcAft>
                      </a:pPr>
                      <a:r>
                        <a:rPr lang="nl-NL" sz="1000" dirty="0" smtClean="0">
                          <a:effectLst/>
                        </a:rPr>
                        <a:t>       </a:t>
                      </a:r>
                    </a:p>
                    <a:p>
                      <a:pPr>
                        <a:lnSpc>
                          <a:spcPct val="107000"/>
                        </a:lnSpc>
                        <a:spcAft>
                          <a:spcPts val="0"/>
                        </a:spcAft>
                      </a:pPr>
                      <a:endParaRPr lang="nl-NL" sz="1000" dirty="0">
                        <a:effectLst/>
                      </a:endParaRPr>
                    </a:p>
                  </a:txBody>
                  <a:tcPr marL="46918" marR="46918" marT="0" marB="0">
                    <a:solidFill>
                      <a:schemeClr val="accent6"/>
                    </a:solidFill>
                  </a:tcPr>
                </a:tc>
              </a:tr>
            </a:tbl>
          </a:graphicData>
        </a:graphic>
      </p:graphicFrame>
      <p:sp>
        <p:nvSpPr>
          <p:cNvPr id="5" name="Rectangle 5"/>
          <p:cNvSpPr>
            <a:spLocks noChangeArrowheads="1"/>
          </p:cNvSpPr>
          <p:nvPr/>
        </p:nvSpPr>
        <p:spPr bwMode="auto">
          <a:xfrm>
            <a:off x="-977035" y="1730903"/>
            <a:ext cx="20087361" cy="54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pic>
        <p:nvPicPr>
          <p:cNvPr id="10" name="Afbeelding 9" descr="De bronafbeelding bekijk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0783" y="2955852"/>
            <a:ext cx="1222176" cy="1049472"/>
          </a:xfrm>
          <a:prstGeom prst="rect">
            <a:avLst/>
          </a:prstGeom>
          <a:noFill/>
          <a:ln>
            <a:noFill/>
          </a:ln>
        </p:spPr>
      </p:pic>
      <p:pic>
        <p:nvPicPr>
          <p:cNvPr id="11" name="Afbeelding 10" descr="De bronafbeelding bekijken"/>
          <p:cNvPicPr/>
          <p:nvPr/>
        </p:nvPicPr>
        <p:blipFill rotWithShape="1">
          <a:blip r:embed="rId3" cstate="print">
            <a:extLst>
              <a:ext uri="{28A0092B-C50C-407E-A947-70E740481C1C}">
                <a14:useLocalDpi xmlns:a14="http://schemas.microsoft.com/office/drawing/2010/main" val="0"/>
              </a:ext>
            </a:extLst>
          </a:blip>
          <a:srcRect l="22759" t="4880" r="11034" b="45874"/>
          <a:stretch/>
        </p:blipFill>
        <p:spPr bwMode="auto">
          <a:xfrm>
            <a:off x="10026502" y="2955851"/>
            <a:ext cx="925516" cy="1088586"/>
          </a:xfrm>
          <a:prstGeom prst="rect">
            <a:avLst/>
          </a:prstGeom>
          <a:noFill/>
          <a:ln>
            <a:noFill/>
          </a:ln>
          <a:extLst>
            <a:ext uri="{53640926-AAD7-44D8-BBD7-CCE9431645EC}">
              <a14:shadowObscured xmlns:a14="http://schemas.microsoft.com/office/drawing/2010/main"/>
            </a:ext>
          </a:extLst>
        </p:spPr>
      </p:pic>
      <p:pic>
        <p:nvPicPr>
          <p:cNvPr id="12" name="Afbeelding 11" descr="https://upload.wikimedia.org/wikipedia/commons/thumb/f/f1/Portale_Leonardo_da_Vinci.png/1030px-Portale_Leonardo_da_Vinci.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7722" y="3195142"/>
            <a:ext cx="1174434" cy="1079146"/>
          </a:xfrm>
          <a:prstGeom prst="rect">
            <a:avLst/>
          </a:prstGeom>
          <a:noFill/>
          <a:ln>
            <a:noFill/>
          </a:ln>
        </p:spPr>
      </p:pic>
      <p:pic>
        <p:nvPicPr>
          <p:cNvPr id="13" name="Afbeelding 12" descr="https://upload.wikimedia.org/wikipedia/commons/thumb/0/08/Leonardo_da_Vinci_%281452-1519%29_-_The_Last_Supper_%281495-1498%29.jpg/670px-Leonardo_da_Vinci_%281452-1519%29_-_The_Last_Supper_%281495-1498%29.jp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5162" y="3155762"/>
            <a:ext cx="1466577" cy="1118525"/>
          </a:xfrm>
          <a:prstGeom prst="rect">
            <a:avLst/>
          </a:prstGeom>
          <a:noFill/>
          <a:ln>
            <a:noFill/>
          </a:ln>
        </p:spPr>
      </p:pic>
    </p:spTree>
    <p:extLst>
      <p:ext uri="{BB962C8B-B14F-4D97-AF65-F5344CB8AC3E}">
        <p14:creationId xmlns:p14="http://schemas.microsoft.com/office/powerpoint/2010/main" val="139485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5736" y="348343"/>
            <a:ext cx="9570028" cy="1012371"/>
          </a:xfrm>
          <a:solidFill>
            <a:srgbClr val="FF0000"/>
          </a:solidFill>
        </p:spPr>
        <p:txBody>
          <a:bodyPr>
            <a:normAutofit fontScale="90000"/>
          </a:body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De kerndoelen bij </a:t>
            </a:r>
            <a:r>
              <a:rPr lang="nl-NL" sz="3100" b="1" dirty="0">
                <a:solidFill>
                  <a:schemeClr val="bg1"/>
                </a:solidFill>
                <a:latin typeface="Lucida Handwriting" panose="03010101010101010101" pitchFamily="66" charset="0"/>
                <a:cs typeface="Times New Roman" panose="02020603050405020304" pitchFamily="18" charset="0"/>
              </a:rPr>
              <a:t>dit thema:</a:t>
            </a:r>
            <a:r>
              <a:rPr lang="nl-NL" sz="3100" dirty="0">
                <a:solidFill>
                  <a:schemeClr val="bg1"/>
                </a:solidFill>
                <a:latin typeface="Lucida Handwriting" panose="03010101010101010101" pitchFamily="66" charset="0"/>
              </a:rPr>
              <a:t/>
            </a:r>
            <a:br>
              <a:rPr lang="nl-NL" sz="3100" dirty="0">
                <a:solidFill>
                  <a:schemeClr val="bg1"/>
                </a:solidFill>
                <a:latin typeface="Lucida Handwriting" panose="03010101010101010101" pitchFamily="66" charset="0"/>
              </a:rPr>
            </a:br>
            <a:endParaRPr lang="nl-NL" sz="3100" dirty="0">
              <a:solidFill>
                <a:schemeClr val="bg1"/>
              </a:solidFill>
              <a:latin typeface="Lucida Handwriting" panose="03010101010101010101" pitchFamily="66" charset="0"/>
            </a:endParaRPr>
          </a:p>
        </p:txBody>
      </p:sp>
      <p:sp>
        <p:nvSpPr>
          <p:cNvPr id="3" name="Rechthoek 2"/>
          <p:cNvSpPr/>
          <p:nvPr/>
        </p:nvSpPr>
        <p:spPr>
          <a:xfrm>
            <a:off x="1215736" y="1467596"/>
            <a:ext cx="9570028" cy="8495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b="1" dirty="0" smtClean="0">
              <a:solidFill>
                <a:schemeClr val="tx1"/>
              </a:solidFill>
              <a:latin typeface="Times New Roman" panose="02020603050405020304" pitchFamily="18" charset="0"/>
              <a:cs typeface="Times New Roman" panose="02020603050405020304" pitchFamily="18" charset="0"/>
            </a:endParaRPr>
          </a:p>
          <a:p>
            <a:endParaRPr lang="nl-NL" b="1" dirty="0" smtClean="0">
              <a:solidFill>
                <a:schemeClr val="tx1"/>
              </a:solidFill>
              <a:latin typeface="Times New Roman" panose="02020603050405020304" pitchFamily="18" charset="0"/>
              <a:cs typeface="Times New Roman" panose="02020603050405020304" pitchFamily="18" charset="0"/>
            </a:endParaRPr>
          </a:p>
          <a:p>
            <a:r>
              <a:rPr lang="nl-NL" sz="1600" b="1" dirty="0" err="1" smtClean="0">
                <a:solidFill>
                  <a:schemeClr val="tx1"/>
                </a:solidFill>
                <a:latin typeface="Times New Roman" panose="02020603050405020304" pitchFamily="18" charset="0"/>
                <a:cs typeface="Times New Roman" panose="02020603050405020304" pitchFamily="18" charset="0"/>
              </a:rPr>
              <a:t>Kerdoel</a:t>
            </a:r>
            <a:r>
              <a:rPr lang="nl-NL" sz="1600" b="1" dirty="0" smtClean="0">
                <a:solidFill>
                  <a:schemeClr val="tx1"/>
                </a:solidFill>
                <a:latin typeface="Times New Roman" panose="02020603050405020304" pitchFamily="18" charset="0"/>
                <a:cs typeface="Times New Roman" panose="02020603050405020304" pitchFamily="18" charset="0"/>
              </a:rPr>
              <a:t> 54:	</a:t>
            </a:r>
          </a:p>
          <a:p>
            <a:r>
              <a:rPr lang="nl-NL" sz="1600" dirty="0" smtClean="0">
                <a:solidFill>
                  <a:schemeClr val="tx1"/>
                </a:solidFill>
                <a:latin typeface="Times New Roman" panose="02020603050405020304" pitchFamily="18" charset="0"/>
                <a:cs typeface="Times New Roman" panose="02020603050405020304" pitchFamily="18" charset="0"/>
              </a:rPr>
              <a:t>De </a:t>
            </a:r>
            <a:r>
              <a:rPr lang="nl-NL" sz="1600" dirty="0">
                <a:solidFill>
                  <a:schemeClr val="tx1"/>
                </a:solidFill>
                <a:latin typeface="Times New Roman" panose="02020603050405020304" pitchFamily="18" charset="0"/>
                <a:cs typeface="Times New Roman" panose="02020603050405020304" pitchFamily="18" charset="0"/>
              </a:rPr>
              <a:t>leerlingen leren beelden, muziek, taal, spel en beweging te gebruiken,</a:t>
            </a:r>
            <a:br>
              <a:rPr lang="nl-NL" sz="1600" dirty="0">
                <a:solidFill>
                  <a:schemeClr val="tx1"/>
                </a:solidFill>
                <a:latin typeface="Times New Roman" panose="02020603050405020304" pitchFamily="18" charset="0"/>
                <a:cs typeface="Times New Roman" panose="02020603050405020304" pitchFamily="18" charset="0"/>
              </a:rPr>
            </a:br>
            <a:r>
              <a:rPr lang="nl-NL" sz="1600" dirty="0">
                <a:solidFill>
                  <a:schemeClr val="tx1"/>
                </a:solidFill>
                <a:latin typeface="Times New Roman" panose="02020603050405020304" pitchFamily="18" charset="0"/>
                <a:cs typeface="Times New Roman" panose="02020603050405020304" pitchFamily="18" charset="0"/>
              </a:rPr>
              <a:t>om er gevoelens en ervaringen mee uit te drukken en om er mee te communiceren</a:t>
            </a:r>
          </a:p>
          <a:p>
            <a:endParaRPr lang="nl-NL" dirty="0">
              <a:solidFill>
                <a:schemeClr val="tx1"/>
              </a:solidFill>
              <a:latin typeface="Times New Roman" panose="02020603050405020304" pitchFamily="18" charset="0"/>
              <a:cs typeface="Times New Roman" panose="02020603050405020304" pitchFamily="18" charset="0"/>
            </a:endParaRPr>
          </a:p>
          <a:p>
            <a:r>
              <a:rPr lang="nl-NL" dirty="0" smtClean="0">
                <a:solidFill>
                  <a:schemeClr val="tx1"/>
                </a:solidFill>
                <a:latin typeface="Times New Roman" panose="02020603050405020304" pitchFamily="18" charset="0"/>
                <a:cs typeface="Times New Roman" panose="02020603050405020304" pitchFamily="18" charset="0"/>
              </a:rPr>
              <a:t>.</a:t>
            </a:r>
            <a:endParaRPr lang="nl-NL" dirty="0">
              <a:solidFill>
                <a:schemeClr val="tx1"/>
              </a:solidFill>
              <a:latin typeface="Times New Roman" panose="02020603050405020304" pitchFamily="18" charset="0"/>
              <a:cs typeface="Times New Roman" panose="02020603050405020304" pitchFamily="18" charset="0"/>
            </a:endParaRPr>
          </a:p>
        </p:txBody>
      </p:sp>
      <p:sp>
        <p:nvSpPr>
          <p:cNvPr id="4" name="Rechthoek 3"/>
          <p:cNvSpPr/>
          <p:nvPr/>
        </p:nvSpPr>
        <p:spPr>
          <a:xfrm>
            <a:off x="1231322" y="2424055"/>
            <a:ext cx="9554442" cy="6308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b="1" dirty="0" smtClean="0">
                <a:solidFill>
                  <a:schemeClr val="tx1"/>
                </a:solidFill>
                <a:latin typeface="Times New Roman" panose="02020603050405020304" pitchFamily="18" charset="0"/>
                <a:cs typeface="Times New Roman" panose="02020603050405020304" pitchFamily="18" charset="0"/>
              </a:rPr>
              <a:t>Kerndoel 55:	</a:t>
            </a:r>
          </a:p>
          <a:p>
            <a:r>
              <a:rPr lang="en-US" sz="1600" dirty="0">
                <a:solidFill>
                  <a:schemeClr val="tx1"/>
                </a:solidFill>
                <a:latin typeface="Times New Roman" panose="02020603050405020304" pitchFamily="18" charset="0"/>
                <a:cs typeface="Times New Roman" panose="02020603050405020304" pitchFamily="18" charset="0"/>
              </a:rPr>
              <a:t>De </a:t>
            </a:r>
            <a:r>
              <a:rPr lang="en-US" sz="1600" dirty="0" err="1">
                <a:solidFill>
                  <a:schemeClr val="tx1"/>
                </a:solidFill>
                <a:latin typeface="Times New Roman" panose="02020603050405020304" pitchFamily="18" charset="0"/>
                <a:cs typeface="Times New Roman" panose="02020603050405020304" pitchFamily="18" charset="0"/>
              </a:rPr>
              <a:t>leerlingen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leren</a:t>
            </a:r>
            <a:r>
              <a:rPr lang="en-US" sz="1600" dirty="0">
                <a:solidFill>
                  <a:schemeClr val="tx1"/>
                </a:solidFill>
                <a:latin typeface="Times New Roman" panose="02020603050405020304" pitchFamily="18" charset="0"/>
                <a:cs typeface="Times New Roman" panose="02020603050405020304" pitchFamily="18" charset="0"/>
              </a:rPr>
              <a:t> op </a:t>
            </a:r>
            <a:r>
              <a:rPr lang="en-US" sz="1600" dirty="0" err="1">
                <a:solidFill>
                  <a:schemeClr val="tx1"/>
                </a:solidFill>
                <a:latin typeface="Times New Roman" panose="02020603050405020304" pitchFamily="18" charset="0"/>
                <a:cs typeface="Times New Roman" panose="02020603050405020304" pitchFamily="18" charset="0"/>
              </a:rPr>
              <a:t>eigen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werk</a:t>
            </a:r>
            <a:r>
              <a:rPr lang="en-US" sz="1600" dirty="0">
                <a:solidFill>
                  <a:schemeClr val="tx1"/>
                </a:solidFill>
                <a:latin typeface="Times New Roman" panose="02020603050405020304" pitchFamily="18" charset="0"/>
                <a:cs typeface="Times New Roman" panose="02020603050405020304" pitchFamily="18" charset="0"/>
              </a:rPr>
              <a:t> en </a:t>
            </a:r>
            <a:r>
              <a:rPr lang="en-US" sz="1600" dirty="0" err="1">
                <a:solidFill>
                  <a:schemeClr val="tx1"/>
                </a:solidFill>
                <a:latin typeface="Times New Roman" panose="02020603050405020304" pitchFamily="18" charset="0"/>
                <a:cs typeface="Times New Roman" panose="02020603050405020304" pitchFamily="18" charset="0"/>
              </a:rPr>
              <a:t>dat</a:t>
            </a:r>
            <a:r>
              <a:rPr lang="en-US" sz="1600" dirty="0">
                <a:solidFill>
                  <a:schemeClr val="tx1"/>
                </a:solidFill>
                <a:latin typeface="Times New Roman" panose="02020603050405020304" pitchFamily="18" charset="0"/>
                <a:cs typeface="Times New Roman" panose="02020603050405020304" pitchFamily="18" charset="0"/>
              </a:rPr>
              <a:t> van </a:t>
            </a:r>
            <a:r>
              <a:rPr lang="en-US" sz="1600" dirty="0" err="1">
                <a:solidFill>
                  <a:schemeClr val="tx1"/>
                </a:solidFill>
                <a:latin typeface="Times New Roman" panose="02020603050405020304" pitchFamily="18" charset="0"/>
                <a:cs typeface="Times New Roman" panose="02020603050405020304" pitchFamily="18" charset="0"/>
              </a:rPr>
              <a:t>anderen</a:t>
            </a:r>
            <a:r>
              <a:rPr lang="en-US" sz="1600" dirty="0">
                <a:solidFill>
                  <a:schemeClr val="tx1"/>
                </a:solidFill>
                <a:latin typeface="Times New Roman" panose="02020603050405020304" pitchFamily="18" charset="0"/>
                <a:cs typeface="Times New Roman" panose="02020603050405020304" pitchFamily="18" charset="0"/>
              </a:rPr>
              <a:t> te </a:t>
            </a:r>
            <a:r>
              <a:rPr lang="en-US" sz="1600" dirty="0" err="1">
                <a:solidFill>
                  <a:schemeClr val="tx1"/>
                </a:solidFill>
                <a:latin typeface="Times New Roman" panose="02020603050405020304" pitchFamily="18" charset="0"/>
                <a:cs typeface="Times New Roman" panose="02020603050405020304" pitchFamily="18" charset="0"/>
              </a:rPr>
              <a:t>reflecteren</a:t>
            </a:r>
            <a:r>
              <a:rPr lang="en-US" sz="1600" dirty="0">
                <a:solidFill>
                  <a:schemeClr val="tx1"/>
                </a:solidFill>
                <a:latin typeface="Times New Roman" panose="02020603050405020304" pitchFamily="18" charset="0"/>
                <a:cs typeface="Times New Roman" panose="02020603050405020304" pitchFamily="18" charset="0"/>
              </a:rPr>
              <a:t>.</a:t>
            </a:r>
            <a:endParaRPr lang="nl-NL" sz="1600" dirty="0">
              <a:solidFill>
                <a:schemeClr val="tx1"/>
              </a:solidFill>
              <a:latin typeface="Times New Roman" panose="02020603050405020304" pitchFamily="18" charset="0"/>
              <a:cs typeface="Times New Roman" panose="02020603050405020304" pitchFamily="18" charset="0"/>
            </a:endParaRPr>
          </a:p>
        </p:txBody>
      </p:sp>
      <p:sp>
        <p:nvSpPr>
          <p:cNvPr id="5" name="Rechthoek 4"/>
          <p:cNvSpPr/>
          <p:nvPr/>
        </p:nvSpPr>
        <p:spPr>
          <a:xfrm>
            <a:off x="1231322" y="3161810"/>
            <a:ext cx="9554442" cy="672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b="1" dirty="0" smtClean="0">
                <a:solidFill>
                  <a:schemeClr val="tx1"/>
                </a:solidFill>
                <a:latin typeface="Times New Roman" panose="02020603050405020304" pitchFamily="18" charset="0"/>
                <a:cs typeface="Times New Roman" panose="02020603050405020304" pitchFamily="18" charset="0"/>
              </a:rPr>
              <a:t>Kerndoel 56:</a:t>
            </a:r>
            <a:r>
              <a:rPr lang="nl-NL" b="1" dirty="0" smtClean="0">
                <a:solidFill>
                  <a:schemeClr val="tx1"/>
                </a:solidFill>
                <a:latin typeface="Times New Roman" panose="02020603050405020304" pitchFamily="18" charset="0"/>
                <a:cs typeface="Times New Roman" panose="02020603050405020304" pitchFamily="18" charset="0"/>
              </a:rPr>
              <a:t>	</a:t>
            </a:r>
          </a:p>
          <a:p>
            <a:r>
              <a:rPr lang="en-US" sz="1600" dirty="0">
                <a:solidFill>
                  <a:schemeClr val="tx1"/>
                </a:solidFill>
                <a:latin typeface="Times New Roman" panose="02020603050405020304" pitchFamily="18" charset="0"/>
                <a:cs typeface="Times New Roman" panose="02020603050405020304" pitchFamily="18" charset="0"/>
              </a:rPr>
              <a:t>De </a:t>
            </a:r>
            <a:r>
              <a:rPr lang="en-US" sz="1600" dirty="0" err="1">
                <a:solidFill>
                  <a:schemeClr val="tx1"/>
                </a:solidFill>
                <a:latin typeface="Times New Roman" panose="02020603050405020304" pitchFamily="18" charset="0"/>
                <a:cs typeface="Times New Roman" panose="02020603050405020304" pitchFamily="18" charset="0"/>
              </a:rPr>
              <a:t>leerlingen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verwerven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enige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kennis</a:t>
            </a:r>
            <a:r>
              <a:rPr lang="en-US" sz="1600" dirty="0">
                <a:solidFill>
                  <a:schemeClr val="tx1"/>
                </a:solidFill>
                <a:latin typeface="Times New Roman" panose="02020603050405020304" pitchFamily="18" charset="0"/>
                <a:cs typeface="Times New Roman" panose="02020603050405020304" pitchFamily="18" charset="0"/>
              </a:rPr>
              <a:t> over en </a:t>
            </a:r>
            <a:r>
              <a:rPr lang="en-US" sz="1600" dirty="0" err="1">
                <a:solidFill>
                  <a:schemeClr val="tx1"/>
                </a:solidFill>
                <a:latin typeface="Times New Roman" panose="02020603050405020304" pitchFamily="18" charset="0"/>
                <a:cs typeface="Times New Roman" panose="02020603050405020304" pitchFamily="18" charset="0"/>
              </a:rPr>
              <a:t>krijgen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waardering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voor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aspecten</a:t>
            </a:r>
            <a:r>
              <a:rPr lang="en-US" sz="1600" dirty="0">
                <a:solidFill>
                  <a:schemeClr val="tx1"/>
                </a:solidFill>
                <a:latin typeface="Times New Roman" panose="02020603050405020304" pitchFamily="18" charset="0"/>
                <a:cs typeface="Times New Roman" panose="02020603050405020304" pitchFamily="18" charset="0"/>
              </a:rPr>
              <a:t> van </a:t>
            </a:r>
            <a:r>
              <a:rPr lang="en-US" sz="1600" dirty="0" err="1">
                <a:solidFill>
                  <a:schemeClr val="tx1"/>
                </a:solidFill>
                <a:latin typeface="Times New Roman" panose="02020603050405020304" pitchFamily="18" charset="0"/>
                <a:cs typeface="Times New Roman" panose="02020603050405020304" pitchFamily="18" charset="0"/>
              </a:rPr>
              <a:t>cultureel</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erfgoed</a:t>
            </a:r>
            <a:endParaRPr lang="nl-NL" sz="1600" dirty="0">
              <a:solidFill>
                <a:schemeClr val="tx1"/>
              </a:solidFill>
              <a:latin typeface="Times New Roman" panose="02020603050405020304" pitchFamily="18" charset="0"/>
              <a:cs typeface="Times New Roman" panose="02020603050405020304" pitchFamily="18" charset="0"/>
            </a:endParaRPr>
          </a:p>
        </p:txBody>
      </p:sp>
      <p:sp>
        <p:nvSpPr>
          <p:cNvPr id="6" name="Rechthoek 5"/>
          <p:cNvSpPr/>
          <p:nvPr/>
        </p:nvSpPr>
        <p:spPr>
          <a:xfrm>
            <a:off x="1231322" y="3941127"/>
            <a:ext cx="9554442" cy="11608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dirty="0" smtClean="0">
              <a:solidFill>
                <a:schemeClr val="tx1"/>
              </a:solidFill>
              <a:latin typeface="Times New Roman" panose="02020603050405020304" pitchFamily="18" charset="0"/>
              <a:cs typeface="Times New Roman" panose="02020603050405020304" pitchFamily="18" charset="0"/>
            </a:endParaRPr>
          </a:p>
          <a:p>
            <a:endParaRPr lang="nl-NL" sz="1600" b="1" dirty="0" smtClean="0">
              <a:solidFill>
                <a:schemeClr val="tx1"/>
              </a:solidFill>
              <a:latin typeface="Times New Roman" panose="02020603050405020304" pitchFamily="18" charset="0"/>
              <a:cs typeface="Times New Roman" panose="02020603050405020304" pitchFamily="18" charset="0"/>
            </a:endParaRPr>
          </a:p>
          <a:p>
            <a:r>
              <a:rPr lang="nl-NL" sz="1600" b="1" dirty="0" smtClean="0">
                <a:solidFill>
                  <a:schemeClr val="tx1"/>
                </a:solidFill>
                <a:latin typeface="Times New Roman" panose="02020603050405020304" pitchFamily="18" charset="0"/>
                <a:cs typeface="Times New Roman" panose="02020603050405020304" pitchFamily="18" charset="0"/>
              </a:rPr>
              <a:t>Kerndoel 34:</a:t>
            </a:r>
          </a:p>
          <a:p>
            <a:r>
              <a:rPr lang="nl-NL" sz="1600" dirty="0">
                <a:solidFill>
                  <a:schemeClr val="tx1"/>
                </a:solidFill>
                <a:latin typeface="Times New Roman" panose="02020603050405020304" pitchFamily="18" charset="0"/>
                <a:cs typeface="Times New Roman" panose="02020603050405020304" pitchFamily="18" charset="0"/>
              </a:rPr>
              <a:t>De leerlingen leren zorg te dragen voor de lichamelijke en psychische gezondheid van henzelf en anderen</a:t>
            </a:r>
            <a:r>
              <a:rPr lang="nl-NL" sz="1600" b="1" dirty="0">
                <a:solidFill>
                  <a:schemeClr val="tx1"/>
                </a:solidFill>
                <a:latin typeface="Times New Roman" panose="02020603050405020304" pitchFamily="18" charset="0"/>
                <a:cs typeface="Times New Roman" panose="02020603050405020304" pitchFamily="18" charset="0"/>
              </a:rPr>
              <a:t>	</a:t>
            </a:r>
            <a:endParaRPr lang="nl-NL" sz="1600" dirty="0">
              <a:solidFill>
                <a:schemeClr val="tx1"/>
              </a:solidFill>
              <a:latin typeface="Times New Roman" panose="02020603050405020304" pitchFamily="18" charset="0"/>
              <a:cs typeface="Times New Roman" panose="02020603050405020304" pitchFamily="18" charset="0"/>
            </a:endParaRPr>
          </a:p>
          <a:p>
            <a:r>
              <a:rPr lang="nl-NL" sz="1600" dirty="0">
                <a:solidFill>
                  <a:schemeClr val="tx1"/>
                </a:solidFill>
                <a:latin typeface="Times New Roman" panose="02020603050405020304" pitchFamily="18" charset="0"/>
                <a:cs typeface="Times New Roman" panose="02020603050405020304" pitchFamily="18" charset="0"/>
              </a:rPr>
              <a:t>De leerlingen leren over verschillende mogelijkheden en grenzen van het lichaam met betrekking tot prestaties, en over ervaringen met chronische aandoeningen, ongemakken en handicaps</a:t>
            </a:r>
          </a:p>
          <a:p>
            <a:endParaRPr lang="nl-NL" sz="1600" dirty="0" smtClean="0">
              <a:solidFill>
                <a:schemeClr val="tx1"/>
              </a:solidFill>
              <a:latin typeface="Times New Roman" panose="02020603050405020304" pitchFamily="18" charset="0"/>
              <a:cs typeface="Times New Roman" panose="02020603050405020304" pitchFamily="18" charset="0"/>
            </a:endParaRPr>
          </a:p>
          <a:p>
            <a:endParaRPr lang="nl-NL" sz="1600" dirty="0">
              <a:solidFill>
                <a:schemeClr val="tx1"/>
              </a:solidFill>
              <a:latin typeface="Times New Roman" panose="02020603050405020304" pitchFamily="18" charset="0"/>
              <a:cs typeface="Times New Roman" panose="02020603050405020304" pitchFamily="18" charset="0"/>
            </a:endParaRPr>
          </a:p>
        </p:txBody>
      </p:sp>
      <p:sp>
        <p:nvSpPr>
          <p:cNvPr id="8" name="Rechthoek 7"/>
          <p:cNvSpPr/>
          <p:nvPr/>
        </p:nvSpPr>
        <p:spPr>
          <a:xfrm>
            <a:off x="1215736" y="5208818"/>
            <a:ext cx="9570028" cy="10984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smtClean="0">
                <a:solidFill>
                  <a:schemeClr val="tx1"/>
                </a:solidFill>
                <a:latin typeface="Times New Roman" panose="02020603050405020304" pitchFamily="18" charset="0"/>
                <a:cs typeface="Times New Roman" panose="02020603050405020304" pitchFamily="18" charset="0"/>
              </a:rPr>
              <a:t>	</a:t>
            </a:r>
            <a:endParaRPr lang="nl-NL" dirty="0">
              <a:solidFill>
                <a:schemeClr val="tx1"/>
              </a:solidFill>
              <a:latin typeface="Times New Roman" panose="02020603050405020304" pitchFamily="18" charset="0"/>
              <a:cs typeface="Times New Roman" panose="02020603050405020304" pitchFamily="18" charset="0"/>
            </a:endParaRPr>
          </a:p>
          <a:p>
            <a:endParaRPr lang="nl-NL" sz="1600" b="1" dirty="0" smtClean="0">
              <a:solidFill>
                <a:schemeClr val="tx1"/>
              </a:solidFill>
            </a:endParaRPr>
          </a:p>
          <a:p>
            <a:r>
              <a:rPr lang="nl-NL" sz="1600" b="1" dirty="0" smtClean="0">
                <a:solidFill>
                  <a:schemeClr val="tx1"/>
                </a:solidFill>
                <a:latin typeface="Times New Roman" panose="02020603050405020304" pitchFamily="18" charset="0"/>
                <a:cs typeface="Times New Roman" panose="02020603050405020304" pitchFamily="18" charset="0"/>
              </a:rPr>
              <a:t>Kerndoel </a:t>
            </a:r>
            <a:r>
              <a:rPr lang="nl-NL" sz="1600" b="1" dirty="0">
                <a:solidFill>
                  <a:schemeClr val="tx1"/>
                </a:solidFill>
                <a:latin typeface="Times New Roman" panose="02020603050405020304" pitchFamily="18" charset="0"/>
                <a:cs typeface="Times New Roman" panose="02020603050405020304" pitchFamily="18" charset="0"/>
              </a:rPr>
              <a:t>38:</a:t>
            </a:r>
            <a:endParaRPr lang="nl-NL" sz="1600" dirty="0">
              <a:solidFill>
                <a:schemeClr val="tx1"/>
              </a:solidFill>
              <a:latin typeface="Times New Roman" panose="02020603050405020304" pitchFamily="18" charset="0"/>
              <a:cs typeface="Times New Roman" panose="02020603050405020304" pitchFamily="18" charset="0"/>
            </a:endParaRPr>
          </a:p>
          <a:p>
            <a:r>
              <a:rPr lang="nl-NL" sz="1600" dirty="0">
                <a:solidFill>
                  <a:schemeClr val="tx1"/>
                </a:solidFill>
                <a:latin typeface="Times New Roman" panose="02020603050405020304" pitchFamily="18" charset="0"/>
                <a:cs typeface="Times New Roman" panose="02020603050405020304" pitchFamily="18" charset="0"/>
              </a:rPr>
              <a:t>De leerlingen leren hoofdzaken over geestelijke stromingen die in de Nederlandse multiculturele samenleving een belangrijke rol spelen, en ze leren respectvol om te gaan met seksualiteit en met diversiteit binnen de samenleving, waaronder seksuele diversiteit.</a:t>
            </a:r>
          </a:p>
          <a:p>
            <a:endParaRPr lang="nl-NL" sz="1600" dirty="0" smtClean="0">
              <a:solidFill>
                <a:schemeClr val="tx1"/>
              </a:solidFill>
              <a:latin typeface="Times New Roman" panose="02020603050405020304" pitchFamily="18" charset="0"/>
              <a:cs typeface="Times New Roman" panose="02020603050405020304" pitchFamily="18" charset="0"/>
            </a:endParaRPr>
          </a:p>
          <a:p>
            <a:endParaRPr lang="nl-NL"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5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38200" y="3064171"/>
            <a:ext cx="5181600" cy="3471712"/>
          </a:xfrm>
          <a:solidFill>
            <a:srgbClr val="FFFF00"/>
          </a:solidFill>
        </p:spPr>
        <p:txBody>
          <a:bodyPr>
            <a:noAutofit/>
          </a:bodyPr>
          <a:lstStyle/>
          <a:p>
            <a:pPr marL="0" indent="0">
              <a:lnSpc>
                <a:spcPct val="100000"/>
              </a:lnSpc>
              <a:buNone/>
            </a:pPr>
            <a:r>
              <a:rPr lang="nl-NL" sz="1600" b="1" dirty="0" smtClean="0">
                <a:latin typeface="Times New Roman" panose="02020603050405020304" pitchFamily="18" charset="0"/>
                <a:cs typeface="Times New Roman" panose="02020603050405020304" pitchFamily="18" charset="0"/>
              </a:rPr>
              <a:t>Groep 1 en 2:</a:t>
            </a:r>
            <a:endParaRPr lang="nl-NL" sz="1600" dirty="0">
              <a:latin typeface="Times New Roman" panose="02020603050405020304" pitchFamily="18" charset="0"/>
              <a:cs typeface="Times New Roman" panose="02020603050405020304" pitchFamily="18" charset="0"/>
            </a:endParaRPr>
          </a:p>
          <a:p>
            <a:r>
              <a:rPr lang="nl-NL" sz="1400" dirty="0">
                <a:latin typeface="Times New Roman" panose="02020603050405020304" pitchFamily="18" charset="0"/>
                <a:cs typeface="Times New Roman" panose="02020603050405020304" pitchFamily="18" charset="0"/>
              </a:rPr>
              <a:t>V</a:t>
            </a:r>
            <a:r>
              <a:rPr lang="nl-NL" sz="1400" dirty="0" smtClean="0">
                <a:latin typeface="Times New Roman" panose="02020603050405020304" pitchFamily="18" charset="0"/>
                <a:cs typeface="Times New Roman" panose="02020603050405020304" pitchFamily="18" charset="0"/>
              </a:rPr>
              <a:t>erschillende </a:t>
            </a:r>
            <a:r>
              <a:rPr lang="nl-NL" sz="1400" dirty="0">
                <a:latin typeface="Times New Roman" panose="02020603050405020304" pitchFamily="18" charset="0"/>
                <a:cs typeface="Times New Roman" panose="02020603050405020304" pitchFamily="18" charset="0"/>
              </a:rPr>
              <a:t>dans- en bewegingsoefeningen, die een relatie hebben met de wereld Leonardo da Vinci, </a:t>
            </a:r>
            <a:r>
              <a:rPr lang="nl-NL" sz="1400" dirty="0" smtClean="0">
                <a:latin typeface="Times New Roman" panose="02020603050405020304" pitchFamily="18" charset="0"/>
                <a:cs typeface="Times New Roman" panose="02020603050405020304" pitchFamily="18" charset="0"/>
              </a:rPr>
              <a:t>uiten </a:t>
            </a:r>
            <a:r>
              <a:rPr lang="nl-NL" sz="1400" dirty="0">
                <a:latin typeface="Times New Roman" panose="02020603050405020304" pitchFamily="18" charset="0"/>
                <a:cs typeface="Times New Roman" panose="02020603050405020304" pitchFamily="18" charset="0"/>
              </a:rPr>
              <a:t>op verschillende soorten </a:t>
            </a:r>
            <a:r>
              <a:rPr lang="nl-NL" sz="1400" dirty="0" smtClean="0">
                <a:latin typeface="Times New Roman" panose="02020603050405020304" pitchFamily="18" charset="0"/>
                <a:cs typeface="Times New Roman" panose="02020603050405020304" pitchFamily="18" charset="0"/>
              </a:rPr>
              <a:t>muziek</a:t>
            </a:r>
          </a:p>
          <a:p>
            <a:r>
              <a:rPr lang="nl-NL" sz="1400" dirty="0" smtClean="0">
                <a:latin typeface="Times New Roman" panose="02020603050405020304" pitchFamily="18" charset="0"/>
                <a:cs typeface="Times New Roman" panose="02020603050405020304" pitchFamily="18" charset="0"/>
              </a:rPr>
              <a:t>Gebruik </a:t>
            </a:r>
            <a:r>
              <a:rPr lang="nl-NL" sz="1400" dirty="0">
                <a:latin typeface="Times New Roman" panose="02020603050405020304" pitchFamily="18" charset="0"/>
                <a:cs typeface="Times New Roman" panose="02020603050405020304" pitchFamily="18" charset="0"/>
              </a:rPr>
              <a:t>van de danselementen  </a:t>
            </a:r>
            <a:r>
              <a:rPr lang="nl-NL" sz="1400" dirty="0" smtClean="0">
                <a:latin typeface="Times New Roman" panose="02020603050405020304" pitchFamily="18" charset="0"/>
                <a:cs typeface="Times New Roman" panose="02020603050405020304" pitchFamily="18" charset="0"/>
              </a:rPr>
              <a:t>kracht</a:t>
            </a:r>
            <a:r>
              <a:rPr lang="nl-NL" sz="1400" dirty="0">
                <a:latin typeface="Times New Roman" panose="02020603050405020304" pitchFamily="18" charset="0"/>
                <a:cs typeface="Times New Roman" panose="02020603050405020304" pitchFamily="18" charset="0"/>
              </a:rPr>
              <a:t>, </a:t>
            </a:r>
            <a:r>
              <a:rPr lang="nl-NL" sz="1400" dirty="0" smtClean="0">
                <a:latin typeface="Times New Roman" panose="02020603050405020304" pitchFamily="18" charset="0"/>
                <a:cs typeface="Times New Roman" panose="02020603050405020304" pitchFamily="18" charset="0"/>
              </a:rPr>
              <a:t>ruimte, op de plaats</a:t>
            </a:r>
            <a:r>
              <a:rPr lang="nl-NL" sz="1400" dirty="0">
                <a:latin typeface="Times New Roman" panose="02020603050405020304" pitchFamily="18" charset="0"/>
                <a:cs typeface="Times New Roman" panose="02020603050405020304" pitchFamily="18" charset="0"/>
              </a:rPr>
              <a:t> </a:t>
            </a:r>
            <a:endParaRPr lang="nl-NL" sz="1400" dirty="0" smtClean="0">
              <a:latin typeface="Times New Roman" panose="02020603050405020304" pitchFamily="18" charset="0"/>
              <a:cs typeface="Times New Roman" panose="02020603050405020304" pitchFamily="18" charset="0"/>
            </a:endParaRPr>
          </a:p>
          <a:p>
            <a:r>
              <a:rPr lang="nl-NL" sz="1400" dirty="0" smtClean="0">
                <a:latin typeface="Times New Roman" panose="02020603050405020304" pitchFamily="18" charset="0"/>
                <a:cs typeface="Times New Roman" panose="02020603050405020304" pitchFamily="18" charset="0"/>
              </a:rPr>
              <a:t>Bewegen als robots, machines, vliegende objecten</a:t>
            </a:r>
          </a:p>
          <a:p>
            <a:r>
              <a:rPr lang="nl-NL" sz="1400" dirty="0" smtClean="0">
                <a:latin typeface="Times New Roman" panose="02020603050405020304" pitchFamily="18" charset="0"/>
                <a:cs typeface="Times New Roman" panose="02020603050405020304" pitchFamily="18" charset="0"/>
              </a:rPr>
              <a:t>Bewegingen ten op zicht van vaste zaken</a:t>
            </a:r>
          </a:p>
          <a:p>
            <a:r>
              <a:rPr lang="nl-NL" sz="1400" dirty="0">
                <a:latin typeface="Times New Roman" panose="02020603050405020304" pitchFamily="18" charset="0"/>
                <a:cs typeface="Times New Roman" panose="02020603050405020304" pitchFamily="18" charset="0"/>
              </a:rPr>
              <a:t>V</a:t>
            </a:r>
            <a:r>
              <a:rPr lang="nl-NL" sz="1400" dirty="0" smtClean="0">
                <a:latin typeface="Times New Roman" panose="02020603050405020304" pitchFamily="18" charset="0"/>
                <a:cs typeface="Times New Roman" panose="02020603050405020304" pitchFamily="18" charset="0"/>
              </a:rPr>
              <a:t>anuit </a:t>
            </a:r>
            <a:r>
              <a:rPr lang="nl-NL" sz="1400" dirty="0">
                <a:latin typeface="Times New Roman" panose="02020603050405020304" pitchFamily="18" charset="0"/>
                <a:cs typeface="Times New Roman" panose="02020603050405020304" pitchFamily="18" charset="0"/>
              </a:rPr>
              <a:t>muzikale zin bewegingsopdrachten ervaren en uitvoeren</a:t>
            </a:r>
            <a:endParaRPr lang="nl-NL" sz="1400" dirty="0" smtClean="0">
              <a:latin typeface="Times New Roman" panose="02020603050405020304" pitchFamily="18" charset="0"/>
              <a:cs typeface="Times New Roman" panose="02020603050405020304" pitchFamily="18" charset="0"/>
            </a:endParaRPr>
          </a:p>
          <a:p>
            <a:r>
              <a:rPr lang="nl-NL" sz="1400" dirty="0" smtClean="0">
                <a:latin typeface="Times New Roman" panose="02020603050405020304" pitchFamily="18" charset="0"/>
                <a:cs typeface="Times New Roman" panose="02020603050405020304" pitchFamily="18" charset="0"/>
              </a:rPr>
              <a:t>Constructieprincipes</a:t>
            </a:r>
          </a:p>
          <a:p>
            <a:r>
              <a:rPr lang="nl-NL" sz="1400" dirty="0" smtClean="0">
                <a:latin typeface="Times New Roman" panose="02020603050405020304" pitchFamily="18" charset="0"/>
                <a:cs typeface="Times New Roman" panose="02020603050405020304" pitchFamily="18" charset="0"/>
              </a:rPr>
              <a:t>Bewegings- en overbrengingsprincipes</a:t>
            </a:r>
          </a:p>
          <a:p>
            <a:r>
              <a:rPr lang="nl-NL" sz="1400" dirty="0" smtClean="0">
                <a:latin typeface="Times New Roman" panose="02020603050405020304" pitchFamily="18" charset="0"/>
                <a:cs typeface="Times New Roman" panose="02020603050405020304" pitchFamily="18" charset="0"/>
              </a:rPr>
              <a:t>Ruimtelijk bouwen en construeren</a:t>
            </a:r>
            <a:endParaRPr lang="nl-NL" sz="1400" dirty="0">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6172200" y="3066463"/>
            <a:ext cx="5181600" cy="3469420"/>
          </a:xfrm>
          <a:solidFill>
            <a:srgbClr val="35EB39"/>
          </a:solidFill>
        </p:spPr>
        <p:txBody>
          <a:bodyPr>
            <a:normAutofit/>
          </a:bodyPr>
          <a:lstStyle/>
          <a:p>
            <a:pPr marL="0" indent="0">
              <a:lnSpc>
                <a:spcPct val="50000"/>
              </a:lnSpc>
              <a:buNone/>
            </a:pPr>
            <a:endParaRPr lang="nl-NL" sz="1400" b="1" dirty="0" smtClean="0">
              <a:latin typeface="Times New Roman" panose="02020603050405020304" pitchFamily="18" charset="0"/>
              <a:cs typeface="Times New Roman" panose="02020603050405020304" pitchFamily="18" charset="0"/>
            </a:endParaRPr>
          </a:p>
          <a:p>
            <a:pPr marL="0" indent="0">
              <a:lnSpc>
                <a:spcPct val="50000"/>
              </a:lnSpc>
              <a:buNone/>
            </a:pPr>
            <a:r>
              <a:rPr lang="nl-NL" sz="1400" b="1" dirty="0" smtClean="0">
                <a:latin typeface="Times New Roman" panose="02020603050405020304" pitchFamily="18" charset="0"/>
                <a:cs typeface="Times New Roman" panose="02020603050405020304" pitchFamily="18" charset="0"/>
              </a:rPr>
              <a:t>Groep 3 en 4:       als gr. 1 en 2 plus    </a:t>
            </a:r>
            <a:endParaRPr lang="nl-NL" sz="1400" dirty="0">
              <a:latin typeface="Times New Roman" panose="02020603050405020304" pitchFamily="18" charset="0"/>
              <a:cs typeface="Times New Roman" panose="02020603050405020304" pitchFamily="18" charset="0"/>
            </a:endParaRPr>
          </a:p>
          <a:p>
            <a:pPr>
              <a:lnSpc>
                <a:spcPct val="100000"/>
              </a:lnSpc>
            </a:pPr>
            <a:r>
              <a:rPr lang="en-US" sz="1400" dirty="0" err="1" smtClean="0">
                <a:latin typeface="Times New Roman" panose="02020603050405020304" pitchFamily="18" charset="0"/>
                <a:cs typeface="Times New Roman" panose="02020603050405020304" pitchFamily="18" charset="0"/>
              </a:rPr>
              <a:t>Schilderijen</a:t>
            </a:r>
            <a:r>
              <a:rPr lang="en-US" sz="1400" dirty="0" smtClean="0">
                <a:latin typeface="Times New Roman" panose="02020603050405020304" pitchFamily="18" charset="0"/>
                <a:cs typeface="Times New Roman" panose="02020603050405020304" pitchFamily="18" charset="0"/>
              </a:rPr>
              <a:t> met </a:t>
            </a:r>
            <a:r>
              <a:rPr lang="en-US" sz="1400" dirty="0" err="1" smtClean="0">
                <a:latin typeface="Times New Roman" panose="02020603050405020304" pitchFamily="18" charset="0"/>
                <a:cs typeface="Times New Roman" panose="02020603050405020304" pitchFamily="18" charset="0"/>
              </a:rPr>
              <a:t>een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bijzondere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betekenis</a:t>
            </a:r>
            <a:r>
              <a:rPr lang="en-US" sz="1400" dirty="0" smtClean="0">
                <a:latin typeface="Times New Roman" panose="02020603050405020304" pitchFamily="18" charset="0"/>
                <a:cs typeface="Times New Roman" panose="02020603050405020304" pitchFamily="18" charset="0"/>
              </a:rPr>
              <a:t> </a:t>
            </a:r>
          </a:p>
          <a:p>
            <a:pPr>
              <a:lnSpc>
                <a:spcPct val="100000"/>
              </a:lnSpc>
            </a:pPr>
            <a:r>
              <a:rPr lang="en-US" sz="1400" dirty="0" err="1">
                <a:latin typeface="Times New Roman" panose="02020603050405020304" pitchFamily="18" charset="0"/>
                <a:cs typeface="Times New Roman" panose="02020603050405020304" pitchFamily="18" charset="0"/>
              </a:rPr>
              <a:t>Kunstenaars</a:t>
            </a:r>
            <a:r>
              <a:rPr lang="en-US" sz="1400" dirty="0">
                <a:latin typeface="Times New Roman" panose="02020603050405020304" pitchFamily="18" charset="0"/>
                <a:cs typeface="Times New Roman" panose="02020603050405020304" pitchFamily="18" charset="0"/>
              </a:rPr>
              <a:t> en </a:t>
            </a:r>
            <a:r>
              <a:rPr lang="en-US" sz="1400" dirty="0" err="1">
                <a:latin typeface="Times New Roman" panose="02020603050405020304" pitchFamily="18" charset="0"/>
                <a:cs typeface="Times New Roman" panose="02020603050405020304" pitchFamily="18" charset="0"/>
              </a:rPr>
              <a:t>ambachtslieden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uit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verschillende</a:t>
            </a:r>
            <a:r>
              <a:rPr lang="en-US" sz="1400" dirty="0">
                <a:latin typeface="Times New Roman" panose="02020603050405020304" pitchFamily="18" charset="0"/>
                <a:cs typeface="Times New Roman" panose="02020603050405020304" pitchFamily="18" charset="0"/>
              </a:rPr>
              <a:t> disciplines: </a:t>
            </a:r>
            <a:r>
              <a:rPr lang="en-US" sz="1400" dirty="0" err="1">
                <a:latin typeface="Times New Roman" panose="02020603050405020304" pitchFamily="18" charset="0"/>
                <a:cs typeface="Times New Roman" panose="02020603050405020304" pitchFamily="18" charset="0"/>
              </a:rPr>
              <a:t>bijv</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schilder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tekenaar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beeldhouwer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ontwerper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uitvinder</a:t>
            </a:r>
            <a:r>
              <a:rPr lang="en-US" sz="1400" dirty="0" smtClean="0">
                <a:latin typeface="Times New Roman" panose="02020603050405020304" pitchFamily="18" charset="0"/>
                <a:cs typeface="Times New Roman" panose="02020603050405020304" pitchFamily="18" charset="0"/>
              </a:rPr>
              <a:t>.</a:t>
            </a:r>
          </a:p>
          <a:p>
            <a:pPr>
              <a:lnSpc>
                <a:spcPct val="100000"/>
              </a:lnSpc>
            </a:pPr>
            <a:r>
              <a:rPr lang="en-US" sz="1400" dirty="0" err="1">
                <a:latin typeface="Times New Roman" panose="02020603050405020304" pitchFamily="18" charset="0"/>
                <a:cs typeface="Times New Roman" panose="02020603050405020304" pitchFamily="18" charset="0"/>
              </a:rPr>
              <a:t>Verhalen</a:t>
            </a:r>
            <a:r>
              <a:rPr lang="en-US" sz="1400" dirty="0">
                <a:latin typeface="Times New Roman" panose="02020603050405020304" pitchFamily="18" charset="0"/>
                <a:cs typeface="Times New Roman" panose="02020603050405020304" pitchFamily="18" charset="0"/>
              </a:rPr>
              <a:t> van </a:t>
            </a:r>
            <a:r>
              <a:rPr lang="en-US" sz="1400" dirty="0" err="1">
                <a:latin typeface="Times New Roman" panose="02020603050405020304" pitchFamily="18" charset="0"/>
                <a:cs typeface="Times New Roman" panose="02020603050405020304" pitchFamily="18" charset="0"/>
              </a:rPr>
              <a:t>kinderen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bij</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portretten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schilderijen</a:t>
            </a:r>
            <a:endParaRPr lang="en-US" sz="1400" dirty="0" smtClean="0">
              <a:latin typeface="Times New Roman" panose="02020603050405020304" pitchFamily="18" charset="0"/>
              <a:cs typeface="Times New Roman" panose="02020603050405020304" pitchFamily="18" charset="0"/>
            </a:endParaRPr>
          </a:p>
          <a:p>
            <a:pPr>
              <a:lnSpc>
                <a:spcPct val="100000"/>
              </a:lnSpc>
            </a:pPr>
            <a:r>
              <a:rPr lang="en-US" sz="1400" dirty="0" err="1" smtClean="0">
                <a:latin typeface="Times New Roman" panose="02020603050405020304" pitchFamily="18" charset="0"/>
                <a:cs typeface="Times New Roman" panose="02020603050405020304" pitchFamily="18" charset="0"/>
              </a:rPr>
              <a:t>Leren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ervaren</a:t>
            </a:r>
            <a:r>
              <a:rPr lang="en-US" sz="1400" dirty="0" smtClean="0">
                <a:latin typeface="Times New Roman" panose="02020603050405020304" pitchFamily="18" charset="0"/>
                <a:cs typeface="Times New Roman" panose="02020603050405020304" pitchFamily="18" charset="0"/>
              </a:rPr>
              <a:t> hoe </a:t>
            </a:r>
            <a:r>
              <a:rPr lang="en-US" sz="1400" dirty="0" err="1" smtClean="0">
                <a:latin typeface="Times New Roman" panose="02020603050405020304" pitchFamily="18" charset="0"/>
                <a:cs typeface="Times New Roman" panose="02020603050405020304" pitchFamily="18" charset="0"/>
              </a:rPr>
              <a:t>emoties</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er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uit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zien</a:t>
            </a:r>
            <a:r>
              <a:rPr lang="en-US" sz="1400" dirty="0" smtClean="0">
                <a:latin typeface="Times New Roman" panose="02020603050405020304" pitchFamily="18" charset="0"/>
                <a:cs typeface="Times New Roman" panose="02020603050405020304" pitchFamily="18" charset="0"/>
              </a:rPr>
              <a:t> en </a:t>
            </a:r>
            <a:r>
              <a:rPr lang="en-US" sz="1400" dirty="0" err="1" smtClean="0">
                <a:latin typeface="Times New Roman" panose="02020603050405020304" pitchFamily="18" charset="0"/>
                <a:cs typeface="Times New Roman" panose="02020603050405020304" pitchFamily="18" charset="0"/>
              </a:rPr>
              <a:t>waar</a:t>
            </a:r>
            <a:r>
              <a:rPr lang="en-US" sz="1400" dirty="0" smtClean="0">
                <a:latin typeface="Times New Roman" panose="02020603050405020304" pitchFamily="18" charset="0"/>
                <a:cs typeface="Times New Roman" panose="02020603050405020304" pitchFamily="18" charset="0"/>
              </a:rPr>
              <a:t> je </a:t>
            </a:r>
            <a:r>
              <a:rPr lang="en-US" sz="1400" dirty="0" err="1" smtClean="0">
                <a:latin typeface="Times New Roman" panose="02020603050405020304" pitchFamily="18" charset="0"/>
                <a:cs typeface="Times New Roman" panose="02020603050405020304" pitchFamily="18" charset="0"/>
              </a:rPr>
              <a:t>bep</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Emoties</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aan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kunt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herkennen</a:t>
            </a:r>
            <a:endParaRPr lang="en-US" sz="1400" dirty="0" smtClean="0">
              <a:latin typeface="Times New Roman" panose="02020603050405020304" pitchFamily="18" charset="0"/>
              <a:cs typeface="Times New Roman" panose="02020603050405020304" pitchFamily="18" charset="0"/>
            </a:endParaRPr>
          </a:p>
          <a:p>
            <a:pPr>
              <a:lnSpc>
                <a:spcPct val="100000"/>
              </a:lnSpc>
            </a:pPr>
            <a:r>
              <a:rPr lang="en-US" sz="1400" dirty="0" err="1" smtClean="0">
                <a:latin typeface="Times New Roman" panose="02020603050405020304" pitchFamily="18" charset="0"/>
                <a:cs typeface="Times New Roman" panose="02020603050405020304" pitchFamily="18" charset="0"/>
              </a:rPr>
              <a:t>Relaties</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tussen</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kunstwerken</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van </a:t>
            </a:r>
            <a:r>
              <a:rPr lang="en-US" sz="1400" dirty="0" err="1">
                <a:latin typeface="Times New Roman" panose="02020603050405020304" pitchFamily="18" charset="0"/>
                <a:cs typeface="Times New Roman" panose="02020603050405020304" pitchFamily="18" charset="0"/>
              </a:rPr>
              <a:t>dezelfde</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persoon</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of </a:t>
            </a:r>
            <a:r>
              <a:rPr lang="en-US" sz="1400" dirty="0" err="1">
                <a:latin typeface="Times New Roman" panose="02020603050405020304" pitchFamily="18" charset="0"/>
                <a:cs typeface="Times New Roman" panose="02020603050405020304" pitchFamily="18" charset="0"/>
              </a:rPr>
              <a:t>tussen</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alle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activiteiten</a:t>
            </a:r>
            <a:r>
              <a:rPr lang="en-US" sz="1400" dirty="0" smtClean="0">
                <a:latin typeface="Times New Roman" panose="02020603050405020304" pitchFamily="18" charset="0"/>
                <a:cs typeface="Times New Roman" panose="02020603050405020304" pitchFamily="18" charset="0"/>
              </a:rPr>
              <a:t>.</a:t>
            </a:r>
          </a:p>
          <a:p>
            <a:pPr lvl="0">
              <a:lnSpc>
                <a:spcPct val="100000"/>
              </a:lnSpc>
            </a:pPr>
            <a:r>
              <a:rPr lang="nl-NL" sz="1400" dirty="0">
                <a:latin typeface="Times New Roman" panose="02020603050405020304" pitchFamily="18" charset="0"/>
                <a:cs typeface="Times New Roman" panose="02020603050405020304" pitchFamily="18" charset="0"/>
              </a:rPr>
              <a:t>Betekenisvolle onderwerpen en thema’s uit de verschillende leergebieden en de directe belevingssfeer (museum; op de foto). </a:t>
            </a:r>
            <a:endParaRPr lang="nl-NL" sz="1400" b="1" dirty="0">
              <a:latin typeface="Times New Roman" panose="02020603050405020304" pitchFamily="18" charset="0"/>
              <a:cs typeface="Times New Roman" panose="02020603050405020304" pitchFamily="18" charset="0"/>
            </a:endParaRPr>
          </a:p>
          <a:p>
            <a:pPr>
              <a:lnSpc>
                <a:spcPct val="100000"/>
              </a:lnSpc>
            </a:pPr>
            <a:endParaRPr lang="en-US" sz="1400" dirty="0" smtClean="0">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200" y="365125"/>
            <a:ext cx="10515600" cy="1183120"/>
          </a:xfrm>
          <a:prstGeom prst="rect">
            <a:avLst/>
          </a:prstGeom>
          <a:solidFill>
            <a:srgbClr val="FF00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Tussendoelen</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Groepen 1 en 2, 3 en 4</a:t>
            </a:r>
            <a:endParaRPr lang="nl-NL" sz="3100" dirty="0"/>
          </a:p>
        </p:txBody>
      </p:sp>
      <p:pic>
        <p:nvPicPr>
          <p:cNvPr id="3074" name="Afbeelding 4" descr="De bronafbeelding bekijk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89" y="1625170"/>
            <a:ext cx="2026132" cy="13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Afbeelding 3" descr="De bronafbeelding bekijk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874" y="1631633"/>
            <a:ext cx="1914695" cy="133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Afbeelding 13" descr="De bronafbeelding bekij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3458" y="1631633"/>
            <a:ext cx="954929" cy="13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Afbeelding 16" descr="De bronafbeelding bekijk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7650" y="1625170"/>
            <a:ext cx="1127846" cy="13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Afbeelding 5" descr="Zelfportret van Leonardo da Vinci uit ca. 1512-15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5950" y="1625170"/>
            <a:ext cx="1089151" cy="133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fbeeldingsresultaten voor Afbeeldingen kunstwerken Leonardo Da Vinc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95089" y="1631633"/>
            <a:ext cx="867959" cy="1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377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38200" y="3044535"/>
            <a:ext cx="5181600" cy="3293920"/>
          </a:xfrm>
          <a:solidFill>
            <a:srgbClr val="0070C0"/>
          </a:solidFill>
        </p:spPr>
        <p:txBody>
          <a:bodyPr>
            <a:normAutofit fontScale="25000" lnSpcReduction="20000"/>
          </a:bodyPr>
          <a:lstStyle/>
          <a:p>
            <a:pPr marL="0" indent="0">
              <a:lnSpc>
                <a:spcPct val="50000"/>
              </a:lnSpc>
              <a:buNone/>
            </a:pPr>
            <a:endParaRPr lang="nl-NL" sz="1600" b="1" dirty="0" smtClean="0">
              <a:latin typeface="Times New Roman" panose="02020603050405020304" pitchFamily="18" charset="0"/>
              <a:cs typeface="Times New Roman" panose="02020603050405020304" pitchFamily="18" charset="0"/>
            </a:endParaRPr>
          </a:p>
          <a:p>
            <a:pPr marL="0" indent="0">
              <a:lnSpc>
                <a:spcPct val="50000"/>
              </a:lnSpc>
              <a:buNone/>
            </a:pPr>
            <a:r>
              <a:rPr lang="nl-NL" sz="6400" b="1" dirty="0" smtClean="0">
                <a:solidFill>
                  <a:schemeClr val="bg1"/>
                </a:solidFill>
                <a:latin typeface="Times New Roman" panose="02020603050405020304" pitchFamily="18" charset="0"/>
                <a:cs typeface="Times New Roman" panose="02020603050405020304" pitchFamily="18" charset="0"/>
              </a:rPr>
              <a:t>Groep 5 en </a:t>
            </a:r>
            <a:r>
              <a:rPr lang="nl-NL" sz="6400" b="1" dirty="0">
                <a:solidFill>
                  <a:schemeClr val="bg1"/>
                </a:solidFill>
                <a:latin typeface="Times New Roman" panose="02020603050405020304" pitchFamily="18" charset="0"/>
                <a:cs typeface="Times New Roman" panose="02020603050405020304" pitchFamily="18" charset="0"/>
              </a:rPr>
              <a:t>6: als gr. </a:t>
            </a:r>
            <a:r>
              <a:rPr lang="nl-NL" sz="6400" b="1" dirty="0" smtClean="0">
                <a:solidFill>
                  <a:schemeClr val="bg1"/>
                </a:solidFill>
                <a:latin typeface="Times New Roman" panose="02020603050405020304" pitchFamily="18" charset="0"/>
                <a:cs typeface="Times New Roman" panose="02020603050405020304" pitchFamily="18" charset="0"/>
              </a:rPr>
              <a:t>3 </a:t>
            </a:r>
            <a:r>
              <a:rPr lang="nl-NL" sz="6400" b="1" dirty="0">
                <a:solidFill>
                  <a:schemeClr val="bg1"/>
                </a:solidFill>
                <a:latin typeface="Times New Roman" panose="02020603050405020304" pitchFamily="18" charset="0"/>
                <a:cs typeface="Times New Roman" panose="02020603050405020304" pitchFamily="18" charset="0"/>
              </a:rPr>
              <a:t>en </a:t>
            </a:r>
            <a:r>
              <a:rPr lang="nl-NL" sz="6400" b="1" dirty="0" smtClean="0">
                <a:solidFill>
                  <a:schemeClr val="bg1"/>
                </a:solidFill>
                <a:latin typeface="Times New Roman" panose="02020603050405020304" pitchFamily="18" charset="0"/>
                <a:cs typeface="Times New Roman" panose="02020603050405020304" pitchFamily="18" charset="0"/>
              </a:rPr>
              <a:t>4 </a:t>
            </a:r>
            <a:r>
              <a:rPr lang="nl-NL" sz="6400" b="1" dirty="0">
                <a:solidFill>
                  <a:schemeClr val="bg1"/>
                </a:solidFill>
                <a:latin typeface="Times New Roman" panose="02020603050405020304" pitchFamily="18" charset="0"/>
                <a:cs typeface="Times New Roman" panose="02020603050405020304" pitchFamily="18" charset="0"/>
              </a:rPr>
              <a:t>plus </a:t>
            </a:r>
          </a:p>
          <a:p>
            <a:pPr>
              <a:lnSpc>
                <a:spcPct val="110000"/>
              </a:lnSpc>
            </a:pPr>
            <a:r>
              <a:rPr lang="en-US" sz="6000" dirty="0" err="1" smtClean="0">
                <a:solidFill>
                  <a:schemeClr val="bg1"/>
                </a:solidFill>
                <a:latin typeface="Times New Roman" panose="02020603050405020304" pitchFamily="18" charset="0"/>
                <a:cs typeface="Times New Roman" panose="02020603050405020304" pitchFamily="18" charset="0"/>
              </a:rPr>
              <a:t>Lichaamsvormen</a:t>
            </a:r>
            <a:r>
              <a:rPr lang="en-US" sz="6000" dirty="0" smtClean="0">
                <a:solidFill>
                  <a:schemeClr val="bg1"/>
                </a:solidFill>
                <a:latin typeface="Times New Roman" panose="02020603050405020304" pitchFamily="18" charset="0"/>
                <a:cs typeface="Times New Roman" panose="02020603050405020304" pitchFamily="18" charset="0"/>
              </a:rPr>
              <a:t> van </a:t>
            </a:r>
            <a:r>
              <a:rPr lang="en-US" sz="6000" dirty="0" err="1" smtClean="0">
                <a:solidFill>
                  <a:schemeClr val="bg1"/>
                </a:solidFill>
                <a:latin typeface="Times New Roman" panose="02020603050405020304" pitchFamily="18" charset="0"/>
                <a:cs typeface="Times New Roman" panose="02020603050405020304" pitchFamily="18" charset="0"/>
              </a:rPr>
              <a:t>mensen</a:t>
            </a:r>
            <a:r>
              <a:rPr lang="en-US" sz="6000" dirty="0" smtClean="0">
                <a:solidFill>
                  <a:schemeClr val="bg1"/>
                </a:solidFill>
                <a:latin typeface="Times New Roman" panose="02020603050405020304" pitchFamily="18" charset="0"/>
                <a:cs typeface="Times New Roman" panose="02020603050405020304" pitchFamily="18" charset="0"/>
              </a:rPr>
              <a:t> en </a:t>
            </a:r>
            <a:r>
              <a:rPr lang="en-US" sz="6000" dirty="0" err="1" smtClean="0">
                <a:solidFill>
                  <a:schemeClr val="bg1"/>
                </a:solidFill>
                <a:latin typeface="Times New Roman" panose="02020603050405020304" pitchFamily="18" charset="0"/>
                <a:cs typeface="Times New Roman" panose="02020603050405020304" pitchFamily="18" charset="0"/>
              </a:rPr>
              <a:t>dieren</a:t>
            </a:r>
            <a:r>
              <a:rPr lang="en-US" sz="6000" dirty="0" smtClean="0">
                <a:solidFill>
                  <a:schemeClr val="bg1"/>
                </a:solidFill>
                <a:latin typeface="Times New Roman" panose="02020603050405020304" pitchFamily="18" charset="0"/>
                <a:cs typeface="Times New Roman" panose="02020603050405020304" pitchFamily="18" charset="0"/>
              </a:rPr>
              <a:t> in </a:t>
            </a:r>
            <a:r>
              <a:rPr lang="en-US" sz="6000" dirty="0" err="1" smtClean="0">
                <a:solidFill>
                  <a:schemeClr val="bg1"/>
                </a:solidFill>
                <a:latin typeface="Times New Roman" panose="02020603050405020304" pitchFamily="18" charset="0"/>
                <a:cs typeface="Times New Roman" panose="02020603050405020304" pitchFamily="18" charset="0"/>
              </a:rPr>
              <a:t>verhouding</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weergeven</a:t>
            </a:r>
            <a:r>
              <a:rPr lang="en-US" sz="6000" dirty="0" smtClean="0">
                <a:solidFill>
                  <a:schemeClr val="bg1"/>
                </a:solidFill>
                <a:latin typeface="Times New Roman" panose="02020603050405020304" pitchFamily="18" charset="0"/>
                <a:cs typeface="Times New Roman" panose="02020603050405020304" pitchFamily="18" charset="0"/>
              </a:rPr>
              <a:t> </a:t>
            </a:r>
          </a:p>
          <a:p>
            <a:pPr>
              <a:lnSpc>
                <a:spcPct val="110000"/>
              </a:lnSpc>
            </a:pPr>
            <a:r>
              <a:rPr lang="en-US" sz="6000" dirty="0" err="1" smtClean="0">
                <a:solidFill>
                  <a:schemeClr val="bg1"/>
                </a:solidFill>
                <a:latin typeface="Times New Roman" panose="02020603050405020304" pitchFamily="18" charset="0"/>
                <a:cs typeface="Times New Roman" panose="02020603050405020304" pitchFamily="18" charset="0"/>
              </a:rPr>
              <a:t>Tekenen</a:t>
            </a:r>
            <a:r>
              <a:rPr lang="en-US" sz="6000" dirty="0" smtClean="0">
                <a:solidFill>
                  <a:schemeClr val="bg1"/>
                </a:solidFill>
                <a:latin typeface="Times New Roman" panose="02020603050405020304" pitchFamily="18" charset="0"/>
                <a:cs typeface="Times New Roman" panose="02020603050405020304" pitchFamily="18" charset="0"/>
              </a:rPr>
              <a:t> met </a:t>
            </a:r>
            <a:r>
              <a:rPr lang="en-US" sz="6000" dirty="0" err="1" smtClean="0">
                <a:solidFill>
                  <a:schemeClr val="bg1"/>
                </a:solidFill>
                <a:latin typeface="Times New Roman" panose="02020603050405020304" pitchFamily="18" charset="0"/>
                <a:cs typeface="Times New Roman" panose="02020603050405020304" pitchFamily="18" charset="0"/>
              </a:rPr>
              <a:t>conté</a:t>
            </a:r>
            <a:r>
              <a:rPr lang="en-US" sz="6000" dirty="0" smtClean="0">
                <a:solidFill>
                  <a:schemeClr val="bg1"/>
                </a:solidFill>
                <a:latin typeface="Times New Roman" panose="02020603050405020304" pitchFamily="18" charset="0"/>
                <a:cs typeface="Times New Roman" panose="02020603050405020304" pitchFamily="18" charset="0"/>
              </a:rPr>
              <a:t> en </a:t>
            </a:r>
            <a:r>
              <a:rPr lang="en-US" sz="6000" dirty="0" err="1" smtClean="0">
                <a:solidFill>
                  <a:schemeClr val="bg1"/>
                </a:solidFill>
                <a:latin typeface="Times New Roman" panose="02020603050405020304" pitchFamily="18" charset="0"/>
                <a:cs typeface="Times New Roman" panose="02020603050405020304" pitchFamily="18" charset="0"/>
              </a:rPr>
              <a:t>houtskool</a:t>
            </a:r>
            <a:endParaRPr lang="en-US" sz="60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r>
              <a:rPr lang="en-US" sz="6000" dirty="0" err="1" smtClean="0">
                <a:solidFill>
                  <a:schemeClr val="bg1"/>
                </a:solidFill>
                <a:latin typeface="Times New Roman" panose="02020603050405020304" pitchFamily="18" charset="0"/>
                <a:cs typeface="Times New Roman" panose="02020603050405020304" pitchFamily="18" charset="0"/>
              </a:rPr>
              <a:t>Overgangen</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contrasten</a:t>
            </a:r>
            <a:r>
              <a:rPr lang="en-US" sz="6000" dirty="0" smtClean="0">
                <a:solidFill>
                  <a:schemeClr val="bg1"/>
                </a:solidFill>
                <a:latin typeface="Times New Roman" panose="02020603050405020304" pitchFamily="18" charset="0"/>
                <a:cs typeface="Times New Roman" panose="02020603050405020304" pitchFamily="18" charset="0"/>
              </a:rPr>
              <a:t> en </a:t>
            </a:r>
            <a:r>
              <a:rPr lang="en-US" sz="6000" dirty="0" err="1" smtClean="0">
                <a:solidFill>
                  <a:schemeClr val="bg1"/>
                </a:solidFill>
                <a:latin typeface="Times New Roman" panose="02020603050405020304" pitchFamily="18" charset="0"/>
                <a:cs typeface="Times New Roman" panose="02020603050405020304" pitchFamily="18" charset="0"/>
              </a:rPr>
              <a:t>kleuraccenten</a:t>
            </a:r>
            <a:endParaRPr lang="en-US" sz="60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r>
              <a:rPr lang="en-US" sz="6000" dirty="0" err="1" smtClean="0">
                <a:solidFill>
                  <a:schemeClr val="bg1"/>
                </a:solidFill>
                <a:latin typeface="Times New Roman" panose="02020603050405020304" pitchFamily="18" charset="0"/>
                <a:cs typeface="Times New Roman" panose="02020603050405020304" pitchFamily="18" charset="0"/>
              </a:rPr>
              <a:t>Wetmatigheden</a:t>
            </a:r>
            <a:r>
              <a:rPr lang="en-US" sz="6000" dirty="0" smtClean="0">
                <a:solidFill>
                  <a:schemeClr val="bg1"/>
                </a:solidFill>
                <a:latin typeface="Times New Roman" panose="02020603050405020304" pitchFamily="18" charset="0"/>
                <a:cs typeface="Times New Roman" panose="02020603050405020304" pitchFamily="18" charset="0"/>
              </a:rPr>
              <a:t> van de </a:t>
            </a:r>
            <a:r>
              <a:rPr lang="en-US" sz="6000" dirty="0" err="1" smtClean="0">
                <a:solidFill>
                  <a:schemeClr val="bg1"/>
                </a:solidFill>
                <a:latin typeface="Times New Roman" panose="02020603050405020304" pitchFamily="18" charset="0"/>
                <a:cs typeface="Times New Roman" panose="02020603050405020304" pitchFamily="18" charset="0"/>
              </a:rPr>
              <a:t>natuur</a:t>
            </a:r>
            <a:endParaRPr lang="en-US" sz="60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r>
              <a:rPr lang="en-US" sz="6000" dirty="0" err="1" smtClean="0">
                <a:solidFill>
                  <a:schemeClr val="bg1"/>
                </a:solidFill>
                <a:latin typeface="Times New Roman" panose="02020603050405020304" pitchFamily="18" charset="0"/>
                <a:cs typeface="Times New Roman" panose="02020603050405020304" pitchFamily="18" charset="0"/>
              </a:rPr>
              <a:t>Motieven</a:t>
            </a:r>
            <a:r>
              <a:rPr lang="en-US" sz="6000" dirty="0" smtClean="0">
                <a:solidFill>
                  <a:schemeClr val="bg1"/>
                </a:solidFill>
                <a:latin typeface="Times New Roman" panose="02020603050405020304" pitchFamily="18" charset="0"/>
                <a:cs typeface="Times New Roman" panose="02020603050405020304" pitchFamily="18" charset="0"/>
              </a:rPr>
              <a:t> en </a:t>
            </a:r>
            <a:r>
              <a:rPr lang="en-US" sz="6000" dirty="0" err="1" smtClean="0">
                <a:solidFill>
                  <a:schemeClr val="bg1"/>
                </a:solidFill>
                <a:latin typeface="Times New Roman" panose="02020603050405020304" pitchFamily="18" charset="0"/>
                <a:cs typeface="Times New Roman" panose="02020603050405020304" pitchFamily="18" charset="0"/>
              </a:rPr>
              <a:t>decoratie</a:t>
            </a:r>
            <a:endParaRPr lang="en-US" sz="60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r>
              <a:rPr lang="en-US" sz="6000" dirty="0" err="1" smtClean="0">
                <a:solidFill>
                  <a:schemeClr val="bg1"/>
                </a:solidFill>
                <a:latin typeface="Times New Roman" panose="02020603050405020304" pitchFamily="18" charset="0"/>
                <a:cs typeface="Times New Roman" panose="02020603050405020304" pitchFamily="18" charset="0"/>
              </a:rPr>
              <a:t>Patronen</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spiegelen</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herhalen</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roteren</a:t>
            </a:r>
            <a:r>
              <a:rPr lang="en-US" sz="6000" dirty="0" smtClean="0">
                <a:solidFill>
                  <a:schemeClr val="bg1"/>
                </a:solidFill>
                <a:latin typeface="Times New Roman" panose="02020603050405020304" pitchFamily="18" charset="0"/>
                <a:cs typeface="Times New Roman" panose="02020603050405020304" pitchFamily="18" charset="0"/>
              </a:rPr>
              <a:t>)</a:t>
            </a:r>
          </a:p>
          <a:p>
            <a:pPr>
              <a:lnSpc>
                <a:spcPct val="110000"/>
              </a:lnSpc>
            </a:pPr>
            <a:r>
              <a:rPr lang="en-US" sz="6000" dirty="0" smtClean="0">
                <a:solidFill>
                  <a:schemeClr val="bg1"/>
                </a:solidFill>
                <a:latin typeface="Times New Roman" panose="02020603050405020304" pitchFamily="18" charset="0"/>
                <a:cs typeface="Times New Roman" panose="02020603050405020304" pitchFamily="18" charset="0"/>
              </a:rPr>
              <a:t>Met </a:t>
            </a:r>
            <a:r>
              <a:rPr lang="en-US" sz="6000" dirty="0" err="1" smtClean="0">
                <a:solidFill>
                  <a:schemeClr val="bg1"/>
                </a:solidFill>
                <a:latin typeface="Times New Roman" panose="02020603050405020304" pitchFamily="18" charset="0"/>
                <a:cs typeface="Times New Roman" panose="02020603050405020304" pitchFamily="18" charset="0"/>
              </a:rPr>
              <a:t>bewegingen</a:t>
            </a:r>
            <a:r>
              <a:rPr lang="en-US" sz="6000" dirty="0" smtClean="0">
                <a:solidFill>
                  <a:schemeClr val="bg1"/>
                </a:solidFill>
                <a:latin typeface="Times New Roman" panose="02020603050405020304" pitchFamily="18" charset="0"/>
                <a:cs typeface="Times New Roman" panose="02020603050405020304" pitchFamily="18" charset="0"/>
              </a:rPr>
              <a:t> de </a:t>
            </a:r>
            <a:r>
              <a:rPr lang="en-US" sz="6000" dirty="0" err="1" smtClean="0">
                <a:solidFill>
                  <a:schemeClr val="bg1"/>
                </a:solidFill>
                <a:latin typeface="Times New Roman" panose="02020603050405020304" pitchFamily="18" charset="0"/>
                <a:cs typeface="Times New Roman" panose="02020603050405020304" pitchFamily="18" charset="0"/>
              </a:rPr>
              <a:t>maat</a:t>
            </a:r>
            <a:r>
              <a:rPr lang="en-US" sz="6000" dirty="0" smtClean="0">
                <a:solidFill>
                  <a:schemeClr val="bg1"/>
                </a:solidFill>
                <a:latin typeface="Times New Roman" panose="02020603050405020304" pitchFamily="18" charset="0"/>
                <a:cs typeface="Times New Roman" panose="02020603050405020304" pitchFamily="18" charset="0"/>
              </a:rPr>
              <a:t> en de </a:t>
            </a:r>
            <a:r>
              <a:rPr lang="en-US" sz="6000" dirty="0" err="1" smtClean="0">
                <a:solidFill>
                  <a:schemeClr val="bg1"/>
                </a:solidFill>
                <a:latin typeface="Times New Roman" panose="02020603050405020304" pitchFamily="18" charset="0"/>
                <a:cs typeface="Times New Roman" panose="02020603050405020304" pitchFamily="18" charset="0"/>
              </a:rPr>
              <a:t>lijnen</a:t>
            </a:r>
            <a:r>
              <a:rPr lang="en-US" sz="6000" dirty="0" smtClean="0">
                <a:solidFill>
                  <a:schemeClr val="bg1"/>
                </a:solidFill>
                <a:latin typeface="Times New Roman" panose="02020603050405020304" pitchFamily="18" charset="0"/>
                <a:cs typeface="Times New Roman" panose="02020603050405020304" pitchFamily="18" charset="0"/>
              </a:rPr>
              <a:t> van </a:t>
            </a:r>
            <a:r>
              <a:rPr lang="en-US" sz="6000" dirty="0" err="1" smtClean="0">
                <a:solidFill>
                  <a:schemeClr val="bg1"/>
                </a:solidFill>
                <a:latin typeface="Times New Roman" panose="02020603050405020304" pitchFamily="18" charset="0"/>
                <a:cs typeface="Times New Roman" panose="02020603050405020304" pitchFamily="18" charset="0"/>
              </a:rPr>
              <a:t>een</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tekening</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bepalen</a:t>
            </a:r>
            <a:endParaRPr lang="nl-NL" sz="6000" dirty="0" smtClean="0">
              <a:solidFill>
                <a:schemeClr val="bg1"/>
              </a:solidFill>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6172200" y="3044535"/>
            <a:ext cx="5181600" cy="3293920"/>
          </a:xfrm>
          <a:solidFill>
            <a:srgbClr val="7030A0"/>
          </a:solidFill>
        </p:spPr>
        <p:txBody>
          <a:bodyPr>
            <a:normAutofit fontScale="25000" lnSpcReduction="20000"/>
          </a:bodyPr>
          <a:lstStyle/>
          <a:p>
            <a:pPr marL="0" indent="0">
              <a:lnSpc>
                <a:spcPct val="50000"/>
              </a:lnSpc>
              <a:buNone/>
            </a:pPr>
            <a:endParaRPr lang="nl-NL" sz="1600" b="1" dirty="0" smtClean="0">
              <a:latin typeface="Times New Roman" panose="02020603050405020304" pitchFamily="18" charset="0"/>
              <a:cs typeface="Times New Roman" panose="02020603050405020304" pitchFamily="18" charset="0"/>
            </a:endParaRPr>
          </a:p>
          <a:p>
            <a:pPr marL="0" indent="0">
              <a:lnSpc>
                <a:spcPct val="50000"/>
              </a:lnSpc>
              <a:buNone/>
            </a:pPr>
            <a:r>
              <a:rPr lang="nl-NL" sz="6000" b="1" dirty="0" smtClean="0">
                <a:solidFill>
                  <a:schemeClr val="bg1"/>
                </a:solidFill>
                <a:latin typeface="Times New Roman" panose="02020603050405020304" pitchFamily="18" charset="0"/>
                <a:cs typeface="Times New Roman" panose="02020603050405020304" pitchFamily="18" charset="0"/>
              </a:rPr>
              <a:t>Groep 7 en 8:       als gr. 5 en 6 plus    </a:t>
            </a:r>
            <a:endParaRPr lang="nl-NL" sz="6000" dirty="0" smtClean="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Schilderkunst</a:t>
            </a:r>
            <a:r>
              <a:rPr lang="en-US" sz="5600" dirty="0">
                <a:solidFill>
                  <a:schemeClr val="bg1"/>
                </a:solidFill>
                <a:latin typeface="Times New Roman" panose="02020603050405020304" pitchFamily="18" charset="0"/>
                <a:cs typeface="Times New Roman" panose="02020603050405020304" pitchFamily="18" charset="0"/>
              </a:rPr>
              <a:t> </a:t>
            </a:r>
            <a:r>
              <a:rPr lang="en-US" sz="5600" dirty="0" smtClean="0">
                <a:solidFill>
                  <a:schemeClr val="bg1"/>
                </a:solidFill>
                <a:latin typeface="Times New Roman" panose="02020603050405020304" pitchFamily="18" charset="0"/>
                <a:cs typeface="Times New Roman" panose="02020603050405020304" pitchFamily="18" charset="0"/>
              </a:rPr>
              <a:t>ten op </a:t>
            </a:r>
            <a:r>
              <a:rPr lang="en-US" sz="5600" dirty="0" err="1" smtClean="0">
                <a:solidFill>
                  <a:schemeClr val="bg1"/>
                </a:solidFill>
                <a:latin typeface="Times New Roman" panose="02020603050405020304" pitchFamily="18" charset="0"/>
                <a:cs typeface="Times New Roman" panose="02020603050405020304" pitchFamily="18" charset="0"/>
              </a:rPr>
              <a:t>zicht</a:t>
            </a:r>
            <a:r>
              <a:rPr lang="en-US" sz="5600" dirty="0" smtClean="0">
                <a:solidFill>
                  <a:schemeClr val="bg1"/>
                </a:solidFill>
                <a:latin typeface="Times New Roman" panose="02020603050405020304" pitchFamily="18" charset="0"/>
                <a:cs typeface="Times New Roman" panose="02020603050405020304" pitchFamily="18" charset="0"/>
              </a:rPr>
              <a:t> van </a:t>
            </a:r>
            <a:r>
              <a:rPr lang="en-US" sz="5600" dirty="0" err="1" smtClean="0">
                <a:solidFill>
                  <a:schemeClr val="bg1"/>
                </a:solidFill>
                <a:latin typeface="Times New Roman" panose="02020603050405020304" pitchFamily="18" charset="0"/>
                <a:cs typeface="Times New Roman" panose="02020603050405020304" pitchFamily="18" charset="0"/>
              </a:rPr>
              <a:t>frescokunst</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Betekenis</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bepaalde</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feesten</a:t>
            </a:r>
            <a:r>
              <a:rPr lang="en-US" sz="5600" dirty="0" smtClean="0">
                <a:solidFill>
                  <a:schemeClr val="bg1"/>
                </a:solidFill>
                <a:latin typeface="Times New Roman" panose="02020603050405020304" pitchFamily="18" charset="0"/>
                <a:cs typeface="Times New Roman" panose="02020603050405020304" pitchFamily="18" charset="0"/>
              </a:rPr>
              <a:t> en de </a:t>
            </a:r>
            <a:r>
              <a:rPr lang="en-US" sz="5600" dirty="0" err="1" smtClean="0">
                <a:solidFill>
                  <a:schemeClr val="bg1"/>
                </a:solidFill>
                <a:latin typeface="Times New Roman" panose="02020603050405020304" pitchFamily="18" charset="0"/>
                <a:cs typeface="Times New Roman" panose="02020603050405020304" pitchFamily="18" charset="0"/>
              </a:rPr>
              <a:t>historische</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achtergrond</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daarvan</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Wat</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vertellen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groepsfoto’s</a:t>
            </a:r>
            <a:r>
              <a:rPr lang="en-US" sz="5600" dirty="0" smtClean="0">
                <a:solidFill>
                  <a:schemeClr val="bg1"/>
                </a:solidFill>
                <a:latin typeface="Times New Roman" panose="02020603050405020304" pitchFamily="18" charset="0"/>
                <a:cs typeface="Times New Roman" panose="02020603050405020304" pitchFamily="18" charset="0"/>
              </a:rPr>
              <a:t>?</a:t>
            </a: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Groepsvorming</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emoties</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groepscultuur</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Verhalen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bij</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schilderijen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foto’s</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afbeeldingen</a:t>
            </a:r>
            <a:r>
              <a:rPr lang="en-US" sz="5600" dirty="0" smtClean="0">
                <a:solidFill>
                  <a:schemeClr val="bg1"/>
                </a:solidFill>
                <a:latin typeface="Times New Roman" panose="02020603050405020304" pitchFamily="18" charset="0"/>
                <a:cs typeface="Times New Roman" panose="02020603050405020304" pitchFamily="18" charset="0"/>
              </a:rPr>
              <a:t> van </a:t>
            </a:r>
            <a:r>
              <a:rPr lang="en-US" sz="5600" dirty="0" err="1" smtClean="0">
                <a:solidFill>
                  <a:schemeClr val="bg1"/>
                </a:solidFill>
                <a:latin typeface="Times New Roman" panose="02020603050405020304" pitchFamily="18" charset="0"/>
                <a:cs typeface="Times New Roman" panose="02020603050405020304" pitchFamily="18" charset="0"/>
              </a:rPr>
              <a:t>groepen</a:t>
            </a:r>
            <a:r>
              <a:rPr lang="en-US" sz="5600" dirty="0" smtClean="0">
                <a:solidFill>
                  <a:schemeClr val="bg1"/>
                </a:solidFill>
                <a:latin typeface="Times New Roman" panose="02020603050405020304" pitchFamily="18" charset="0"/>
                <a:cs typeface="Times New Roman" panose="02020603050405020304" pitchFamily="18" charset="0"/>
              </a:rPr>
              <a:t> </a:t>
            </a: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Schetsen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tekenen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arceren</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Schilderkunst</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t.o.v</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drukkunst</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Droge</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naald</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techniek</a:t>
            </a:r>
            <a:r>
              <a:rPr lang="en-US" sz="5600" dirty="0" smtClean="0">
                <a:solidFill>
                  <a:schemeClr val="bg1"/>
                </a:solidFill>
                <a:latin typeface="Times New Roman" panose="02020603050405020304" pitchFamily="18" charset="0"/>
                <a:cs typeface="Times New Roman" panose="02020603050405020304" pitchFamily="18" charset="0"/>
              </a:rPr>
              <a:t> / </a:t>
            </a:r>
            <a:r>
              <a:rPr lang="en-US" sz="5600" dirty="0" err="1" smtClean="0">
                <a:solidFill>
                  <a:schemeClr val="bg1"/>
                </a:solidFill>
                <a:latin typeface="Times New Roman" panose="02020603050405020304" pitchFamily="18" charset="0"/>
                <a:cs typeface="Times New Roman" panose="02020603050405020304" pitchFamily="18" charset="0"/>
              </a:rPr>
              <a:t>Afdruktechniek</a:t>
            </a:r>
            <a:endParaRPr lang="en-US" sz="5600" dirty="0" smtClean="0">
              <a:solidFill>
                <a:schemeClr val="bg1"/>
              </a:solidFill>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199" y="330754"/>
            <a:ext cx="10515600" cy="1183120"/>
          </a:xfrm>
          <a:prstGeom prst="rect">
            <a:avLst/>
          </a:prstGeom>
          <a:solidFill>
            <a:srgbClr val="FF00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Tussendoelen</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Groepen 5 en 6, 7 en 8</a:t>
            </a:r>
            <a:endParaRPr lang="nl-NL" sz="3100" dirty="0"/>
          </a:p>
        </p:txBody>
      </p:sp>
      <p:pic>
        <p:nvPicPr>
          <p:cNvPr id="4098" name="Afbeelding 1" descr="De bronafbeelding bekijk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406" y="1586897"/>
            <a:ext cx="1643654" cy="13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5" descr="Zelfportret van Leonardo da Vinci uit ca. 1512-15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0569" y="1624774"/>
            <a:ext cx="1089151" cy="133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Afbeelding 8" descr="De bronafbeelding bekij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9754" y="1586897"/>
            <a:ext cx="1012849" cy="137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Afbeelding 6" descr="https://upload.wikimedia.org/wikipedia/commons/thumb/0/08/Leonardo_da_Vinci_%281452-1519%29_-_The_Last_Supper_%281495-1498%29.jpg/670px-Leonardo_da_Vinci_%281452-1519%29_-_The_Last_Supper_%281495-1498%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9373" y="1615903"/>
            <a:ext cx="2572182" cy="134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Afbeelding 18" descr="https://upload.wikimedia.org/wikipedia/commons/7/76/Leonardo_da_vinci%2C_Five_caricature_head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11208" y="1612590"/>
            <a:ext cx="940287" cy="136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Afbeeldingsresultaten voor Afbeeldingen kunstwerken Leonardo Da Vinc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7254" y="1612590"/>
            <a:ext cx="1088871" cy="13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612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5736" y="348343"/>
            <a:ext cx="9570028" cy="1012371"/>
          </a:xfrm>
          <a:solidFill>
            <a:srgbClr val="FF0000"/>
          </a:solidFill>
        </p:spPr>
        <p:txBody>
          <a:bodyPr>
            <a:normAutofit fontScale="90000"/>
          </a:body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De </a:t>
            </a:r>
            <a:r>
              <a:rPr lang="nl-NL" sz="3100" b="1" dirty="0">
                <a:solidFill>
                  <a:schemeClr val="bg1"/>
                </a:solidFill>
                <a:latin typeface="Lucida Handwriting" panose="03010101010101010101" pitchFamily="66" charset="0"/>
                <a:cs typeface="Times New Roman" panose="02020603050405020304" pitchFamily="18" charset="0"/>
              </a:rPr>
              <a:t>kinderen leren bij dit thema:</a:t>
            </a:r>
            <a:r>
              <a:rPr lang="nl-NL" sz="3100" dirty="0">
                <a:solidFill>
                  <a:schemeClr val="bg1"/>
                </a:solidFill>
                <a:latin typeface="Lucida Handwriting" panose="03010101010101010101" pitchFamily="66" charset="0"/>
              </a:rPr>
              <a:t/>
            </a:r>
            <a:br>
              <a:rPr lang="nl-NL" sz="3100" dirty="0">
                <a:solidFill>
                  <a:schemeClr val="bg1"/>
                </a:solidFill>
                <a:latin typeface="Lucida Handwriting" panose="03010101010101010101" pitchFamily="66" charset="0"/>
              </a:rPr>
            </a:br>
            <a:endParaRPr lang="nl-NL" sz="3100" dirty="0">
              <a:solidFill>
                <a:schemeClr val="bg1"/>
              </a:solidFill>
              <a:latin typeface="Lucida Handwriting" panose="03010101010101010101" pitchFamily="66" charset="0"/>
            </a:endParaRPr>
          </a:p>
        </p:txBody>
      </p:sp>
      <p:sp>
        <p:nvSpPr>
          <p:cNvPr id="3" name="Rechthoek 2"/>
          <p:cNvSpPr/>
          <p:nvPr/>
        </p:nvSpPr>
        <p:spPr>
          <a:xfrm>
            <a:off x="1215736" y="1467596"/>
            <a:ext cx="9570028" cy="10361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latin typeface="Times New Roman" panose="02020603050405020304" pitchFamily="18" charset="0"/>
                <a:cs typeface="Times New Roman" panose="02020603050405020304" pitchFamily="18" charset="0"/>
              </a:rPr>
              <a:t>Groep 1 en 2</a:t>
            </a:r>
            <a:r>
              <a:rPr lang="nl-NL" b="1" dirty="0" smtClean="0">
                <a:solidFill>
                  <a:schemeClr val="tx1"/>
                </a:solidFill>
                <a:latin typeface="Times New Roman" panose="02020603050405020304" pitchFamily="18" charset="0"/>
                <a:cs typeface="Times New Roman" panose="02020603050405020304" pitchFamily="18" charset="0"/>
              </a:rPr>
              <a:t>:	‘Vliegen en Beweging’</a:t>
            </a:r>
          </a:p>
          <a:p>
            <a:r>
              <a:rPr lang="nl-NL" dirty="0" smtClean="0">
                <a:solidFill>
                  <a:schemeClr val="tx1"/>
                </a:solidFill>
                <a:latin typeface="Times New Roman" panose="02020603050405020304" pitchFamily="18" charset="0"/>
                <a:cs typeface="Times New Roman" panose="02020603050405020304" pitchFamily="18" charset="0"/>
              </a:rPr>
              <a:t>Leonardo Da Vinci heeft een </a:t>
            </a:r>
            <a:r>
              <a:rPr lang="nl-NL" dirty="0">
                <a:solidFill>
                  <a:schemeClr val="tx1"/>
                </a:solidFill>
                <a:latin typeface="Times New Roman" panose="02020603050405020304" pitchFamily="18" charset="0"/>
                <a:cs typeface="Times New Roman" panose="02020603050405020304" pitchFamily="18" charset="0"/>
              </a:rPr>
              <a:t>aantal vliegende projecten </a:t>
            </a:r>
            <a:r>
              <a:rPr lang="nl-NL" dirty="0" smtClean="0">
                <a:solidFill>
                  <a:schemeClr val="tx1"/>
                </a:solidFill>
                <a:latin typeface="Times New Roman" panose="02020603050405020304" pitchFamily="18" charset="0"/>
                <a:cs typeface="Times New Roman" panose="02020603050405020304" pitchFamily="18" charset="0"/>
              </a:rPr>
              <a:t>ontworpen: Helikopter</a:t>
            </a:r>
            <a:r>
              <a:rPr lang="nl-NL" dirty="0">
                <a:solidFill>
                  <a:schemeClr val="tx1"/>
                </a:solidFill>
                <a:latin typeface="Times New Roman" panose="02020603050405020304" pitchFamily="18" charset="0"/>
                <a:cs typeface="Times New Roman" panose="02020603050405020304" pitchFamily="18" charset="0"/>
              </a:rPr>
              <a:t>, Parachute en Vliegende </a:t>
            </a:r>
            <a:r>
              <a:rPr lang="nl-NL" dirty="0" smtClean="0">
                <a:solidFill>
                  <a:schemeClr val="tx1"/>
                </a:solidFill>
                <a:latin typeface="Times New Roman" panose="02020603050405020304" pitchFamily="18" charset="0"/>
                <a:cs typeface="Times New Roman" panose="02020603050405020304" pitchFamily="18" charset="0"/>
              </a:rPr>
              <a:t>objecten. Hoe werken machines, hoe gaan bepaalde bewegingen, hoe gaat dat bij vliegen?</a:t>
            </a:r>
            <a:endParaRPr lang="nl-NL" dirty="0">
              <a:solidFill>
                <a:schemeClr val="tx1"/>
              </a:solidFill>
              <a:latin typeface="Times New Roman" panose="02020603050405020304" pitchFamily="18" charset="0"/>
              <a:cs typeface="Times New Roman" panose="02020603050405020304" pitchFamily="18" charset="0"/>
            </a:endParaRPr>
          </a:p>
        </p:txBody>
      </p:sp>
      <p:sp>
        <p:nvSpPr>
          <p:cNvPr id="4" name="Rechthoek 3"/>
          <p:cNvSpPr/>
          <p:nvPr/>
        </p:nvSpPr>
        <p:spPr>
          <a:xfrm>
            <a:off x="1231322" y="2610595"/>
            <a:ext cx="9554442" cy="11994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latin typeface="Times New Roman" panose="02020603050405020304" pitchFamily="18" charset="0"/>
                <a:cs typeface="Times New Roman" panose="02020603050405020304" pitchFamily="18" charset="0"/>
              </a:rPr>
              <a:t>Groep 3 en 4</a:t>
            </a:r>
            <a:r>
              <a:rPr lang="nl-NL" b="1" dirty="0" smtClean="0">
                <a:solidFill>
                  <a:schemeClr val="tx1"/>
                </a:solidFill>
                <a:latin typeface="Times New Roman" panose="02020603050405020304" pitchFamily="18" charset="0"/>
                <a:cs typeface="Times New Roman" panose="02020603050405020304" pitchFamily="18" charset="0"/>
              </a:rPr>
              <a:t>:	‘Mona Lisa’</a:t>
            </a:r>
            <a:endParaRPr lang="nl-NL" dirty="0">
              <a:solidFill>
                <a:schemeClr val="tx1"/>
              </a:solidFill>
              <a:latin typeface="Times New Roman" panose="02020603050405020304" pitchFamily="18" charset="0"/>
              <a:cs typeface="Times New Roman" panose="02020603050405020304" pitchFamily="18" charset="0"/>
            </a:endParaRPr>
          </a:p>
          <a:p>
            <a:r>
              <a:rPr lang="nl-NL" dirty="0" smtClean="0">
                <a:solidFill>
                  <a:schemeClr val="tx1"/>
                </a:solidFill>
                <a:latin typeface="Times New Roman" panose="02020603050405020304" pitchFamily="18" charset="0"/>
                <a:cs typeface="Times New Roman" panose="02020603050405020304" pitchFamily="18" charset="0"/>
              </a:rPr>
              <a:t>Het schilderij van de Mona Lisa kijkt en lacht op een bepaalde manier. De glimlach heeft met een emotie te maken. Welke emoties zijn er en hoe kun je ze oproepen? Hoe werkt mimiek en kun je dat vastleggen in foto’s of misschien in een schilderij? Waar hangt het schilderij, </a:t>
            </a:r>
            <a:r>
              <a:rPr lang="nl-NL" dirty="0">
                <a:solidFill>
                  <a:schemeClr val="tx1"/>
                </a:solidFill>
                <a:latin typeface="Times New Roman" panose="02020603050405020304" pitchFamily="18" charset="0"/>
                <a:cs typeface="Times New Roman" panose="02020603050405020304" pitchFamily="18" charset="0"/>
              </a:rPr>
              <a:t>w</a:t>
            </a:r>
            <a:r>
              <a:rPr lang="nl-NL" dirty="0" smtClean="0">
                <a:solidFill>
                  <a:schemeClr val="tx1"/>
                </a:solidFill>
                <a:latin typeface="Times New Roman" panose="02020603050405020304" pitchFamily="18" charset="0"/>
                <a:cs typeface="Times New Roman" panose="02020603050405020304" pitchFamily="18" charset="0"/>
              </a:rPr>
              <a:t>at is er mee gebeurd?</a:t>
            </a:r>
            <a:endParaRPr lang="nl-NL" dirty="0">
              <a:solidFill>
                <a:schemeClr val="tx1"/>
              </a:solidFill>
              <a:latin typeface="Times New Roman" panose="02020603050405020304" pitchFamily="18" charset="0"/>
              <a:cs typeface="Times New Roman" panose="02020603050405020304" pitchFamily="18" charset="0"/>
            </a:endParaRPr>
          </a:p>
        </p:txBody>
      </p:sp>
      <p:sp>
        <p:nvSpPr>
          <p:cNvPr id="5" name="Rechthoek 4"/>
          <p:cNvSpPr/>
          <p:nvPr/>
        </p:nvSpPr>
        <p:spPr>
          <a:xfrm>
            <a:off x="1231322" y="3916882"/>
            <a:ext cx="9554442" cy="10796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latin typeface="Times New Roman" panose="02020603050405020304" pitchFamily="18" charset="0"/>
                <a:cs typeface="Times New Roman" panose="02020603050405020304" pitchFamily="18" charset="0"/>
              </a:rPr>
              <a:t>Groep 5 en 6</a:t>
            </a:r>
            <a:r>
              <a:rPr lang="nl-NL" b="1" dirty="0" smtClean="0">
                <a:solidFill>
                  <a:schemeClr val="tx1"/>
                </a:solidFill>
                <a:latin typeface="Times New Roman" panose="02020603050405020304" pitchFamily="18" charset="0"/>
                <a:cs typeface="Times New Roman" panose="02020603050405020304" pitchFamily="18" charset="0"/>
              </a:rPr>
              <a:t>:	‘De Man van </a:t>
            </a:r>
            <a:r>
              <a:rPr lang="nl-NL" b="1" dirty="0" err="1" smtClean="0">
                <a:solidFill>
                  <a:schemeClr val="tx1"/>
                </a:solidFill>
                <a:latin typeface="Times New Roman" panose="02020603050405020304" pitchFamily="18" charset="0"/>
                <a:cs typeface="Times New Roman" panose="02020603050405020304" pitchFamily="18" charset="0"/>
              </a:rPr>
              <a:t>Vitruvius</a:t>
            </a:r>
            <a:r>
              <a:rPr lang="nl-NL" b="1" dirty="0" smtClean="0">
                <a:solidFill>
                  <a:schemeClr val="tx1"/>
                </a:solidFill>
                <a:latin typeface="Times New Roman" panose="02020603050405020304" pitchFamily="18" charset="0"/>
                <a:cs typeface="Times New Roman" panose="02020603050405020304" pitchFamily="18" charset="0"/>
              </a:rPr>
              <a:t>’</a:t>
            </a:r>
            <a:endParaRPr lang="nl-NL" dirty="0">
              <a:solidFill>
                <a:schemeClr val="tx1"/>
              </a:solidFill>
              <a:latin typeface="Times New Roman" panose="02020603050405020304" pitchFamily="18" charset="0"/>
              <a:cs typeface="Times New Roman" panose="02020603050405020304" pitchFamily="18" charset="0"/>
            </a:endParaRPr>
          </a:p>
          <a:p>
            <a:r>
              <a:rPr lang="nl-NL" dirty="0" smtClean="0">
                <a:solidFill>
                  <a:schemeClr val="tx1"/>
                </a:solidFill>
                <a:latin typeface="Times New Roman" panose="02020603050405020304" pitchFamily="18" charset="0"/>
                <a:cs typeface="Times New Roman" panose="02020603050405020304" pitchFamily="18" charset="0"/>
              </a:rPr>
              <a:t>Alles is bij de mens in goede verhoudingen. In de 16</a:t>
            </a:r>
            <a:r>
              <a:rPr lang="nl-NL" baseline="30000" dirty="0" smtClean="0">
                <a:solidFill>
                  <a:schemeClr val="tx1"/>
                </a:solidFill>
                <a:latin typeface="Times New Roman" panose="02020603050405020304" pitchFamily="18" charset="0"/>
                <a:cs typeface="Times New Roman" panose="02020603050405020304" pitchFamily="18" charset="0"/>
              </a:rPr>
              <a:t>de</a:t>
            </a:r>
            <a:r>
              <a:rPr lang="nl-NL" dirty="0" smtClean="0">
                <a:solidFill>
                  <a:schemeClr val="tx1"/>
                </a:solidFill>
                <a:latin typeface="Times New Roman" panose="02020603050405020304" pitchFamily="18" charset="0"/>
                <a:cs typeface="Times New Roman" panose="02020603050405020304" pitchFamily="18" charset="0"/>
              </a:rPr>
              <a:t> eeuw heeft Leonardo Da Vinci daar een hele studie aan gewijd en al die verhoudingen vastgelegd. </a:t>
            </a:r>
            <a:endParaRPr lang="nl-NL" dirty="0">
              <a:solidFill>
                <a:schemeClr val="tx1"/>
              </a:solidFill>
              <a:latin typeface="Times New Roman" panose="02020603050405020304" pitchFamily="18" charset="0"/>
              <a:cs typeface="Times New Roman" panose="02020603050405020304" pitchFamily="18" charset="0"/>
            </a:endParaRPr>
          </a:p>
        </p:txBody>
      </p:sp>
      <p:sp>
        <p:nvSpPr>
          <p:cNvPr id="6" name="Rechthoek 5"/>
          <p:cNvSpPr/>
          <p:nvPr/>
        </p:nvSpPr>
        <p:spPr>
          <a:xfrm>
            <a:off x="1231322" y="5103426"/>
            <a:ext cx="9554442" cy="1155861"/>
          </a:xfrm>
          <a:prstGeom prst="rect">
            <a:avLst/>
          </a:prstGeom>
          <a:solidFill>
            <a:srgbClr val="A86E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smtClean="0">
                <a:solidFill>
                  <a:schemeClr val="tx1"/>
                </a:solidFill>
                <a:latin typeface="Times New Roman" panose="02020603050405020304" pitchFamily="18" charset="0"/>
                <a:cs typeface="Times New Roman" panose="02020603050405020304" pitchFamily="18" charset="0"/>
              </a:rPr>
              <a:t>Groep </a:t>
            </a:r>
            <a:r>
              <a:rPr lang="nl-NL" b="1" dirty="0">
                <a:solidFill>
                  <a:schemeClr val="tx1"/>
                </a:solidFill>
                <a:latin typeface="Times New Roman" panose="02020603050405020304" pitchFamily="18" charset="0"/>
                <a:cs typeface="Times New Roman" panose="02020603050405020304" pitchFamily="18" charset="0"/>
              </a:rPr>
              <a:t>7 en 8</a:t>
            </a:r>
            <a:r>
              <a:rPr lang="nl-NL" b="1" dirty="0" smtClean="0">
                <a:solidFill>
                  <a:schemeClr val="tx1"/>
                </a:solidFill>
                <a:latin typeface="Times New Roman" panose="02020603050405020304" pitchFamily="18" charset="0"/>
                <a:cs typeface="Times New Roman" panose="02020603050405020304" pitchFamily="18" charset="0"/>
              </a:rPr>
              <a:t>:	‘Het Laatste Avondmaal’	</a:t>
            </a:r>
            <a:endParaRPr lang="nl-NL" dirty="0">
              <a:solidFill>
                <a:schemeClr val="tx1"/>
              </a:solidFill>
              <a:latin typeface="Times New Roman" panose="02020603050405020304" pitchFamily="18" charset="0"/>
              <a:cs typeface="Times New Roman" panose="02020603050405020304" pitchFamily="18" charset="0"/>
            </a:endParaRPr>
          </a:p>
          <a:p>
            <a:r>
              <a:rPr lang="nl-NL" dirty="0" smtClean="0">
                <a:solidFill>
                  <a:schemeClr val="tx1"/>
                </a:solidFill>
                <a:latin typeface="Times New Roman" panose="02020603050405020304" pitchFamily="18" charset="0"/>
                <a:cs typeface="Times New Roman" panose="02020603050405020304" pitchFamily="18" charset="0"/>
              </a:rPr>
              <a:t>De fresco is een groepsfoto van een bepaald moment. Wat is er aan de hand? Is het een gezellige bijeenkomst of is er meer te zien? Zie je altijd precies wat er achter een groepsfoto zit? Hoe zit groepsvorming in elkaar? Welke culturen, emoties ed. komen daarbij naar voren?</a:t>
            </a:r>
            <a:endParaRPr lang="nl-NL"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46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5029" y="675410"/>
            <a:ext cx="9898670" cy="880121"/>
          </a:xfrm>
          <a:solidFill>
            <a:srgbClr val="FF0000"/>
          </a:solidFill>
        </p:spPr>
        <p:txBody>
          <a:bodyPr>
            <a:normAutofit fontScale="90000"/>
          </a:body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200" b="1" dirty="0" smtClean="0">
                <a:solidFill>
                  <a:schemeClr val="bg1"/>
                </a:solidFill>
                <a:latin typeface="Lucida Handwriting" panose="03010101010101010101" pitchFamily="66" charset="0"/>
                <a:cs typeface="Times New Roman" panose="02020603050405020304" pitchFamily="18" charset="0"/>
              </a:rPr>
              <a:t>Groepen 1 t/m 8 algemeen</a:t>
            </a:r>
            <a:br>
              <a:rPr lang="nl-NL" sz="2200" b="1" dirty="0" smtClean="0">
                <a:solidFill>
                  <a:schemeClr val="bg1"/>
                </a:solidFill>
                <a:latin typeface="Lucida Handwriting" panose="03010101010101010101" pitchFamily="66" charset="0"/>
                <a:cs typeface="Times New Roman" panose="02020603050405020304" pitchFamily="18" charset="0"/>
              </a:rPr>
            </a:br>
            <a:endParaRPr lang="nl-NL" sz="3100" dirty="0">
              <a:solidFill>
                <a:schemeClr val="bg1"/>
              </a:solidFill>
              <a:latin typeface="Lucida Handwriting" panose="03010101010101010101" pitchFamily="66" charset="0"/>
            </a:endParaRPr>
          </a:p>
        </p:txBody>
      </p:sp>
      <p:sp>
        <p:nvSpPr>
          <p:cNvPr id="3" name="Rechthoek 2"/>
          <p:cNvSpPr/>
          <p:nvPr/>
        </p:nvSpPr>
        <p:spPr>
          <a:xfrm>
            <a:off x="1153391" y="2951018"/>
            <a:ext cx="9757064" cy="30341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el 4"/>
          <p:cNvGraphicFramePr>
            <a:graphicFrameLocks noGrp="1"/>
          </p:cNvGraphicFramePr>
          <p:nvPr>
            <p:extLst>
              <p:ext uri="{D42A27DB-BD31-4B8C-83A1-F6EECF244321}">
                <p14:modId xmlns:p14="http://schemas.microsoft.com/office/powerpoint/2010/main" val="4008200283"/>
              </p:ext>
            </p:extLst>
          </p:nvPr>
        </p:nvGraphicFramePr>
        <p:xfrm>
          <a:off x="1045029" y="2951019"/>
          <a:ext cx="9960428" cy="3262746"/>
        </p:xfrm>
        <a:graphic>
          <a:graphicData uri="http://schemas.openxmlformats.org/drawingml/2006/table">
            <a:tbl>
              <a:tblPr firstRow="1" firstCol="1" bandRow="1">
                <a:tableStyleId>{5C22544A-7EE6-4342-B048-85BDC9FD1C3A}</a:tableStyleId>
              </a:tblPr>
              <a:tblGrid>
                <a:gridCol w="3254828"/>
                <a:gridCol w="2579914"/>
                <a:gridCol w="4125686"/>
              </a:tblGrid>
              <a:tr h="3262746">
                <a:tc>
                  <a:txBody>
                    <a:bodyPr/>
                    <a:lstStyle/>
                    <a:p>
                      <a:pPr algn="l">
                        <a:lnSpc>
                          <a:spcPct val="107000"/>
                        </a:lnSpc>
                        <a:spcAft>
                          <a:spcPts val="0"/>
                        </a:spcAft>
                      </a:pPr>
                      <a:r>
                        <a:rPr lang="nl-NL" sz="1600" b="1" u="sng"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Leonardo Da Vinci:</a:t>
                      </a:r>
                    </a:p>
                    <a:p>
                      <a:pPr marL="0" marR="0" indent="0" algn="l" defTabSz="914400" rtl="0" eaLnBrk="1" fontAlgn="auto" latinLnBrk="0" hangingPunct="1">
                        <a:lnSpc>
                          <a:spcPct val="107000"/>
                        </a:lnSpc>
                        <a:spcBef>
                          <a:spcPts val="0"/>
                        </a:spcBef>
                        <a:spcAft>
                          <a:spcPts val="0"/>
                        </a:spcAft>
                        <a:buClrTx/>
                        <a:buSzTx/>
                        <a:buFontTx/>
                        <a:buNone/>
                        <a:tabLst/>
                        <a:defRPr/>
                      </a:pPr>
                      <a:r>
                        <a:rPr lang="nl-NL"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Mens</a:t>
                      </a:r>
                    </a:p>
                    <a:p>
                      <a:pPr algn="l">
                        <a:lnSpc>
                          <a:spcPct val="107000"/>
                        </a:lnSpc>
                        <a:spcAft>
                          <a:spcPts val="0"/>
                        </a:spcAft>
                      </a:pPr>
                      <a:r>
                        <a:rPr lang="nl-NL"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a:t>
                      </a:r>
                      <a:r>
                        <a:rPr lang="nl-NL" sz="16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Emotie</a:t>
                      </a:r>
                    </a:p>
                    <a:p>
                      <a:pPr algn="l">
                        <a:lnSpc>
                          <a:spcPct val="107000"/>
                        </a:lnSpc>
                        <a:spcAft>
                          <a:spcPts val="0"/>
                        </a:spcAft>
                      </a:pPr>
                      <a:r>
                        <a:rPr lang="nl-NL" sz="16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Schetsen</a:t>
                      </a:r>
                    </a:p>
                    <a:p>
                      <a:pPr algn="l">
                        <a:lnSpc>
                          <a:spcPct val="107000"/>
                        </a:lnSpc>
                        <a:spcAft>
                          <a:spcPts val="0"/>
                        </a:spcAft>
                      </a:pPr>
                      <a:r>
                        <a:rPr lang="nl-NL" sz="1600" b="1" u="none" kern="1200" baseline="0" dirty="0" smtClean="0">
                          <a:solidFill>
                            <a:schemeClr val="tx1"/>
                          </a:solidFill>
                          <a:effectLst/>
                          <a:latin typeface="Times New Roman" panose="02020603050405020304" pitchFamily="18" charset="0"/>
                          <a:ea typeface="+mn-ea"/>
                          <a:cs typeface="Times New Roman" panose="02020603050405020304" pitchFamily="18" charset="0"/>
                        </a:rPr>
                        <a:t>De Da Vinci Code</a:t>
                      </a:r>
                    </a:p>
                    <a:p>
                      <a:pPr algn="l">
                        <a:lnSpc>
                          <a:spcPct val="107000"/>
                        </a:lnSpc>
                        <a:spcAft>
                          <a:spcPts val="0"/>
                        </a:spcAft>
                      </a:pPr>
                      <a:endParaRPr lang="nl-NL" sz="1600" b="1" u="non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1" u="sng"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Leonardo Da Vinci:</a:t>
                      </a:r>
                    </a:p>
                    <a:p>
                      <a:r>
                        <a:rPr lang="nl-NL"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schilder</a:t>
                      </a:r>
                    </a:p>
                    <a:p>
                      <a:r>
                        <a:rPr lang="nl-NL"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beeldhouwer</a:t>
                      </a:r>
                    </a:p>
                    <a:p>
                      <a:r>
                        <a:rPr lang="nl-NL"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componist</a:t>
                      </a:r>
                    </a:p>
                    <a:p>
                      <a:r>
                        <a:rPr lang="nl-NL"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ontwerpen theater beelden</a:t>
                      </a:r>
                    </a:p>
                    <a:p>
                      <a:endParaRPr lang="nl-NL"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7000"/>
                        </a:lnSpc>
                        <a:spcAft>
                          <a:spcPts val="0"/>
                        </a:spcAft>
                      </a:pPr>
                      <a:r>
                        <a:rPr lang="nl-NL" sz="1600" b="1" u="sng"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Leonardo Da Vinci:</a:t>
                      </a:r>
                    </a:p>
                    <a:p>
                      <a:pPr marL="0" marR="0" indent="0" algn="l" defTabSz="914400" rtl="0" eaLnBrk="1" fontAlgn="auto" latinLnBrk="0" hangingPunct="1">
                        <a:lnSpc>
                          <a:spcPct val="107000"/>
                        </a:lnSpc>
                        <a:spcBef>
                          <a:spcPts val="0"/>
                        </a:spcBef>
                        <a:spcAft>
                          <a:spcPts val="0"/>
                        </a:spcAft>
                        <a:buClrTx/>
                        <a:buSzTx/>
                        <a:buFontTx/>
                        <a:buNone/>
                        <a:tabLst/>
                        <a:defRPr/>
                      </a:pPr>
                      <a:r>
                        <a:rPr lang="nl-NL"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uitvinder</a:t>
                      </a:r>
                    </a:p>
                    <a:p>
                      <a:pPr algn="l">
                        <a:lnSpc>
                          <a:spcPct val="107000"/>
                        </a:lnSpc>
                        <a:spcAft>
                          <a:spcPts val="0"/>
                        </a:spcAft>
                      </a:pPr>
                      <a:r>
                        <a:rPr lang="nl-NL"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ontdekker</a:t>
                      </a:r>
                      <a:endParaRPr lang="nl-NL" sz="16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nl-NL" sz="16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anatomist</a:t>
                      </a:r>
                    </a:p>
                    <a:p>
                      <a:pPr algn="l">
                        <a:lnSpc>
                          <a:spcPct val="107000"/>
                        </a:lnSpc>
                        <a:spcAft>
                          <a:spcPts val="0"/>
                        </a:spcAft>
                      </a:pPr>
                      <a:r>
                        <a:rPr lang="nl-NL" sz="1600" b="1" u="none" kern="1200" baseline="0" dirty="0" smtClean="0">
                          <a:solidFill>
                            <a:schemeClr val="tx1"/>
                          </a:solidFill>
                          <a:effectLst/>
                          <a:latin typeface="Times New Roman" panose="02020603050405020304" pitchFamily="18" charset="0"/>
                          <a:ea typeface="+mn-ea"/>
                          <a:cs typeface="Times New Roman" panose="02020603050405020304" pitchFamily="18" charset="0"/>
                        </a:rPr>
                        <a:t>De stadsplanner</a:t>
                      </a:r>
                      <a:endParaRPr lang="nl-NL" sz="1600" b="1" u="none"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l">
                        <a:lnSpc>
                          <a:spcPct val="107000"/>
                        </a:lnSpc>
                        <a:spcAft>
                          <a:spcPts val="0"/>
                        </a:spcAft>
                      </a:pPr>
                      <a:endParaRPr lang="nl-NL" sz="1600" b="1"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bl>
          </a:graphicData>
        </a:graphic>
      </p:graphicFrame>
      <p:pic>
        <p:nvPicPr>
          <p:cNvPr id="9" name="Afbeelding 5" descr="Zelfportret van Leonardo da Vinci uit ca. 1512-15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391" y="4360025"/>
            <a:ext cx="1422866" cy="174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1" descr="https://upload.wikimedia.org/wikipedia/commons/thumb/4/4e/Leonardo_da_Vinci_statue_outside_the_Uffizi_Gallery.jpg/260px-Leonardo_da_Vinci_statue_outside_the_Uffizi_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338" y="4229100"/>
            <a:ext cx="1189453" cy="18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fbeeldingsresultaat voor Afbeelding werk Da Vinc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7093" y="4416136"/>
            <a:ext cx="1162050" cy="1693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Afbeelding werk Da Vinc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3426" y="4416136"/>
            <a:ext cx="2340192" cy="16930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Afbeelding werk Da Vinc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9190" y="4360025"/>
            <a:ext cx="1215990" cy="1749206"/>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p:cNvSpPr txBox="1">
            <a:spLocks/>
          </p:cNvSpPr>
          <p:nvPr/>
        </p:nvSpPr>
        <p:spPr>
          <a:xfrm>
            <a:off x="1052729" y="1778399"/>
            <a:ext cx="9898670" cy="880121"/>
          </a:xfrm>
          <a:prstGeom prst="rect">
            <a:avLst/>
          </a:prstGeom>
          <a:solidFill>
            <a:srgbClr val="FF00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400" b="1" dirty="0" smtClean="0">
                <a:solidFill>
                  <a:schemeClr val="bg1"/>
                </a:solidFill>
                <a:latin typeface="Times New Roman" panose="02020603050405020304" pitchFamily="18" charset="0"/>
                <a:cs typeface="Times New Roman" panose="02020603050405020304" pitchFamily="18" charset="0"/>
              </a:rPr>
              <a:t>Dagelijks schetsen maken </a:t>
            </a:r>
          </a:p>
          <a:p>
            <a:pPr algn="ctr"/>
            <a:r>
              <a:rPr lang="nl-NL" sz="2400" b="1" dirty="0" smtClean="0">
                <a:solidFill>
                  <a:schemeClr val="bg1"/>
                </a:solidFill>
                <a:latin typeface="Times New Roman" panose="02020603050405020304" pitchFamily="18" charset="0"/>
                <a:cs typeface="Times New Roman" panose="02020603050405020304" pitchFamily="18" charset="0"/>
              </a:rPr>
              <a:t>Oplossen van de Da Vinci Code </a:t>
            </a:r>
            <a:endParaRPr lang="nl-NL" sz="3100" dirty="0">
              <a:solidFill>
                <a:schemeClr val="bg1"/>
              </a:solidFill>
              <a:latin typeface="Lucida Handwriting" panose="03010101010101010101" pitchFamily="66" charset="0"/>
            </a:endParaRPr>
          </a:p>
        </p:txBody>
      </p:sp>
    </p:spTree>
    <p:extLst>
      <p:ext uri="{BB962C8B-B14F-4D97-AF65-F5344CB8AC3E}">
        <p14:creationId xmlns:p14="http://schemas.microsoft.com/office/powerpoint/2010/main" val="545413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191" y="365126"/>
            <a:ext cx="10515600" cy="1325563"/>
          </a:xfrm>
        </p:spPr>
        <p:txBody>
          <a:bodyPr/>
          <a:lstStyle/>
          <a:p>
            <a:endParaRPr lang="nl-NL" dirty="0"/>
          </a:p>
        </p:txBody>
      </p:sp>
      <p:sp>
        <p:nvSpPr>
          <p:cNvPr id="3" name="Titel 1"/>
          <p:cNvSpPr txBox="1">
            <a:spLocks/>
          </p:cNvSpPr>
          <p:nvPr/>
        </p:nvSpPr>
        <p:spPr>
          <a:xfrm>
            <a:off x="696191" y="365127"/>
            <a:ext cx="10515600" cy="1325562"/>
          </a:xfrm>
          <a:prstGeom prst="rect">
            <a:avLst/>
          </a:prstGeom>
          <a:solidFill>
            <a:srgbClr val="FF000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3600" b="1" dirty="0" smtClean="0">
                <a:solidFill>
                  <a:schemeClr val="bg1"/>
                </a:solidFill>
                <a:latin typeface="Lucida Handwriting" panose="03010101010101010101" pitchFamily="66" charset="0"/>
                <a:cs typeface="Times New Roman" panose="02020603050405020304" pitchFamily="18" charset="0"/>
              </a:rPr>
              <a:t>Dagelijks schetsen</a:t>
            </a:r>
            <a:r>
              <a:rPr lang="nl-NL" sz="2200" b="1" dirty="0" smtClean="0">
                <a:solidFill>
                  <a:schemeClr val="bg1"/>
                </a:solidFill>
                <a:latin typeface="Lucida Handwriting" panose="03010101010101010101" pitchFamily="66" charset="0"/>
                <a:cs typeface="Times New Roman" panose="02020603050405020304" pitchFamily="18" charset="0"/>
              </a:rPr>
              <a:t/>
            </a:r>
            <a:br>
              <a:rPr lang="nl-NL" sz="2200" b="1" dirty="0" smtClean="0">
                <a:solidFill>
                  <a:schemeClr val="bg1"/>
                </a:solidFill>
                <a:latin typeface="Lucida Handwriting" panose="03010101010101010101" pitchFamily="66" charset="0"/>
                <a:cs typeface="Times New Roman" panose="02020603050405020304" pitchFamily="18" charset="0"/>
              </a:rPr>
            </a:br>
            <a:endParaRPr lang="nl-NL" sz="3100" dirty="0">
              <a:solidFill>
                <a:schemeClr val="bg1"/>
              </a:solidFill>
              <a:latin typeface="Lucida Handwriting" panose="03010101010101010101" pitchFamily="66" charset="0"/>
            </a:endParaRPr>
          </a:p>
        </p:txBody>
      </p:sp>
      <p:sp>
        <p:nvSpPr>
          <p:cNvPr id="4" name="Rechthoek 3"/>
          <p:cNvSpPr/>
          <p:nvPr/>
        </p:nvSpPr>
        <p:spPr>
          <a:xfrm>
            <a:off x="696192" y="3647208"/>
            <a:ext cx="10515600" cy="22132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tx1"/>
                </a:solidFill>
                <a:latin typeface="Times New Roman" panose="02020603050405020304" pitchFamily="18" charset="0"/>
                <a:cs typeface="Times New Roman" panose="02020603050405020304" pitchFamily="18" charset="0"/>
              </a:rPr>
              <a:t>Alle kinderen van alle groepen krijgen een ‘schetsboekje’, waarin ze dagelijks een schetsje mogen maken.</a:t>
            </a:r>
          </a:p>
          <a:p>
            <a:r>
              <a:rPr lang="nl-NL" sz="2000" dirty="0" smtClean="0">
                <a:solidFill>
                  <a:schemeClr val="tx1"/>
                </a:solidFill>
                <a:latin typeface="Times New Roman" panose="02020603050405020304" pitchFamily="18" charset="0"/>
                <a:cs typeface="Times New Roman" panose="02020603050405020304" pitchFamily="18" charset="0"/>
              </a:rPr>
              <a:t>Een schets, zoals Leonardo ook steeds maar weer deed. </a:t>
            </a:r>
          </a:p>
          <a:p>
            <a:r>
              <a:rPr lang="nl-NL" sz="2000" dirty="0" smtClean="0">
                <a:solidFill>
                  <a:schemeClr val="tx1"/>
                </a:solidFill>
                <a:latin typeface="Times New Roman" panose="02020603050405020304" pitchFamily="18" charset="0"/>
                <a:cs typeface="Times New Roman" panose="02020603050405020304" pitchFamily="18" charset="0"/>
              </a:rPr>
              <a:t>Dit kan van alles zijn, bijv. van een hand, van het gezicht van een medeleerling, van een plant, van een blokje lego, van een spin, enz. enz. enz.</a:t>
            </a:r>
            <a:endParaRPr lang="nl-NL" sz="2000" dirty="0">
              <a:solidFill>
                <a:schemeClr val="tx1"/>
              </a:solidFill>
              <a:latin typeface="Times New Roman" panose="02020603050405020304" pitchFamily="18" charset="0"/>
              <a:cs typeface="Times New Roman" panose="02020603050405020304" pitchFamily="18"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91" y="1805390"/>
            <a:ext cx="1787236" cy="1751728"/>
          </a:xfrm>
          <a:prstGeom prst="rect">
            <a:avLst/>
          </a:prstGeom>
        </p:spPr>
      </p:pic>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l="12078" r="11190" b="8393"/>
          <a:stretch/>
        </p:blipFill>
        <p:spPr>
          <a:xfrm>
            <a:off x="5255402" y="1805390"/>
            <a:ext cx="1397177" cy="1751728"/>
          </a:xfrm>
          <a:prstGeom prst="rect">
            <a:avLst/>
          </a:prstGeom>
        </p:spPr>
      </p:pic>
      <p:pic>
        <p:nvPicPr>
          <p:cNvPr id="7" name="Afbeelding 6"/>
          <p:cNvPicPr>
            <a:picLocks noChangeAspect="1"/>
          </p:cNvPicPr>
          <p:nvPr/>
        </p:nvPicPr>
        <p:blipFill rotWithShape="1">
          <a:blip r:embed="rId4" cstate="print">
            <a:extLst>
              <a:ext uri="{28A0092B-C50C-407E-A947-70E740481C1C}">
                <a14:useLocalDpi xmlns:a14="http://schemas.microsoft.com/office/drawing/2010/main" val="0"/>
              </a:ext>
            </a:extLst>
          </a:blip>
          <a:srcRect l="3601" t="12604" r="4571" b="11773"/>
          <a:stretch/>
        </p:blipFill>
        <p:spPr>
          <a:xfrm>
            <a:off x="2711628" y="1805390"/>
            <a:ext cx="2127098" cy="1751728"/>
          </a:xfrm>
          <a:prstGeom prst="rect">
            <a:avLst/>
          </a:prstGeom>
        </p:spPr>
      </p:pic>
      <p:sp>
        <p:nvSpPr>
          <p:cNvPr id="8" name="AutoShape 2" descr="Afbeeldingsresultaten voor afbeeldingen van schetsen van Da Vinci"/>
          <p:cNvSpPr>
            <a:spLocks noChangeAspect="1" noChangeArrowheads="1"/>
          </p:cNvSpPr>
          <p:nvPr/>
        </p:nvSpPr>
        <p:spPr bwMode="auto">
          <a:xfrm>
            <a:off x="63500" y="-1173163"/>
            <a:ext cx="1752600" cy="2447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9255" y="1805391"/>
            <a:ext cx="2177562" cy="1751728"/>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4554" y="1780778"/>
            <a:ext cx="1816589" cy="1776340"/>
          </a:xfrm>
          <a:prstGeom prst="rect">
            <a:avLst/>
          </a:prstGeom>
        </p:spPr>
      </p:pic>
    </p:spTree>
    <p:extLst>
      <p:ext uri="{BB962C8B-B14F-4D97-AF65-F5344CB8AC3E}">
        <p14:creationId xmlns:p14="http://schemas.microsoft.com/office/powerpoint/2010/main" val="1968690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800</Words>
  <Application>Microsoft Office PowerPoint</Application>
  <PresentationFormat>Breedbeeld</PresentationFormat>
  <Paragraphs>312</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Calibri Light</vt:lpstr>
      <vt:lpstr>Lucida Handwriting</vt:lpstr>
      <vt:lpstr>Times New Roman</vt:lpstr>
      <vt:lpstr>Kantoorthema</vt:lpstr>
      <vt:lpstr>              ICC Wijkproject Midden   </vt:lpstr>
      <vt:lpstr>  Projecttitel:    ‘Da Vinci; de man die alles kan’ </vt:lpstr>
      <vt:lpstr>PowerPoint-presentatie</vt:lpstr>
      <vt:lpstr> De kerndoelen bij dit thema: </vt:lpstr>
      <vt:lpstr>PowerPoint-presentatie</vt:lpstr>
      <vt:lpstr>PowerPoint-presentatie</vt:lpstr>
      <vt:lpstr> De kinderen leren bij dit thema: </vt:lpstr>
      <vt:lpstr>  Groepen 1 t/m 8 algemeen </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Anneke Kuipers</dc:creator>
  <cp:lastModifiedBy>Jeannet Schrik</cp:lastModifiedBy>
  <cp:revision>56</cp:revision>
  <dcterms:created xsi:type="dcterms:W3CDTF">2017-10-24T17:50:35Z</dcterms:created>
  <dcterms:modified xsi:type="dcterms:W3CDTF">2019-02-15T10:43:31Z</dcterms:modified>
</cp:coreProperties>
</file>