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60" r:id="rId6"/>
    <p:sldId id="261" r:id="rId7"/>
    <p:sldId id="262" r:id="rId8"/>
    <p:sldId id="263" r:id="rId9"/>
    <p:sldId id="264" r:id="rId10"/>
    <p:sldId id="265" r:id="rId11"/>
    <p:sldId id="266" r:id="rId12"/>
    <p:sldId id="267" r:id="rId13"/>
    <p:sldId id="269" r:id="rId14"/>
    <p:sldId id="270" r:id="rId15"/>
    <p:sldId id="27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l-NL" smtClean="0"/>
              <a:t>Klik om de stijl te bewerken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3F9F7591-BF15-4F5D-86B5-A9C759540E77}" type="datetimeFigureOut">
              <a:rPr lang="nl-NL" smtClean="0"/>
              <a:t>10-11-2016</a:t>
            </a:fld>
            <a:endParaRPr lang="nl-NL"/>
          </a:p>
        </p:txBody>
      </p:sp>
      <p:sp>
        <p:nvSpPr>
          <p:cNvPr id="8" name="Slide Number Placeholder 7"/>
          <p:cNvSpPr>
            <a:spLocks noGrp="1"/>
          </p:cNvSpPr>
          <p:nvPr>
            <p:ph type="sldNum" sz="quarter" idx="11"/>
          </p:nvPr>
        </p:nvSpPr>
        <p:spPr/>
        <p:txBody>
          <a:bodyPr/>
          <a:lstStyle/>
          <a:p>
            <a:fld id="{D96493AD-2E7D-4EE3-AAAD-1B2715F7E479}" type="slidenum">
              <a:rPr lang="nl-NL" smtClean="0"/>
              <a:t>‹nr.›</a:t>
            </a:fld>
            <a:endParaRPr lang="nl-NL"/>
          </a:p>
        </p:txBody>
      </p:sp>
      <p:sp>
        <p:nvSpPr>
          <p:cNvPr id="9" name="Footer Placeholder 8"/>
          <p:cNvSpPr>
            <a:spLocks noGrp="1"/>
          </p:cNvSpPr>
          <p:nvPr>
            <p:ph type="ftr" sz="quarter" idx="12"/>
          </p:nvPr>
        </p:nvSpPr>
        <p:spPr/>
        <p:txBody>
          <a:bodyPr/>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F9F7591-BF15-4F5D-86B5-A9C759540E77}" type="datetimeFigureOut">
              <a:rPr lang="nl-NL" smtClean="0"/>
              <a:t>10-11-2016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F9F7591-BF15-4F5D-86B5-A9C759540E77}" type="datetimeFigureOut">
              <a:rPr lang="nl-NL" smtClean="0"/>
              <a:t>10-11-2016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10"/>
          </p:nvPr>
        </p:nvSpPr>
        <p:spPr/>
        <p:txBody>
          <a:bodyPr/>
          <a:lstStyle/>
          <a:p>
            <a:fld id="{3F9F7591-BF15-4F5D-86B5-A9C759540E77}" type="datetimeFigureOut">
              <a:rPr lang="nl-NL" smtClean="0"/>
              <a:t>10-11-2016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l-NL" smtClean="0"/>
              <a:t>Klik om de stijl te bewerken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3F9F7591-BF15-4F5D-86B5-A9C759540E77}" type="datetimeFigureOut">
              <a:rPr lang="nl-NL" smtClean="0"/>
              <a:t>10-11-2016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6493AD-2E7D-4EE3-AAAD-1B2715F7E479}" type="slidenum">
              <a:rPr lang="nl-NL" smtClean="0"/>
              <a:t>‹nr.›</a:t>
            </a:fld>
            <a:endParaRPr lang="nl-N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5" name="Date Placeholder 4"/>
          <p:cNvSpPr>
            <a:spLocks noGrp="1"/>
          </p:cNvSpPr>
          <p:nvPr>
            <p:ph type="dt" sz="half" idx="10"/>
          </p:nvPr>
        </p:nvSpPr>
        <p:spPr/>
        <p:txBody>
          <a:bodyPr/>
          <a:lstStyle/>
          <a:p>
            <a:fld id="{3F9F7591-BF15-4F5D-86B5-A9C759540E77}" type="datetimeFigureOut">
              <a:rPr lang="nl-NL" smtClean="0"/>
              <a:t>10-11-2016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6493AD-2E7D-4EE3-AAAD-1B2715F7E479}" type="slidenum">
              <a:rPr lang="nl-NL" smtClean="0"/>
              <a:t>‹nr.›</a:t>
            </a:fld>
            <a:endParaRPr lang="nl-NL"/>
          </a:p>
        </p:txBody>
      </p:sp>
      <p:sp>
        <p:nvSpPr>
          <p:cNvPr id="9" name="Content Placeholder 8"/>
          <p:cNvSpPr>
            <a:spLocks noGrp="1"/>
          </p:cNvSpPr>
          <p:nvPr>
            <p:ph sz="quarter" idx="13"/>
          </p:nvPr>
        </p:nvSpPr>
        <p:spPr>
          <a:xfrm>
            <a:off x="365760" y="1600200"/>
            <a:ext cx="4041648" cy="452628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Date Placeholder 6"/>
          <p:cNvSpPr>
            <a:spLocks noGrp="1"/>
          </p:cNvSpPr>
          <p:nvPr>
            <p:ph type="dt" sz="half" idx="10"/>
          </p:nvPr>
        </p:nvSpPr>
        <p:spPr/>
        <p:txBody>
          <a:bodyPr/>
          <a:lstStyle/>
          <a:p>
            <a:fld id="{3F9F7591-BF15-4F5D-86B5-A9C759540E77}" type="datetimeFigureOut">
              <a:rPr lang="nl-NL" smtClean="0"/>
              <a:t>10-11-2016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96493AD-2E7D-4EE3-AAAD-1B2715F7E479}" type="slidenum">
              <a:rPr lang="nl-NL" smtClean="0"/>
              <a:t>‹nr.›</a:t>
            </a:fld>
            <a:endParaRPr lang="nl-NL"/>
          </a:p>
        </p:txBody>
      </p:sp>
      <p:sp>
        <p:nvSpPr>
          <p:cNvPr id="11" name="Content Placeholder 10"/>
          <p:cNvSpPr>
            <a:spLocks noGrp="1"/>
          </p:cNvSpPr>
          <p:nvPr>
            <p:ph sz="quarter" idx="13"/>
          </p:nvPr>
        </p:nvSpPr>
        <p:spPr>
          <a:xfrm>
            <a:off x="457200" y="2212848"/>
            <a:ext cx="4041648" cy="391363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3F9F7591-BF15-4F5D-86B5-A9C759540E77}" type="datetimeFigureOut">
              <a:rPr lang="nl-NL" smtClean="0"/>
              <a:t>10-11-2016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F7591-BF15-4F5D-86B5-A9C759540E77}" type="datetimeFigureOut">
              <a:rPr lang="nl-NL" smtClean="0"/>
              <a:t>10-11-2016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l-NL" smtClean="0"/>
              <a:t>Klik om de stijl te bewerken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F9F7591-BF15-4F5D-86B5-A9C759540E77}" type="datetimeFigureOut">
              <a:rPr lang="nl-NL" smtClean="0"/>
              <a:t>10-11-2016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l-NL" smtClean="0"/>
              <a:t>Klik om de stijl te bewerken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F9F7591-BF15-4F5D-86B5-A9C759540E77}" type="datetimeFigureOut">
              <a:rPr lang="nl-NL" smtClean="0"/>
              <a:t>10-11-2016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6493AD-2E7D-4EE3-AAAD-1B2715F7E479}"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F9F7591-BF15-4F5D-86B5-A9C759540E77}" type="datetimeFigureOut">
              <a:rPr lang="nl-NL" smtClean="0"/>
              <a:t>10-11-2016</a:t>
            </a:fld>
            <a:endParaRPr lang="nl-N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l-N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96493AD-2E7D-4EE3-AAAD-1B2715F7E479}" type="slidenum">
              <a:rPr lang="nl-NL" smtClean="0"/>
              <a:t>‹nr.›</a:t>
            </a:fld>
            <a:endParaRPr lang="nl-N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628800"/>
            <a:ext cx="7772400" cy="1470025"/>
          </a:xfrm>
        </p:spPr>
        <p:txBody>
          <a:bodyPr>
            <a:noAutofit/>
          </a:bodyPr>
          <a:lstStyle/>
          <a:p>
            <a:r>
              <a:rPr lang="nl-NL" sz="9600" dirty="0" smtClean="0"/>
              <a:t>Omdenken</a:t>
            </a:r>
            <a:endParaRPr lang="nl-NL" sz="9600" dirty="0"/>
          </a:p>
        </p:txBody>
      </p:sp>
      <p:sp>
        <p:nvSpPr>
          <p:cNvPr id="3" name="Ondertitel 2"/>
          <p:cNvSpPr>
            <a:spLocks noGrp="1"/>
          </p:cNvSpPr>
          <p:nvPr>
            <p:ph type="subTitle" idx="1"/>
          </p:nvPr>
        </p:nvSpPr>
        <p:spPr>
          <a:xfrm>
            <a:off x="1331640" y="3645024"/>
            <a:ext cx="6400800" cy="1579240"/>
          </a:xfrm>
        </p:spPr>
        <p:txBody>
          <a:bodyPr>
            <a:normAutofit/>
          </a:bodyPr>
          <a:lstStyle/>
          <a:p>
            <a:r>
              <a:rPr lang="nl-NL" sz="6000" dirty="0" smtClean="0"/>
              <a:t>Een kleine test…</a:t>
            </a:r>
            <a:endParaRPr lang="nl-NL" sz="6000" dirty="0"/>
          </a:p>
        </p:txBody>
      </p:sp>
    </p:spTree>
    <p:extLst>
      <p:ext uri="{BB962C8B-B14F-4D97-AF65-F5344CB8AC3E}">
        <p14:creationId xmlns:p14="http://schemas.microsoft.com/office/powerpoint/2010/main" val="349131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6"/>
            </a:pPr>
            <a:r>
              <a:rPr lang="nl-NL" sz="3600" dirty="0"/>
              <a:t>Z</a:t>
            </a:r>
            <a:r>
              <a:rPr lang="nl-NL" sz="3600" dirty="0" smtClean="0"/>
              <a:t>eg ja tegen… wat goed gaat</a:t>
            </a:r>
          </a:p>
          <a:p>
            <a:pPr marL="0" indent="0">
              <a:buNone/>
            </a:pPr>
            <a:endParaRPr lang="nl-NL" sz="3600" dirty="0" smtClean="0"/>
          </a:p>
        </p:txBody>
      </p:sp>
      <p:sp>
        <p:nvSpPr>
          <p:cNvPr id="4" name="Tekstvak 3"/>
          <p:cNvSpPr txBox="1"/>
          <p:nvPr/>
        </p:nvSpPr>
        <p:spPr>
          <a:xfrm>
            <a:off x="1043608" y="3140968"/>
            <a:ext cx="3744416" cy="1477328"/>
          </a:xfrm>
          <a:prstGeom prst="rect">
            <a:avLst/>
          </a:prstGeom>
          <a:noFill/>
        </p:spPr>
        <p:txBody>
          <a:bodyPr wrap="square" rtlCol="0">
            <a:spAutoFit/>
          </a:bodyPr>
          <a:lstStyle/>
          <a:p>
            <a:r>
              <a:rPr lang="nl-NL" dirty="0" smtClean="0"/>
              <a:t>Een kind loopt met een rinkelend dienblad glazen limonade. </a:t>
            </a:r>
          </a:p>
          <a:p>
            <a:r>
              <a:rPr lang="nl-NL" dirty="0" smtClean="0"/>
              <a:t>Je kan het waarschuwen door </a:t>
            </a:r>
          </a:p>
          <a:p>
            <a:r>
              <a:rPr lang="nl-NL" dirty="0" smtClean="0"/>
              <a:t>te zeggen: “Niet laten vallen”.</a:t>
            </a:r>
          </a:p>
          <a:p>
            <a:r>
              <a:rPr lang="nl-NL" dirty="0" smtClean="0"/>
              <a:t>Je kan ook zeggen: “Hou vast”.</a:t>
            </a: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3068958"/>
            <a:ext cx="2016224" cy="3029845"/>
          </a:xfrm>
          <a:prstGeom prst="rect">
            <a:avLst/>
          </a:prstGeom>
        </p:spPr>
      </p:pic>
    </p:spTree>
    <p:extLst>
      <p:ext uri="{BB962C8B-B14F-4D97-AF65-F5344CB8AC3E}">
        <p14:creationId xmlns:p14="http://schemas.microsoft.com/office/powerpoint/2010/main" val="80593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7"/>
            </a:pPr>
            <a:r>
              <a:rPr lang="nl-NL" sz="3600" dirty="0"/>
              <a:t>Z</a:t>
            </a:r>
            <a:r>
              <a:rPr lang="nl-NL" sz="3600" dirty="0" smtClean="0"/>
              <a:t>eg ja tegen… talent</a:t>
            </a:r>
          </a:p>
          <a:p>
            <a:pPr marL="0" indent="0">
              <a:buNone/>
            </a:pPr>
            <a:endParaRPr lang="nl-NL" sz="3600" dirty="0" smtClean="0"/>
          </a:p>
        </p:txBody>
      </p:sp>
      <p:sp>
        <p:nvSpPr>
          <p:cNvPr id="4" name="Tekstvak 3"/>
          <p:cNvSpPr txBox="1"/>
          <p:nvPr/>
        </p:nvSpPr>
        <p:spPr>
          <a:xfrm>
            <a:off x="1043608" y="3140968"/>
            <a:ext cx="3744416" cy="1384995"/>
          </a:xfrm>
          <a:prstGeom prst="rect">
            <a:avLst/>
          </a:prstGeom>
          <a:noFill/>
        </p:spPr>
        <p:txBody>
          <a:bodyPr wrap="square" rtlCol="0">
            <a:spAutoFit/>
          </a:bodyPr>
          <a:lstStyle/>
          <a:p>
            <a:r>
              <a:rPr lang="nl-NL" dirty="0" smtClean="0"/>
              <a:t>Durf te stralen, </a:t>
            </a:r>
          </a:p>
          <a:p>
            <a:r>
              <a:rPr lang="nl-NL" dirty="0" smtClean="0"/>
              <a:t>je dient de wereld niet </a:t>
            </a:r>
          </a:p>
          <a:p>
            <a:r>
              <a:rPr lang="nl-NL" dirty="0" smtClean="0"/>
              <a:t>door jezelf klein te houden.</a:t>
            </a:r>
          </a:p>
          <a:p>
            <a:endParaRPr lang="nl-NL" dirty="0"/>
          </a:p>
          <a:p>
            <a:r>
              <a:rPr lang="nl-NL" sz="1200" i="1" dirty="0" smtClean="0"/>
              <a:t>(Nelson Mandela)</a:t>
            </a: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4149080"/>
            <a:ext cx="4268610" cy="1773491"/>
          </a:xfrm>
          <a:prstGeom prst="rect">
            <a:avLst/>
          </a:prstGeom>
        </p:spPr>
      </p:pic>
    </p:spTree>
    <p:extLst>
      <p:ext uri="{BB962C8B-B14F-4D97-AF65-F5344CB8AC3E}">
        <p14:creationId xmlns:p14="http://schemas.microsoft.com/office/powerpoint/2010/main" val="139313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p:txBody>
          <a:bodyPr>
            <a:noAutofit/>
          </a:bodyPr>
          <a:lstStyle/>
          <a:p>
            <a:pPr marL="457200" indent="-457200">
              <a:buFont typeface="+mj-lt"/>
              <a:buAutoNum type="arabicPeriod"/>
            </a:pPr>
            <a:r>
              <a:rPr lang="nl-NL" sz="3600" dirty="0" smtClean="0"/>
              <a:t> Zeg ja tegen verlangen</a:t>
            </a:r>
          </a:p>
          <a:p>
            <a:pPr marL="457200" indent="-457200">
              <a:buFont typeface="+mj-lt"/>
              <a:buAutoNum type="arabicPeriod"/>
            </a:pPr>
            <a:r>
              <a:rPr lang="nl-NL" sz="3600" dirty="0" smtClean="0"/>
              <a:t> Zeg ja tegen autonomie</a:t>
            </a:r>
          </a:p>
          <a:p>
            <a:pPr marL="457200" indent="-457200">
              <a:buFont typeface="+mj-lt"/>
              <a:buAutoNum type="arabicPeriod"/>
            </a:pPr>
            <a:r>
              <a:rPr lang="nl-NL" sz="3600" dirty="0" smtClean="0"/>
              <a:t> Zeg ja tegen verbondenheid</a:t>
            </a:r>
          </a:p>
          <a:p>
            <a:pPr marL="457200" indent="-457200">
              <a:buFont typeface="+mj-lt"/>
              <a:buAutoNum type="arabicPeriod"/>
            </a:pPr>
            <a:r>
              <a:rPr lang="nl-NL" sz="3600" dirty="0" smtClean="0"/>
              <a:t> Zeg ja tegen verandering</a:t>
            </a:r>
          </a:p>
          <a:p>
            <a:pPr marL="457200" indent="-457200">
              <a:buFont typeface="+mj-lt"/>
              <a:buAutoNum type="arabicPeriod"/>
            </a:pPr>
            <a:r>
              <a:rPr lang="nl-NL" sz="3600" dirty="0" smtClean="0"/>
              <a:t> Zeg ja tegen eerlijkheid</a:t>
            </a:r>
          </a:p>
          <a:p>
            <a:pPr marL="457200" indent="-457200">
              <a:buFont typeface="+mj-lt"/>
              <a:buAutoNum type="arabicPeriod"/>
            </a:pPr>
            <a:r>
              <a:rPr lang="nl-NL" sz="3600" dirty="0"/>
              <a:t> </a:t>
            </a:r>
            <a:r>
              <a:rPr lang="nl-NL" sz="3600" dirty="0" smtClean="0"/>
              <a:t>Zeg ja tegen wat goed gaat</a:t>
            </a:r>
          </a:p>
          <a:p>
            <a:pPr marL="457200" indent="-457200">
              <a:buFont typeface="+mj-lt"/>
              <a:buAutoNum type="arabicPeriod"/>
            </a:pPr>
            <a:r>
              <a:rPr lang="nl-NL" sz="3600" dirty="0"/>
              <a:t> </a:t>
            </a:r>
            <a:r>
              <a:rPr lang="nl-NL" sz="3600" dirty="0" smtClean="0"/>
              <a:t>Zeg ja tegen talent</a:t>
            </a:r>
            <a:endParaRPr lang="nl-NL" sz="3600" dirty="0"/>
          </a:p>
        </p:txBody>
      </p:sp>
    </p:spTree>
    <p:extLst>
      <p:ext uri="{BB962C8B-B14F-4D97-AF65-F5344CB8AC3E}">
        <p14:creationId xmlns:p14="http://schemas.microsoft.com/office/powerpoint/2010/main" val="236842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Argentinië</a:t>
            </a:r>
            <a:endParaRPr lang="nl-NL" dirty="0"/>
          </a:p>
        </p:txBody>
      </p:sp>
      <p:sp>
        <p:nvSpPr>
          <p:cNvPr id="3" name="Tijdelijke aanduiding voor inhoud 2"/>
          <p:cNvSpPr>
            <a:spLocks noGrp="1"/>
          </p:cNvSpPr>
          <p:nvPr>
            <p:ph idx="1"/>
          </p:nvPr>
        </p:nvSpPr>
        <p:spPr>
          <a:xfrm>
            <a:off x="457200" y="1600201"/>
            <a:ext cx="8229600" cy="3052935"/>
          </a:xfrm>
        </p:spPr>
        <p:txBody>
          <a:bodyPr/>
          <a:lstStyle/>
          <a:p>
            <a:r>
              <a:rPr lang="nl-NL" dirty="0" smtClean="0"/>
              <a:t>Argentijnse scholen hebben tijdens de verschillende belangrijke voetbalevenementen een probleem: kinderen spijbelen (uiteraard) massaal om het voetbal te zien. Ook ouders werken heimelijk mee aan deze vorm van nationaal verzet. Wat de school ook doet (regels, controle, straffen), deze collectieve neiging tot verzuim is onuitroeibaar.</a:t>
            </a:r>
            <a:endParaRPr lang="nl-NL" dirty="0"/>
          </a:p>
        </p:txBody>
      </p:sp>
      <p:sp>
        <p:nvSpPr>
          <p:cNvPr id="4" name="Tijdelijke aanduiding voor inhoud 2"/>
          <p:cNvSpPr txBox="1">
            <a:spLocks/>
          </p:cNvSpPr>
          <p:nvPr/>
        </p:nvSpPr>
        <p:spPr>
          <a:xfrm>
            <a:off x="467544" y="5024584"/>
            <a:ext cx="8229600"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nl-NL" dirty="0" smtClean="0"/>
              <a:t>Hoe zou de school met deze neiging te spijbelen om kunnen gaan?</a:t>
            </a:r>
            <a:endParaRPr lang="nl-NL" dirty="0"/>
          </a:p>
        </p:txBody>
      </p:sp>
    </p:spTree>
    <p:extLst>
      <p:ext uri="{BB962C8B-B14F-4D97-AF65-F5344CB8AC3E}">
        <p14:creationId xmlns:p14="http://schemas.microsoft.com/office/powerpoint/2010/main" val="253040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Spijbelen</a:t>
            </a:r>
            <a:endParaRPr lang="nl-NL" dirty="0"/>
          </a:p>
        </p:txBody>
      </p:sp>
      <p:sp>
        <p:nvSpPr>
          <p:cNvPr id="3" name="Tijdelijke aanduiding voor inhoud 2"/>
          <p:cNvSpPr>
            <a:spLocks noGrp="1"/>
          </p:cNvSpPr>
          <p:nvPr>
            <p:ph idx="1"/>
          </p:nvPr>
        </p:nvSpPr>
        <p:spPr>
          <a:xfrm>
            <a:off x="457200" y="1600201"/>
            <a:ext cx="8229600" cy="3556991"/>
          </a:xfrm>
        </p:spPr>
        <p:txBody>
          <a:bodyPr>
            <a:normAutofit lnSpcReduction="10000"/>
          </a:bodyPr>
          <a:lstStyle/>
          <a:p>
            <a:r>
              <a:rPr lang="nl-NL" dirty="0" smtClean="0"/>
              <a:t>Een vijfdejaars vwo-leerling spijbelde drie dagen per week. Hoe meer zijn ouders, docenten en mentor de jongen vroegen naar het hoe en waarom van zijn afwezigheid, des te meer leek hij zich als een oester te sluiten. Na een tijd werd de jongen naar de directeur van de school gestuurd. Deze was op de hoogte van de situatie en besefte dat als hij er met de jongen niet uit zou komen, dit waarschijnlijk een exitgesprek zou worden. Zijn eerste vraag bleek een gouden vraag te zijn.</a:t>
            </a:r>
            <a:endParaRPr lang="nl-NL" dirty="0"/>
          </a:p>
        </p:txBody>
      </p:sp>
      <p:sp>
        <p:nvSpPr>
          <p:cNvPr id="4" name="Tijdelijke aanduiding voor inhoud 2"/>
          <p:cNvSpPr txBox="1">
            <a:spLocks/>
          </p:cNvSpPr>
          <p:nvPr/>
        </p:nvSpPr>
        <p:spPr>
          <a:xfrm>
            <a:off x="467544" y="5373216"/>
            <a:ext cx="8229600" cy="731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nl-NL" dirty="0" smtClean="0"/>
              <a:t>Wat was die vraag?</a:t>
            </a:r>
            <a:endParaRPr lang="nl-NL" dirty="0"/>
          </a:p>
        </p:txBody>
      </p:sp>
    </p:spTree>
    <p:extLst>
      <p:ext uri="{BB962C8B-B14F-4D97-AF65-F5344CB8AC3E}">
        <p14:creationId xmlns:p14="http://schemas.microsoft.com/office/powerpoint/2010/main" val="416513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Doolhof</a:t>
            </a:r>
            <a:endParaRPr lang="nl-NL" dirty="0"/>
          </a:p>
        </p:txBody>
      </p:sp>
      <p:sp>
        <p:nvSpPr>
          <p:cNvPr id="3" name="Tijdelijke aanduiding voor inhoud 2"/>
          <p:cNvSpPr>
            <a:spLocks noGrp="1"/>
          </p:cNvSpPr>
          <p:nvPr>
            <p:ph idx="1"/>
          </p:nvPr>
        </p:nvSpPr>
        <p:spPr>
          <a:xfrm>
            <a:off x="457200" y="1600201"/>
            <a:ext cx="8229600" cy="3917031"/>
          </a:xfrm>
        </p:spPr>
        <p:txBody>
          <a:bodyPr>
            <a:normAutofit fontScale="92500" lnSpcReduction="10000"/>
          </a:bodyPr>
          <a:lstStyle/>
          <a:p>
            <a:r>
              <a:rPr lang="nl-NL" dirty="0" smtClean="0"/>
              <a:t>Een middelbare school met een regionaal verzorgingsgebied is in korte tijd uitgegroeid van zo’n 500 naar meer dan 2.000 leerlingen. Eén van de gevolgen van de groei is dat nieuwe leerlingen de eerste weken van het jaar letterlijk verdwalen in het gebouw. Ondanks het feit dat er van alles is geprobeerd (bewegwijzering, gangen en lespleinen met onderscheidende kleuren, mentorleerlingen die in koppels nieuwe leerlingen op pad sturen) lijkt het probleem onoplosbaar. Blijkbaar is het verdwalen een inherent deel van de toegenomen schaalgrootte. Tot een docent met een goed idee kwam.</a:t>
            </a:r>
            <a:endParaRPr lang="nl-NL" dirty="0"/>
          </a:p>
        </p:txBody>
      </p:sp>
      <p:sp>
        <p:nvSpPr>
          <p:cNvPr id="4" name="Tijdelijke aanduiding voor inhoud 2"/>
          <p:cNvSpPr txBox="1">
            <a:spLocks/>
          </p:cNvSpPr>
          <p:nvPr/>
        </p:nvSpPr>
        <p:spPr>
          <a:xfrm>
            <a:off x="467544" y="5733256"/>
            <a:ext cx="8229600" cy="587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nl-NL" dirty="0" smtClean="0"/>
              <a:t>Wat zou dat idee kunnen zijn?</a:t>
            </a:r>
            <a:endParaRPr lang="nl-NL" dirty="0"/>
          </a:p>
        </p:txBody>
      </p:sp>
    </p:spTree>
    <p:extLst>
      <p:ext uri="{BB962C8B-B14F-4D97-AF65-F5344CB8AC3E}">
        <p14:creationId xmlns:p14="http://schemas.microsoft.com/office/powerpoint/2010/main" val="227763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80728"/>
            <a:ext cx="7772400" cy="1470025"/>
          </a:xfrm>
        </p:spPr>
        <p:txBody>
          <a:bodyPr>
            <a:noAutofit/>
          </a:bodyPr>
          <a:lstStyle/>
          <a:p>
            <a:r>
              <a:rPr lang="nl-NL" sz="9600" dirty="0" smtClean="0"/>
              <a:t>Ja-maar</a:t>
            </a:r>
            <a:endParaRPr lang="nl-NL" sz="9600" dirty="0"/>
          </a:p>
        </p:txBody>
      </p:sp>
      <p:sp>
        <p:nvSpPr>
          <p:cNvPr id="3" name="Ondertitel 2"/>
          <p:cNvSpPr>
            <a:spLocks noGrp="1"/>
          </p:cNvSpPr>
          <p:nvPr>
            <p:ph type="subTitle" idx="1"/>
          </p:nvPr>
        </p:nvSpPr>
        <p:spPr>
          <a:xfrm>
            <a:off x="1331640" y="2996952"/>
            <a:ext cx="6400800" cy="1579240"/>
          </a:xfrm>
        </p:spPr>
        <p:txBody>
          <a:bodyPr>
            <a:normAutofit fontScale="85000" lnSpcReduction="20000"/>
          </a:bodyPr>
          <a:lstStyle/>
          <a:p>
            <a:r>
              <a:rPr lang="nl-NL" sz="6000" dirty="0" smtClean="0"/>
              <a:t>Ik ben </a:t>
            </a:r>
          </a:p>
          <a:p>
            <a:r>
              <a:rPr lang="nl-NL" sz="6000" dirty="0" smtClean="0"/>
              <a:t>wel leraar</a:t>
            </a:r>
            <a:endParaRPr lang="nl-NL" sz="6000" dirty="0"/>
          </a:p>
        </p:txBody>
      </p:sp>
      <p:sp>
        <p:nvSpPr>
          <p:cNvPr id="4" name="Ondertitel 2"/>
          <p:cNvSpPr txBox="1">
            <a:spLocks/>
          </p:cNvSpPr>
          <p:nvPr/>
        </p:nvSpPr>
        <p:spPr>
          <a:xfrm>
            <a:off x="1331640" y="5380300"/>
            <a:ext cx="6400800" cy="496972"/>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nl-NL" sz="6000" dirty="0" smtClean="0"/>
              <a:t>Berthold </a:t>
            </a:r>
            <a:r>
              <a:rPr lang="nl-NL" sz="6000" dirty="0" err="1" smtClean="0"/>
              <a:t>Gunster</a:t>
            </a:r>
            <a:r>
              <a:rPr lang="nl-NL" sz="6000" dirty="0" smtClean="0"/>
              <a:t> en </a:t>
            </a:r>
            <a:r>
              <a:rPr lang="nl-NL" sz="6000" dirty="0" err="1" smtClean="0"/>
              <a:t>Herberd</a:t>
            </a:r>
            <a:r>
              <a:rPr lang="nl-NL" sz="6000" dirty="0" smtClean="0"/>
              <a:t> Prinsen, uitgeverij Quirijn, 2007</a:t>
            </a:r>
            <a:endParaRPr lang="nl-NL" sz="6000" dirty="0"/>
          </a:p>
        </p:txBody>
      </p:sp>
    </p:spTree>
    <p:extLst>
      <p:ext uri="{BB962C8B-B14F-4D97-AF65-F5344CB8AC3E}">
        <p14:creationId xmlns:p14="http://schemas.microsoft.com/office/powerpoint/2010/main" val="278137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2000"/>
                                        <p:tgtEl>
                                          <p:spTgt spid="4">
                                            <p:txEl>
                                              <p:pRg st="0" end="0"/>
                                            </p:txEl>
                                          </p:spTgt>
                                        </p:tgtEl>
                                      </p:cBhvr>
                                    </p:animEffect>
                                    <p:anim calcmode="lin" valueType="num">
                                      <p:cBhvr>
                                        <p:cTn id="20"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2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8336"/>
            <a:ext cx="3826768" cy="1123528"/>
          </a:xfrm>
        </p:spPr>
        <p:txBody>
          <a:bodyPr/>
          <a:lstStyle/>
          <a:p>
            <a:r>
              <a:rPr lang="nl-NL" dirty="0" smtClean="0"/>
              <a:t>Ja-maar</a:t>
            </a:r>
            <a:endParaRPr lang="nl-NL" dirty="0"/>
          </a:p>
        </p:txBody>
      </p:sp>
      <p:sp>
        <p:nvSpPr>
          <p:cNvPr id="3" name="Tijdelijke aanduiding voor inhoud 2"/>
          <p:cNvSpPr>
            <a:spLocks noGrp="1"/>
          </p:cNvSpPr>
          <p:nvPr>
            <p:ph idx="1"/>
          </p:nvPr>
        </p:nvSpPr>
        <p:spPr>
          <a:xfrm>
            <a:off x="457200" y="1600200"/>
            <a:ext cx="3826768" cy="4525963"/>
          </a:xfrm>
        </p:spPr>
        <p:txBody>
          <a:bodyPr>
            <a:normAutofit fontScale="62500" lnSpcReduction="20000"/>
          </a:bodyPr>
          <a:lstStyle/>
          <a:p>
            <a:r>
              <a:rPr lang="nl-NL" dirty="0" smtClean="0"/>
              <a:t>Focus op wat mist</a:t>
            </a:r>
          </a:p>
          <a:p>
            <a:r>
              <a:rPr lang="nl-NL" dirty="0" smtClean="0"/>
              <a:t>Mismatchen</a:t>
            </a:r>
          </a:p>
          <a:p>
            <a:r>
              <a:rPr lang="nl-NL" dirty="0" smtClean="0"/>
              <a:t>Veranderen</a:t>
            </a:r>
          </a:p>
          <a:p>
            <a:r>
              <a:rPr lang="nl-NL" dirty="0" smtClean="0"/>
              <a:t>Fout</a:t>
            </a:r>
          </a:p>
          <a:p>
            <a:endParaRPr lang="nl-NL" dirty="0" smtClean="0"/>
          </a:p>
          <a:p>
            <a:r>
              <a:rPr lang="nl-NL" dirty="0" smtClean="0"/>
              <a:t>Teleurstelling</a:t>
            </a:r>
          </a:p>
          <a:p>
            <a:r>
              <a:rPr lang="nl-NL" dirty="0" smtClean="0"/>
              <a:t>Moeten</a:t>
            </a:r>
          </a:p>
          <a:p>
            <a:r>
              <a:rPr lang="nl-NL" dirty="0" smtClean="0"/>
              <a:t>Hebben</a:t>
            </a:r>
          </a:p>
          <a:p>
            <a:r>
              <a:rPr lang="nl-NL" dirty="0" smtClean="0"/>
              <a:t>Vasthouden</a:t>
            </a:r>
          </a:p>
          <a:p>
            <a:endParaRPr lang="nl-NL" dirty="0"/>
          </a:p>
          <a:p>
            <a:r>
              <a:rPr lang="nl-NL" dirty="0" smtClean="0"/>
              <a:t>Reactief </a:t>
            </a:r>
          </a:p>
          <a:p>
            <a:r>
              <a:rPr lang="nl-NL" dirty="0" smtClean="0"/>
              <a:t>Probleem</a:t>
            </a:r>
          </a:p>
          <a:p>
            <a:r>
              <a:rPr lang="nl-NL" dirty="0" smtClean="0"/>
              <a:t>Ergens</a:t>
            </a:r>
          </a:p>
          <a:p>
            <a:r>
              <a:rPr lang="nl-NL" dirty="0" smtClean="0"/>
              <a:t>Ooit </a:t>
            </a:r>
          </a:p>
          <a:p>
            <a:endParaRPr lang="nl-NL" dirty="0"/>
          </a:p>
          <a:p>
            <a:r>
              <a:rPr lang="nl-NL" dirty="0" smtClean="0"/>
              <a:t>Controle</a:t>
            </a:r>
          </a:p>
          <a:p>
            <a:r>
              <a:rPr lang="nl-NL" dirty="0" smtClean="0"/>
              <a:t>Verbittering</a:t>
            </a:r>
          </a:p>
          <a:p>
            <a:r>
              <a:rPr lang="nl-NL" dirty="0" smtClean="0"/>
              <a:t>Schuld</a:t>
            </a:r>
          </a:p>
          <a:p>
            <a:r>
              <a:rPr lang="nl-NL" dirty="0" smtClean="0"/>
              <a:t>Angst </a:t>
            </a:r>
            <a:endParaRPr lang="nl-NL" dirty="0"/>
          </a:p>
        </p:txBody>
      </p:sp>
      <p:sp>
        <p:nvSpPr>
          <p:cNvPr id="4" name="Titel 1"/>
          <p:cNvSpPr txBox="1">
            <a:spLocks/>
          </p:cNvSpPr>
          <p:nvPr/>
        </p:nvSpPr>
        <p:spPr>
          <a:xfrm>
            <a:off x="4355976" y="260648"/>
            <a:ext cx="3826768" cy="11235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l-NL" dirty="0" smtClean="0"/>
              <a:t>Ja-en</a:t>
            </a:r>
            <a:endParaRPr lang="nl-NL" dirty="0"/>
          </a:p>
        </p:txBody>
      </p:sp>
      <p:sp>
        <p:nvSpPr>
          <p:cNvPr id="5" name="Tijdelijke aanduiding voor inhoud 2"/>
          <p:cNvSpPr txBox="1">
            <a:spLocks/>
          </p:cNvSpPr>
          <p:nvPr/>
        </p:nvSpPr>
        <p:spPr>
          <a:xfrm>
            <a:off x="4804032" y="1600200"/>
            <a:ext cx="3826768"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nl-NL" dirty="0" smtClean="0"/>
              <a:t>Focus op wat is</a:t>
            </a:r>
          </a:p>
          <a:p>
            <a:r>
              <a:rPr lang="nl-NL" dirty="0" smtClean="0"/>
              <a:t>Matchen</a:t>
            </a:r>
          </a:p>
          <a:p>
            <a:r>
              <a:rPr lang="nl-NL" dirty="0" smtClean="0"/>
              <a:t>Accepteren</a:t>
            </a:r>
          </a:p>
          <a:p>
            <a:r>
              <a:rPr lang="nl-NL" dirty="0" smtClean="0"/>
              <a:t>Goed</a:t>
            </a:r>
          </a:p>
          <a:p>
            <a:endParaRPr lang="nl-NL" dirty="0"/>
          </a:p>
          <a:p>
            <a:r>
              <a:rPr lang="nl-NL" dirty="0" smtClean="0"/>
              <a:t>Waardering</a:t>
            </a:r>
          </a:p>
          <a:p>
            <a:r>
              <a:rPr lang="nl-NL" dirty="0" smtClean="0"/>
              <a:t>Mogen</a:t>
            </a:r>
          </a:p>
          <a:p>
            <a:r>
              <a:rPr lang="nl-NL" dirty="0" smtClean="0"/>
              <a:t>Zijn</a:t>
            </a:r>
          </a:p>
          <a:p>
            <a:r>
              <a:rPr lang="nl-NL" dirty="0" smtClean="0"/>
              <a:t>Loslaten</a:t>
            </a:r>
          </a:p>
          <a:p>
            <a:endParaRPr lang="nl-NL" dirty="0"/>
          </a:p>
          <a:p>
            <a:r>
              <a:rPr lang="nl-NL" dirty="0" smtClean="0"/>
              <a:t>Proactief</a:t>
            </a:r>
          </a:p>
          <a:p>
            <a:r>
              <a:rPr lang="nl-NL" dirty="0" smtClean="0"/>
              <a:t>Feit</a:t>
            </a:r>
          </a:p>
          <a:p>
            <a:r>
              <a:rPr lang="nl-NL" dirty="0" smtClean="0"/>
              <a:t>Hier</a:t>
            </a:r>
          </a:p>
          <a:p>
            <a:r>
              <a:rPr lang="nl-NL" dirty="0" smtClean="0"/>
              <a:t>Nu</a:t>
            </a:r>
          </a:p>
          <a:p>
            <a:endParaRPr lang="nl-NL" dirty="0" smtClean="0"/>
          </a:p>
          <a:p>
            <a:r>
              <a:rPr lang="nl-NL" dirty="0" smtClean="0"/>
              <a:t>Vertrouwen</a:t>
            </a:r>
          </a:p>
          <a:p>
            <a:r>
              <a:rPr lang="nl-NL" dirty="0" smtClean="0"/>
              <a:t>Vergevingsgezindheid</a:t>
            </a:r>
          </a:p>
          <a:p>
            <a:r>
              <a:rPr lang="nl-NL" dirty="0" smtClean="0"/>
              <a:t>Verantwoordelijkheid</a:t>
            </a:r>
          </a:p>
          <a:p>
            <a:r>
              <a:rPr lang="nl-NL" dirty="0" smtClean="0"/>
              <a:t>Liefde </a:t>
            </a:r>
            <a:endParaRPr lang="nl-NL" dirty="0"/>
          </a:p>
        </p:txBody>
      </p:sp>
    </p:spTree>
    <p:extLst>
      <p:ext uri="{BB962C8B-B14F-4D97-AF65-F5344CB8AC3E}">
        <p14:creationId xmlns:p14="http://schemas.microsoft.com/office/powerpoint/2010/main" val="133383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par>
                          <p:cTn id="7" fill="hold">
                            <p:stCondLst>
                              <p:cond delay="10"/>
                            </p:stCondLst>
                            <p:childTnLst>
                              <p:par>
                                <p:cTn id="8" presetID="1" presetClass="entr" presetSubtype="0" fill="hold" nodeType="afterEffect">
                                  <p:stCondLst>
                                    <p:cond delay="0"/>
                                  </p:stCondLst>
                                  <p:childTnLst>
                                    <p:set>
                                      <p:cBhvr>
                                        <p:cTn id="9" dur="1" fill="hold">
                                          <p:stCondLst>
                                            <p:cond delay="1999"/>
                                          </p:stCondLst>
                                        </p:cTn>
                                        <p:tgtEl>
                                          <p:spTgt spid="5">
                                            <p:txEl>
                                              <p:pRg st="0" end="0"/>
                                            </p:txEl>
                                          </p:spTgt>
                                        </p:tgtEl>
                                        <p:attrNameLst>
                                          <p:attrName>style.visibility</p:attrName>
                                        </p:attrNameLst>
                                      </p:cBhvr>
                                      <p:to>
                                        <p:strVal val="visible"/>
                                      </p:to>
                                    </p:set>
                                  </p:childTnLst>
                                </p:cTn>
                              </p:par>
                            </p:childTnLst>
                          </p:cTn>
                        </p:par>
                        <p:par>
                          <p:cTn id="10" fill="hold">
                            <p:stCondLst>
                              <p:cond delay="2010"/>
                            </p:stCondLst>
                            <p:childTnLst>
                              <p:par>
                                <p:cTn id="11" presetID="1" presetClass="entr" presetSubtype="0" fill="hold" grpId="0" nodeType="afterEffect">
                                  <p:stCondLst>
                                    <p:cond delay="0"/>
                                  </p:stCondLst>
                                  <p:childTnLst>
                                    <p:set>
                                      <p:cBhvr>
                                        <p:cTn id="12" dur="1" fill="hold">
                                          <p:stCondLst>
                                            <p:cond delay="1999"/>
                                          </p:stCondLst>
                                        </p:cTn>
                                        <p:tgtEl>
                                          <p:spTgt spid="3">
                                            <p:txEl>
                                              <p:pRg st="1" end="1"/>
                                            </p:txEl>
                                          </p:spTgt>
                                        </p:tgtEl>
                                        <p:attrNameLst>
                                          <p:attrName>style.visibility</p:attrName>
                                        </p:attrNameLst>
                                      </p:cBhvr>
                                      <p:to>
                                        <p:strVal val="visible"/>
                                      </p:to>
                                    </p:set>
                                  </p:childTnLst>
                                </p:cTn>
                              </p:par>
                            </p:childTnLst>
                          </p:cTn>
                        </p:par>
                        <p:par>
                          <p:cTn id="13" fill="hold">
                            <p:stCondLst>
                              <p:cond delay="4010"/>
                            </p:stCondLst>
                            <p:childTnLst>
                              <p:par>
                                <p:cTn id="14" presetID="1" presetClass="entr" presetSubtype="0" fill="hold" nodeType="afterEffect">
                                  <p:stCondLst>
                                    <p:cond delay="0"/>
                                  </p:stCondLst>
                                  <p:childTnLst>
                                    <p:set>
                                      <p:cBhvr>
                                        <p:cTn id="15" dur="1" fill="hold">
                                          <p:stCondLst>
                                            <p:cond delay="1999"/>
                                          </p:stCondLst>
                                        </p:cTn>
                                        <p:tgtEl>
                                          <p:spTgt spid="5">
                                            <p:txEl>
                                              <p:pRg st="1" end="1"/>
                                            </p:txEl>
                                          </p:spTgt>
                                        </p:tgtEl>
                                        <p:attrNameLst>
                                          <p:attrName>style.visibility</p:attrName>
                                        </p:attrNameLst>
                                      </p:cBhvr>
                                      <p:to>
                                        <p:strVal val="visible"/>
                                      </p:to>
                                    </p:set>
                                  </p:childTnLst>
                                </p:cTn>
                              </p:par>
                            </p:childTnLst>
                          </p:cTn>
                        </p:par>
                        <p:par>
                          <p:cTn id="16" fill="hold">
                            <p:stCondLst>
                              <p:cond delay="6010"/>
                            </p:stCondLst>
                            <p:childTnLst>
                              <p:par>
                                <p:cTn id="17" presetID="1" presetClass="entr" presetSubtype="0" fill="hold" grpId="0" nodeType="afterEffect">
                                  <p:stCondLst>
                                    <p:cond delay="0"/>
                                  </p:stCondLst>
                                  <p:childTnLst>
                                    <p:set>
                                      <p:cBhvr>
                                        <p:cTn id="18" dur="1" fill="hold">
                                          <p:stCondLst>
                                            <p:cond delay="1999"/>
                                          </p:stCondLst>
                                        </p:cTn>
                                        <p:tgtEl>
                                          <p:spTgt spid="3">
                                            <p:txEl>
                                              <p:pRg st="2" end="2"/>
                                            </p:txEl>
                                          </p:spTgt>
                                        </p:tgtEl>
                                        <p:attrNameLst>
                                          <p:attrName>style.visibility</p:attrName>
                                        </p:attrNameLst>
                                      </p:cBhvr>
                                      <p:to>
                                        <p:strVal val="visible"/>
                                      </p:to>
                                    </p:set>
                                  </p:childTnLst>
                                </p:cTn>
                              </p:par>
                            </p:childTnLst>
                          </p:cTn>
                        </p:par>
                        <p:par>
                          <p:cTn id="19" fill="hold">
                            <p:stCondLst>
                              <p:cond delay="8010"/>
                            </p:stCondLst>
                            <p:childTnLst>
                              <p:par>
                                <p:cTn id="20" presetID="1" presetClass="entr" presetSubtype="0" fill="hold" nodeType="afterEffect">
                                  <p:stCondLst>
                                    <p:cond delay="0"/>
                                  </p:stCondLst>
                                  <p:childTnLst>
                                    <p:set>
                                      <p:cBhvr>
                                        <p:cTn id="21" dur="1" fill="hold">
                                          <p:stCondLst>
                                            <p:cond delay="1999"/>
                                          </p:stCondLst>
                                        </p:cTn>
                                        <p:tgtEl>
                                          <p:spTgt spid="5">
                                            <p:txEl>
                                              <p:pRg st="2" end="2"/>
                                            </p:txEl>
                                          </p:spTgt>
                                        </p:tgtEl>
                                        <p:attrNameLst>
                                          <p:attrName>style.visibility</p:attrName>
                                        </p:attrNameLst>
                                      </p:cBhvr>
                                      <p:to>
                                        <p:strVal val="visible"/>
                                      </p:to>
                                    </p:set>
                                  </p:childTnLst>
                                </p:cTn>
                              </p:par>
                            </p:childTnLst>
                          </p:cTn>
                        </p:par>
                        <p:par>
                          <p:cTn id="22" fill="hold">
                            <p:stCondLst>
                              <p:cond delay="10010"/>
                            </p:stCondLst>
                            <p:childTnLst>
                              <p:par>
                                <p:cTn id="23" presetID="1" presetClass="entr" presetSubtype="0" fill="hold" grpId="0" nodeType="afterEffect">
                                  <p:stCondLst>
                                    <p:cond delay="0"/>
                                  </p:stCondLst>
                                  <p:childTnLst>
                                    <p:set>
                                      <p:cBhvr>
                                        <p:cTn id="24" dur="1" fill="hold">
                                          <p:stCondLst>
                                            <p:cond delay="1999"/>
                                          </p:stCondLst>
                                        </p:cTn>
                                        <p:tgtEl>
                                          <p:spTgt spid="3">
                                            <p:txEl>
                                              <p:pRg st="3" end="3"/>
                                            </p:txEl>
                                          </p:spTgt>
                                        </p:tgtEl>
                                        <p:attrNameLst>
                                          <p:attrName>style.visibility</p:attrName>
                                        </p:attrNameLst>
                                      </p:cBhvr>
                                      <p:to>
                                        <p:strVal val="visible"/>
                                      </p:to>
                                    </p:set>
                                  </p:childTnLst>
                                </p:cTn>
                              </p:par>
                            </p:childTnLst>
                          </p:cTn>
                        </p:par>
                        <p:par>
                          <p:cTn id="25" fill="hold">
                            <p:stCondLst>
                              <p:cond delay="12010"/>
                            </p:stCondLst>
                            <p:childTnLst>
                              <p:par>
                                <p:cTn id="26" presetID="1" presetClass="entr" presetSubtype="0" fill="hold" nodeType="afterEffect">
                                  <p:stCondLst>
                                    <p:cond delay="0"/>
                                  </p:stCondLst>
                                  <p:childTnLst>
                                    <p:set>
                                      <p:cBhvr>
                                        <p:cTn id="27" dur="1" fill="hold">
                                          <p:stCondLst>
                                            <p:cond delay="1999"/>
                                          </p:stCondLst>
                                        </p:cTn>
                                        <p:tgtEl>
                                          <p:spTgt spid="5">
                                            <p:txEl>
                                              <p:pRg st="3" end="3"/>
                                            </p:txEl>
                                          </p:spTgt>
                                        </p:tgtEl>
                                        <p:attrNameLst>
                                          <p:attrName>style.visibility</p:attrName>
                                        </p:attrNameLst>
                                      </p:cBhvr>
                                      <p:to>
                                        <p:strVal val="visible"/>
                                      </p:to>
                                    </p:set>
                                  </p:childTnLst>
                                </p:cTn>
                              </p:par>
                            </p:childTnLst>
                          </p:cTn>
                        </p:par>
                        <p:par>
                          <p:cTn id="28" fill="hold">
                            <p:stCondLst>
                              <p:cond delay="14010"/>
                            </p:stCondLst>
                            <p:childTnLst>
                              <p:par>
                                <p:cTn id="29" presetID="1" presetClass="entr" presetSubtype="0" fill="hold" grpId="0" nodeType="afterEffect">
                                  <p:stCondLst>
                                    <p:cond delay="0"/>
                                  </p:stCondLst>
                                  <p:childTnLst>
                                    <p:set>
                                      <p:cBhvr>
                                        <p:cTn id="30" dur="1" fill="hold">
                                          <p:stCondLst>
                                            <p:cond delay="1999"/>
                                          </p:stCondLst>
                                        </p:cTn>
                                        <p:tgtEl>
                                          <p:spTgt spid="3">
                                            <p:txEl>
                                              <p:pRg st="5" end="5"/>
                                            </p:txEl>
                                          </p:spTgt>
                                        </p:tgtEl>
                                        <p:attrNameLst>
                                          <p:attrName>style.visibility</p:attrName>
                                        </p:attrNameLst>
                                      </p:cBhvr>
                                      <p:to>
                                        <p:strVal val="visible"/>
                                      </p:to>
                                    </p:set>
                                  </p:childTnLst>
                                </p:cTn>
                              </p:par>
                            </p:childTnLst>
                          </p:cTn>
                        </p:par>
                        <p:par>
                          <p:cTn id="31" fill="hold">
                            <p:stCondLst>
                              <p:cond delay="16010"/>
                            </p:stCondLst>
                            <p:childTnLst>
                              <p:par>
                                <p:cTn id="32" presetID="1" presetClass="entr" presetSubtype="0" fill="hold" nodeType="afterEffect">
                                  <p:stCondLst>
                                    <p:cond delay="0"/>
                                  </p:stCondLst>
                                  <p:childTnLst>
                                    <p:set>
                                      <p:cBhvr>
                                        <p:cTn id="33" dur="1" fill="hold">
                                          <p:stCondLst>
                                            <p:cond delay="1999"/>
                                          </p:stCondLst>
                                        </p:cTn>
                                        <p:tgtEl>
                                          <p:spTgt spid="5">
                                            <p:txEl>
                                              <p:pRg st="5" end="5"/>
                                            </p:txEl>
                                          </p:spTgt>
                                        </p:tgtEl>
                                        <p:attrNameLst>
                                          <p:attrName>style.visibility</p:attrName>
                                        </p:attrNameLst>
                                      </p:cBhvr>
                                      <p:to>
                                        <p:strVal val="visible"/>
                                      </p:to>
                                    </p:set>
                                  </p:childTnLst>
                                </p:cTn>
                              </p:par>
                            </p:childTnLst>
                          </p:cTn>
                        </p:par>
                        <p:par>
                          <p:cTn id="34" fill="hold">
                            <p:stCondLst>
                              <p:cond delay="18010"/>
                            </p:stCondLst>
                            <p:childTnLst>
                              <p:par>
                                <p:cTn id="35" presetID="1" presetClass="entr" presetSubtype="0" fill="hold" grpId="0" nodeType="afterEffect">
                                  <p:stCondLst>
                                    <p:cond delay="0"/>
                                  </p:stCondLst>
                                  <p:childTnLst>
                                    <p:set>
                                      <p:cBhvr>
                                        <p:cTn id="36" dur="1" fill="hold">
                                          <p:stCondLst>
                                            <p:cond delay="1999"/>
                                          </p:stCondLst>
                                        </p:cTn>
                                        <p:tgtEl>
                                          <p:spTgt spid="3">
                                            <p:txEl>
                                              <p:pRg st="6" end="6"/>
                                            </p:txEl>
                                          </p:spTgt>
                                        </p:tgtEl>
                                        <p:attrNameLst>
                                          <p:attrName>style.visibility</p:attrName>
                                        </p:attrNameLst>
                                      </p:cBhvr>
                                      <p:to>
                                        <p:strVal val="visible"/>
                                      </p:to>
                                    </p:set>
                                  </p:childTnLst>
                                </p:cTn>
                              </p:par>
                            </p:childTnLst>
                          </p:cTn>
                        </p:par>
                        <p:par>
                          <p:cTn id="37" fill="hold">
                            <p:stCondLst>
                              <p:cond delay="20010"/>
                            </p:stCondLst>
                            <p:childTnLst>
                              <p:par>
                                <p:cTn id="38" presetID="1" presetClass="entr" presetSubtype="0" fill="hold" nodeType="afterEffect">
                                  <p:stCondLst>
                                    <p:cond delay="0"/>
                                  </p:stCondLst>
                                  <p:childTnLst>
                                    <p:set>
                                      <p:cBhvr>
                                        <p:cTn id="39" dur="1" fill="hold">
                                          <p:stCondLst>
                                            <p:cond delay="1999"/>
                                          </p:stCondLst>
                                        </p:cTn>
                                        <p:tgtEl>
                                          <p:spTgt spid="5">
                                            <p:txEl>
                                              <p:pRg st="6" end="6"/>
                                            </p:txEl>
                                          </p:spTgt>
                                        </p:tgtEl>
                                        <p:attrNameLst>
                                          <p:attrName>style.visibility</p:attrName>
                                        </p:attrNameLst>
                                      </p:cBhvr>
                                      <p:to>
                                        <p:strVal val="visible"/>
                                      </p:to>
                                    </p:set>
                                  </p:childTnLst>
                                </p:cTn>
                              </p:par>
                            </p:childTnLst>
                          </p:cTn>
                        </p:par>
                        <p:par>
                          <p:cTn id="40" fill="hold">
                            <p:stCondLst>
                              <p:cond delay="22010"/>
                            </p:stCondLst>
                            <p:childTnLst>
                              <p:par>
                                <p:cTn id="41" presetID="1" presetClass="entr" presetSubtype="0" fill="hold" grpId="0" nodeType="afterEffect">
                                  <p:stCondLst>
                                    <p:cond delay="0"/>
                                  </p:stCondLst>
                                  <p:childTnLst>
                                    <p:set>
                                      <p:cBhvr>
                                        <p:cTn id="42" dur="1" fill="hold">
                                          <p:stCondLst>
                                            <p:cond delay="1999"/>
                                          </p:stCondLst>
                                        </p:cTn>
                                        <p:tgtEl>
                                          <p:spTgt spid="3">
                                            <p:txEl>
                                              <p:pRg st="7" end="7"/>
                                            </p:txEl>
                                          </p:spTgt>
                                        </p:tgtEl>
                                        <p:attrNameLst>
                                          <p:attrName>style.visibility</p:attrName>
                                        </p:attrNameLst>
                                      </p:cBhvr>
                                      <p:to>
                                        <p:strVal val="visible"/>
                                      </p:to>
                                    </p:set>
                                  </p:childTnLst>
                                </p:cTn>
                              </p:par>
                            </p:childTnLst>
                          </p:cTn>
                        </p:par>
                        <p:par>
                          <p:cTn id="43" fill="hold">
                            <p:stCondLst>
                              <p:cond delay="24010"/>
                            </p:stCondLst>
                            <p:childTnLst>
                              <p:par>
                                <p:cTn id="44" presetID="1" presetClass="entr" presetSubtype="0" fill="hold" nodeType="afterEffect">
                                  <p:stCondLst>
                                    <p:cond delay="0"/>
                                  </p:stCondLst>
                                  <p:childTnLst>
                                    <p:set>
                                      <p:cBhvr>
                                        <p:cTn id="45" dur="1" fill="hold">
                                          <p:stCondLst>
                                            <p:cond delay="1999"/>
                                          </p:stCondLst>
                                        </p:cTn>
                                        <p:tgtEl>
                                          <p:spTgt spid="5">
                                            <p:txEl>
                                              <p:pRg st="7" end="7"/>
                                            </p:txEl>
                                          </p:spTgt>
                                        </p:tgtEl>
                                        <p:attrNameLst>
                                          <p:attrName>style.visibility</p:attrName>
                                        </p:attrNameLst>
                                      </p:cBhvr>
                                      <p:to>
                                        <p:strVal val="visible"/>
                                      </p:to>
                                    </p:set>
                                  </p:childTnLst>
                                </p:cTn>
                              </p:par>
                            </p:childTnLst>
                          </p:cTn>
                        </p:par>
                        <p:par>
                          <p:cTn id="46" fill="hold">
                            <p:stCondLst>
                              <p:cond delay="26010"/>
                            </p:stCondLst>
                            <p:childTnLst>
                              <p:par>
                                <p:cTn id="47" presetID="1" presetClass="entr" presetSubtype="0" fill="hold" grpId="0" nodeType="afterEffect">
                                  <p:stCondLst>
                                    <p:cond delay="0"/>
                                  </p:stCondLst>
                                  <p:childTnLst>
                                    <p:set>
                                      <p:cBhvr>
                                        <p:cTn id="48" dur="1" fill="hold">
                                          <p:stCondLst>
                                            <p:cond delay="1999"/>
                                          </p:stCondLst>
                                        </p:cTn>
                                        <p:tgtEl>
                                          <p:spTgt spid="3">
                                            <p:txEl>
                                              <p:pRg st="8" end="8"/>
                                            </p:txEl>
                                          </p:spTgt>
                                        </p:tgtEl>
                                        <p:attrNameLst>
                                          <p:attrName>style.visibility</p:attrName>
                                        </p:attrNameLst>
                                      </p:cBhvr>
                                      <p:to>
                                        <p:strVal val="visible"/>
                                      </p:to>
                                    </p:set>
                                  </p:childTnLst>
                                </p:cTn>
                              </p:par>
                            </p:childTnLst>
                          </p:cTn>
                        </p:par>
                        <p:par>
                          <p:cTn id="49" fill="hold">
                            <p:stCondLst>
                              <p:cond delay="28010"/>
                            </p:stCondLst>
                            <p:childTnLst>
                              <p:par>
                                <p:cTn id="50" presetID="1" presetClass="entr" presetSubtype="0" fill="hold" nodeType="afterEffect">
                                  <p:stCondLst>
                                    <p:cond delay="0"/>
                                  </p:stCondLst>
                                  <p:childTnLst>
                                    <p:set>
                                      <p:cBhvr>
                                        <p:cTn id="51" dur="1" fill="hold">
                                          <p:stCondLst>
                                            <p:cond delay="1999"/>
                                          </p:stCondLst>
                                        </p:cTn>
                                        <p:tgtEl>
                                          <p:spTgt spid="5">
                                            <p:txEl>
                                              <p:pRg st="8" end="8"/>
                                            </p:txEl>
                                          </p:spTgt>
                                        </p:tgtEl>
                                        <p:attrNameLst>
                                          <p:attrName>style.visibility</p:attrName>
                                        </p:attrNameLst>
                                      </p:cBhvr>
                                      <p:to>
                                        <p:strVal val="visible"/>
                                      </p:to>
                                    </p:set>
                                  </p:childTnLst>
                                </p:cTn>
                              </p:par>
                            </p:childTnLst>
                          </p:cTn>
                        </p:par>
                        <p:par>
                          <p:cTn id="52" fill="hold">
                            <p:stCondLst>
                              <p:cond delay="30010"/>
                            </p:stCondLst>
                            <p:childTnLst>
                              <p:par>
                                <p:cTn id="53" presetID="1" presetClass="entr" presetSubtype="0" fill="hold" grpId="0" nodeType="afterEffect">
                                  <p:stCondLst>
                                    <p:cond delay="0"/>
                                  </p:stCondLst>
                                  <p:childTnLst>
                                    <p:set>
                                      <p:cBhvr>
                                        <p:cTn id="54" dur="1" fill="hold">
                                          <p:stCondLst>
                                            <p:cond delay="1999"/>
                                          </p:stCondLst>
                                        </p:cTn>
                                        <p:tgtEl>
                                          <p:spTgt spid="3">
                                            <p:txEl>
                                              <p:pRg st="10" end="10"/>
                                            </p:txEl>
                                          </p:spTgt>
                                        </p:tgtEl>
                                        <p:attrNameLst>
                                          <p:attrName>style.visibility</p:attrName>
                                        </p:attrNameLst>
                                      </p:cBhvr>
                                      <p:to>
                                        <p:strVal val="visible"/>
                                      </p:to>
                                    </p:set>
                                  </p:childTnLst>
                                </p:cTn>
                              </p:par>
                            </p:childTnLst>
                          </p:cTn>
                        </p:par>
                        <p:par>
                          <p:cTn id="55" fill="hold">
                            <p:stCondLst>
                              <p:cond delay="32010"/>
                            </p:stCondLst>
                            <p:childTnLst>
                              <p:par>
                                <p:cTn id="56" presetID="1" presetClass="entr" presetSubtype="0" fill="hold" nodeType="afterEffect">
                                  <p:stCondLst>
                                    <p:cond delay="0"/>
                                  </p:stCondLst>
                                  <p:childTnLst>
                                    <p:set>
                                      <p:cBhvr>
                                        <p:cTn id="57" dur="1" fill="hold">
                                          <p:stCondLst>
                                            <p:cond delay="1999"/>
                                          </p:stCondLst>
                                        </p:cTn>
                                        <p:tgtEl>
                                          <p:spTgt spid="5">
                                            <p:txEl>
                                              <p:pRg st="10" end="10"/>
                                            </p:txEl>
                                          </p:spTgt>
                                        </p:tgtEl>
                                        <p:attrNameLst>
                                          <p:attrName>style.visibility</p:attrName>
                                        </p:attrNameLst>
                                      </p:cBhvr>
                                      <p:to>
                                        <p:strVal val="visible"/>
                                      </p:to>
                                    </p:set>
                                  </p:childTnLst>
                                </p:cTn>
                              </p:par>
                            </p:childTnLst>
                          </p:cTn>
                        </p:par>
                        <p:par>
                          <p:cTn id="58" fill="hold">
                            <p:stCondLst>
                              <p:cond delay="34010"/>
                            </p:stCondLst>
                            <p:childTnLst>
                              <p:par>
                                <p:cTn id="59" presetID="1" presetClass="entr" presetSubtype="0" fill="hold" grpId="0" nodeType="afterEffect">
                                  <p:stCondLst>
                                    <p:cond delay="0"/>
                                  </p:stCondLst>
                                  <p:childTnLst>
                                    <p:set>
                                      <p:cBhvr>
                                        <p:cTn id="60" dur="1" fill="hold">
                                          <p:stCondLst>
                                            <p:cond delay="1999"/>
                                          </p:stCondLst>
                                        </p:cTn>
                                        <p:tgtEl>
                                          <p:spTgt spid="3">
                                            <p:txEl>
                                              <p:pRg st="11" end="11"/>
                                            </p:txEl>
                                          </p:spTgt>
                                        </p:tgtEl>
                                        <p:attrNameLst>
                                          <p:attrName>style.visibility</p:attrName>
                                        </p:attrNameLst>
                                      </p:cBhvr>
                                      <p:to>
                                        <p:strVal val="visible"/>
                                      </p:to>
                                    </p:set>
                                  </p:childTnLst>
                                </p:cTn>
                              </p:par>
                            </p:childTnLst>
                          </p:cTn>
                        </p:par>
                        <p:par>
                          <p:cTn id="61" fill="hold">
                            <p:stCondLst>
                              <p:cond delay="36010"/>
                            </p:stCondLst>
                            <p:childTnLst>
                              <p:par>
                                <p:cTn id="62" presetID="1" presetClass="entr" presetSubtype="0" fill="hold" nodeType="afterEffect">
                                  <p:stCondLst>
                                    <p:cond delay="0"/>
                                  </p:stCondLst>
                                  <p:childTnLst>
                                    <p:set>
                                      <p:cBhvr>
                                        <p:cTn id="63" dur="1" fill="hold">
                                          <p:stCondLst>
                                            <p:cond delay="1999"/>
                                          </p:stCondLst>
                                        </p:cTn>
                                        <p:tgtEl>
                                          <p:spTgt spid="5">
                                            <p:txEl>
                                              <p:pRg st="11" end="11"/>
                                            </p:txEl>
                                          </p:spTgt>
                                        </p:tgtEl>
                                        <p:attrNameLst>
                                          <p:attrName>style.visibility</p:attrName>
                                        </p:attrNameLst>
                                      </p:cBhvr>
                                      <p:to>
                                        <p:strVal val="visible"/>
                                      </p:to>
                                    </p:set>
                                  </p:childTnLst>
                                </p:cTn>
                              </p:par>
                            </p:childTnLst>
                          </p:cTn>
                        </p:par>
                        <p:par>
                          <p:cTn id="64" fill="hold">
                            <p:stCondLst>
                              <p:cond delay="38010"/>
                            </p:stCondLst>
                            <p:childTnLst>
                              <p:par>
                                <p:cTn id="65" presetID="1" presetClass="entr" presetSubtype="0" fill="hold" grpId="0" nodeType="afterEffect">
                                  <p:stCondLst>
                                    <p:cond delay="0"/>
                                  </p:stCondLst>
                                  <p:childTnLst>
                                    <p:set>
                                      <p:cBhvr>
                                        <p:cTn id="66" dur="1" fill="hold">
                                          <p:stCondLst>
                                            <p:cond delay="1999"/>
                                          </p:stCondLst>
                                        </p:cTn>
                                        <p:tgtEl>
                                          <p:spTgt spid="3">
                                            <p:txEl>
                                              <p:pRg st="12" end="12"/>
                                            </p:txEl>
                                          </p:spTgt>
                                        </p:tgtEl>
                                        <p:attrNameLst>
                                          <p:attrName>style.visibility</p:attrName>
                                        </p:attrNameLst>
                                      </p:cBhvr>
                                      <p:to>
                                        <p:strVal val="visible"/>
                                      </p:to>
                                    </p:set>
                                  </p:childTnLst>
                                </p:cTn>
                              </p:par>
                            </p:childTnLst>
                          </p:cTn>
                        </p:par>
                        <p:par>
                          <p:cTn id="67" fill="hold">
                            <p:stCondLst>
                              <p:cond delay="40010"/>
                            </p:stCondLst>
                            <p:childTnLst>
                              <p:par>
                                <p:cTn id="68" presetID="1" presetClass="entr" presetSubtype="0" fill="hold" nodeType="afterEffect">
                                  <p:stCondLst>
                                    <p:cond delay="0"/>
                                  </p:stCondLst>
                                  <p:childTnLst>
                                    <p:set>
                                      <p:cBhvr>
                                        <p:cTn id="69" dur="1" fill="hold">
                                          <p:stCondLst>
                                            <p:cond delay="1999"/>
                                          </p:stCondLst>
                                        </p:cTn>
                                        <p:tgtEl>
                                          <p:spTgt spid="5">
                                            <p:txEl>
                                              <p:pRg st="12" end="12"/>
                                            </p:txEl>
                                          </p:spTgt>
                                        </p:tgtEl>
                                        <p:attrNameLst>
                                          <p:attrName>style.visibility</p:attrName>
                                        </p:attrNameLst>
                                      </p:cBhvr>
                                      <p:to>
                                        <p:strVal val="visible"/>
                                      </p:to>
                                    </p:set>
                                  </p:childTnLst>
                                </p:cTn>
                              </p:par>
                            </p:childTnLst>
                          </p:cTn>
                        </p:par>
                        <p:par>
                          <p:cTn id="70" fill="hold">
                            <p:stCondLst>
                              <p:cond delay="42010"/>
                            </p:stCondLst>
                            <p:childTnLst>
                              <p:par>
                                <p:cTn id="71" presetID="1" presetClass="entr" presetSubtype="0" fill="hold" grpId="0" nodeType="afterEffect">
                                  <p:stCondLst>
                                    <p:cond delay="0"/>
                                  </p:stCondLst>
                                  <p:childTnLst>
                                    <p:set>
                                      <p:cBhvr>
                                        <p:cTn id="72" dur="1" fill="hold">
                                          <p:stCondLst>
                                            <p:cond delay="1999"/>
                                          </p:stCondLst>
                                        </p:cTn>
                                        <p:tgtEl>
                                          <p:spTgt spid="3">
                                            <p:txEl>
                                              <p:pRg st="13" end="13"/>
                                            </p:txEl>
                                          </p:spTgt>
                                        </p:tgtEl>
                                        <p:attrNameLst>
                                          <p:attrName>style.visibility</p:attrName>
                                        </p:attrNameLst>
                                      </p:cBhvr>
                                      <p:to>
                                        <p:strVal val="visible"/>
                                      </p:to>
                                    </p:set>
                                  </p:childTnLst>
                                </p:cTn>
                              </p:par>
                            </p:childTnLst>
                          </p:cTn>
                        </p:par>
                        <p:par>
                          <p:cTn id="73" fill="hold">
                            <p:stCondLst>
                              <p:cond delay="44010"/>
                            </p:stCondLst>
                            <p:childTnLst>
                              <p:par>
                                <p:cTn id="74" presetID="1" presetClass="entr" presetSubtype="0" fill="hold" nodeType="afterEffect">
                                  <p:stCondLst>
                                    <p:cond delay="0"/>
                                  </p:stCondLst>
                                  <p:childTnLst>
                                    <p:set>
                                      <p:cBhvr>
                                        <p:cTn id="75" dur="1" fill="hold">
                                          <p:stCondLst>
                                            <p:cond delay="1999"/>
                                          </p:stCondLst>
                                        </p:cTn>
                                        <p:tgtEl>
                                          <p:spTgt spid="5">
                                            <p:txEl>
                                              <p:pRg st="13" end="13"/>
                                            </p:txEl>
                                          </p:spTgt>
                                        </p:tgtEl>
                                        <p:attrNameLst>
                                          <p:attrName>style.visibility</p:attrName>
                                        </p:attrNameLst>
                                      </p:cBhvr>
                                      <p:to>
                                        <p:strVal val="visible"/>
                                      </p:to>
                                    </p:set>
                                  </p:childTnLst>
                                </p:cTn>
                              </p:par>
                            </p:childTnLst>
                          </p:cTn>
                        </p:par>
                        <p:par>
                          <p:cTn id="76" fill="hold">
                            <p:stCondLst>
                              <p:cond delay="46010"/>
                            </p:stCondLst>
                            <p:childTnLst>
                              <p:par>
                                <p:cTn id="77" presetID="1" presetClass="entr" presetSubtype="0" fill="hold" grpId="0" nodeType="afterEffect">
                                  <p:stCondLst>
                                    <p:cond delay="0"/>
                                  </p:stCondLst>
                                  <p:childTnLst>
                                    <p:set>
                                      <p:cBhvr>
                                        <p:cTn id="78" dur="1" fill="hold">
                                          <p:stCondLst>
                                            <p:cond delay="1999"/>
                                          </p:stCondLst>
                                        </p:cTn>
                                        <p:tgtEl>
                                          <p:spTgt spid="3">
                                            <p:txEl>
                                              <p:pRg st="15" end="15"/>
                                            </p:txEl>
                                          </p:spTgt>
                                        </p:tgtEl>
                                        <p:attrNameLst>
                                          <p:attrName>style.visibility</p:attrName>
                                        </p:attrNameLst>
                                      </p:cBhvr>
                                      <p:to>
                                        <p:strVal val="visible"/>
                                      </p:to>
                                    </p:set>
                                  </p:childTnLst>
                                </p:cTn>
                              </p:par>
                            </p:childTnLst>
                          </p:cTn>
                        </p:par>
                        <p:par>
                          <p:cTn id="79" fill="hold">
                            <p:stCondLst>
                              <p:cond delay="48010"/>
                            </p:stCondLst>
                            <p:childTnLst>
                              <p:par>
                                <p:cTn id="80" presetID="1" presetClass="entr" presetSubtype="0" fill="hold" nodeType="afterEffect">
                                  <p:stCondLst>
                                    <p:cond delay="0"/>
                                  </p:stCondLst>
                                  <p:childTnLst>
                                    <p:set>
                                      <p:cBhvr>
                                        <p:cTn id="81" dur="1" fill="hold">
                                          <p:stCondLst>
                                            <p:cond delay="1999"/>
                                          </p:stCondLst>
                                        </p:cTn>
                                        <p:tgtEl>
                                          <p:spTgt spid="5">
                                            <p:txEl>
                                              <p:pRg st="15" end="15"/>
                                            </p:txEl>
                                          </p:spTgt>
                                        </p:tgtEl>
                                        <p:attrNameLst>
                                          <p:attrName>style.visibility</p:attrName>
                                        </p:attrNameLst>
                                      </p:cBhvr>
                                      <p:to>
                                        <p:strVal val="visible"/>
                                      </p:to>
                                    </p:set>
                                  </p:childTnLst>
                                </p:cTn>
                              </p:par>
                            </p:childTnLst>
                          </p:cTn>
                        </p:par>
                        <p:par>
                          <p:cTn id="82" fill="hold">
                            <p:stCondLst>
                              <p:cond delay="50010"/>
                            </p:stCondLst>
                            <p:childTnLst>
                              <p:par>
                                <p:cTn id="83" presetID="1" presetClass="entr" presetSubtype="0" fill="hold" grpId="0" nodeType="afterEffect">
                                  <p:stCondLst>
                                    <p:cond delay="0"/>
                                  </p:stCondLst>
                                  <p:childTnLst>
                                    <p:set>
                                      <p:cBhvr>
                                        <p:cTn id="84" dur="1" fill="hold">
                                          <p:stCondLst>
                                            <p:cond delay="1999"/>
                                          </p:stCondLst>
                                        </p:cTn>
                                        <p:tgtEl>
                                          <p:spTgt spid="3">
                                            <p:txEl>
                                              <p:pRg st="16" end="16"/>
                                            </p:txEl>
                                          </p:spTgt>
                                        </p:tgtEl>
                                        <p:attrNameLst>
                                          <p:attrName>style.visibility</p:attrName>
                                        </p:attrNameLst>
                                      </p:cBhvr>
                                      <p:to>
                                        <p:strVal val="visible"/>
                                      </p:to>
                                    </p:set>
                                  </p:childTnLst>
                                </p:cTn>
                              </p:par>
                            </p:childTnLst>
                          </p:cTn>
                        </p:par>
                        <p:par>
                          <p:cTn id="85" fill="hold">
                            <p:stCondLst>
                              <p:cond delay="52010"/>
                            </p:stCondLst>
                            <p:childTnLst>
                              <p:par>
                                <p:cTn id="86" presetID="1" presetClass="entr" presetSubtype="0" fill="hold" nodeType="afterEffect">
                                  <p:stCondLst>
                                    <p:cond delay="0"/>
                                  </p:stCondLst>
                                  <p:childTnLst>
                                    <p:set>
                                      <p:cBhvr>
                                        <p:cTn id="87" dur="1" fill="hold">
                                          <p:stCondLst>
                                            <p:cond delay="1999"/>
                                          </p:stCondLst>
                                        </p:cTn>
                                        <p:tgtEl>
                                          <p:spTgt spid="5">
                                            <p:txEl>
                                              <p:pRg st="16" end="16"/>
                                            </p:txEl>
                                          </p:spTgt>
                                        </p:tgtEl>
                                        <p:attrNameLst>
                                          <p:attrName>style.visibility</p:attrName>
                                        </p:attrNameLst>
                                      </p:cBhvr>
                                      <p:to>
                                        <p:strVal val="visible"/>
                                      </p:to>
                                    </p:set>
                                  </p:childTnLst>
                                </p:cTn>
                              </p:par>
                            </p:childTnLst>
                          </p:cTn>
                        </p:par>
                        <p:par>
                          <p:cTn id="88" fill="hold">
                            <p:stCondLst>
                              <p:cond delay="54010"/>
                            </p:stCondLst>
                            <p:childTnLst>
                              <p:par>
                                <p:cTn id="89" presetID="1" presetClass="entr" presetSubtype="0" fill="hold" grpId="0" nodeType="afterEffect">
                                  <p:stCondLst>
                                    <p:cond delay="0"/>
                                  </p:stCondLst>
                                  <p:childTnLst>
                                    <p:set>
                                      <p:cBhvr>
                                        <p:cTn id="90" dur="1" fill="hold">
                                          <p:stCondLst>
                                            <p:cond delay="1999"/>
                                          </p:stCondLst>
                                        </p:cTn>
                                        <p:tgtEl>
                                          <p:spTgt spid="3">
                                            <p:txEl>
                                              <p:pRg st="17" end="17"/>
                                            </p:txEl>
                                          </p:spTgt>
                                        </p:tgtEl>
                                        <p:attrNameLst>
                                          <p:attrName>style.visibility</p:attrName>
                                        </p:attrNameLst>
                                      </p:cBhvr>
                                      <p:to>
                                        <p:strVal val="visible"/>
                                      </p:to>
                                    </p:set>
                                  </p:childTnLst>
                                </p:cTn>
                              </p:par>
                            </p:childTnLst>
                          </p:cTn>
                        </p:par>
                        <p:par>
                          <p:cTn id="91" fill="hold">
                            <p:stCondLst>
                              <p:cond delay="56010"/>
                            </p:stCondLst>
                            <p:childTnLst>
                              <p:par>
                                <p:cTn id="92" presetID="1" presetClass="entr" presetSubtype="0" fill="hold" nodeType="afterEffect">
                                  <p:stCondLst>
                                    <p:cond delay="0"/>
                                  </p:stCondLst>
                                  <p:childTnLst>
                                    <p:set>
                                      <p:cBhvr>
                                        <p:cTn id="93" dur="1" fill="hold">
                                          <p:stCondLst>
                                            <p:cond delay="1999"/>
                                          </p:stCondLst>
                                        </p:cTn>
                                        <p:tgtEl>
                                          <p:spTgt spid="5">
                                            <p:txEl>
                                              <p:pRg st="17" end="17"/>
                                            </p:txEl>
                                          </p:spTgt>
                                        </p:tgtEl>
                                        <p:attrNameLst>
                                          <p:attrName>style.visibility</p:attrName>
                                        </p:attrNameLst>
                                      </p:cBhvr>
                                      <p:to>
                                        <p:strVal val="visible"/>
                                      </p:to>
                                    </p:set>
                                  </p:childTnLst>
                                </p:cTn>
                              </p:par>
                            </p:childTnLst>
                          </p:cTn>
                        </p:par>
                        <p:par>
                          <p:cTn id="94" fill="hold">
                            <p:stCondLst>
                              <p:cond delay="58010"/>
                            </p:stCondLst>
                            <p:childTnLst>
                              <p:par>
                                <p:cTn id="95" presetID="1" presetClass="entr" presetSubtype="0" fill="hold" grpId="0" nodeType="afterEffect">
                                  <p:stCondLst>
                                    <p:cond delay="0"/>
                                  </p:stCondLst>
                                  <p:childTnLst>
                                    <p:set>
                                      <p:cBhvr>
                                        <p:cTn id="96" dur="1" fill="hold">
                                          <p:stCondLst>
                                            <p:cond delay="1999"/>
                                          </p:stCondLst>
                                        </p:cTn>
                                        <p:tgtEl>
                                          <p:spTgt spid="3">
                                            <p:txEl>
                                              <p:pRg st="18" end="18"/>
                                            </p:txEl>
                                          </p:spTgt>
                                        </p:tgtEl>
                                        <p:attrNameLst>
                                          <p:attrName>style.visibility</p:attrName>
                                        </p:attrNameLst>
                                      </p:cBhvr>
                                      <p:to>
                                        <p:strVal val="visible"/>
                                      </p:to>
                                    </p:set>
                                  </p:childTnLst>
                                </p:cTn>
                              </p:par>
                            </p:childTnLst>
                          </p:cTn>
                        </p:par>
                        <p:par>
                          <p:cTn id="97" fill="hold">
                            <p:stCondLst>
                              <p:cond delay="60010"/>
                            </p:stCondLst>
                            <p:childTnLst>
                              <p:par>
                                <p:cTn id="98" presetID="1" presetClass="entr" presetSubtype="0" fill="hold" nodeType="afterEffect">
                                  <p:stCondLst>
                                    <p:cond delay="0"/>
                                  </p:stCondLst>
                                  <p:childTnLst>
                                    <p:set>
                                      <p:cBhvr>
                                        <p:cTn id="99" dur="1" fill="hold">
                                          <p:stCondLst>
                                            <p:cond delay="1999"/>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p:txBody>
          <a:bodyPr>
            <a:noAutofit/>
          </a:bodyPr>
          <a:lstStyle/>
          <a:p>
            <a:pPr marL="457200" indent="-457200">
              <a:buFont typeface="+mj-lt"/>
              <a:buAutoNum type="arabicPeriod"/>
            </a:pPr>
            <a:r>
              <a:rPr lang="nl-NL" sz="3600" dirty="0" smtClean="0"/>
              <a:t> Zeg ja tegen verlangen</a:t>
            </a:r>
          </a:p>
          <a:p>
            <a:pPr marL="457200" indent="-457200">
              <a:buFont typeface="+mj-lt"/>
              <a:buAutoNum type="arabicPeriod"/>
            </a:pPr>
            <a:r>
              <a:rPr lang="nl-NL" sz="3600" dirty="0" smtClean="0"/>
              <a:t> Zeg ja tegen autonomie</a:t>
            </a:r>
          </a:p>
          <a:p>
            <a:pPr marL="457200" indent="-457200">
              <a:buFont typeface="+mj-lt"/>
              <a:buAutoNum type="arabicPeriod"/>
            </a:pPr>
            <a:r>
              <a:rPr lang="nl-NL" sz="3600" dirty="0" smtClean="0"/>
              <a:t> Zeg ja tegen verbondenheid</a:t>
            </a:r>
          </a:p>
          <a:p>
            <a:pPr marL="457200" indent="-457200">
              <a:buFont typeface="+mj-lt"/>
              <a:buAutoNum type="arabicPeriod"/>
            </a:pPr>
            <a:r>
              <a:rPr lang="nl-NL" sz="3600" dirty="0" smtClean="0"/>
              <a:t> Zeg ja tegen verandering</a:t>
            </a:r>
          </a:p>
          <a:p>
            <a:pPr marL="457200" indent="-457200">
              <a:buFont typeface="+mj-lt"/>
              <a:buAutoNum type="arabicPeriod"/>
            </a:pPr>
            <a:r>
              <a:rPr lang="nl-NL" sz="3600" dirty="0" smtClean="0"/>
              <a:t> Zeg ja tegen eerlijkheid</a:t>
            </a:r>
          </a:p>
          <a:p>
            <a:pPr marL="457200" indent="-457200">
              <a:buFont typeface="+mj-lt"/>
              <a:buAutoNum type="arabicPeriod"/>
            </a:pPr>
            <a:r>
              <a:rPr lang="nl-NL" sz="3600" dirty="0"/>
              <a:t> </a:t>
            </a:r>
            <a:r>
              <a:rPr lang="nl-NL" sz="3600" dirty="0" smtClean="0"/>
              <a:t>Zeg ja tegen wat goed gaat</a:t>
            </a:r>
          </a:p>
          <a:p>
            <a:pPr marL="457200" indent="-457200">
              <a:buFont typeface="+mj-lt"/>
              <a:buAutoNum type="arabicPeriod"/>
            </a:pPr>
            <a:r>
              <a:rPr lang="nl-NL" sz="3600" dirty="0"/>
              <a:t> </a:t>
            </a:r>
            <a:r>
              <a:rPr lang="nl-NL" sz="3600" dirty="0" smtClean="0"/>
              <a:t>Zeg ja tegen talent</a:t>
            </a:r>
            <a:endParaRPr lang="nl-NL" sz="3600" dirty="0"/>
          </a:p>
        </p:txBody>
      </p:sp>
    </p:spTree>
    <p:extLst>
      <p:ext uri="{BB962C8B-B14F-4D97-AF65-F5344CB8AC3E}">
        <p14:creationId xmlns:p14="http://schemas.microsoft.com/office/powerpoint/2010/main" val="117621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457200" indent="-457200">
              <a:buFont typeface="+mj-lt"/>
              <a:buAutoNum type="arabicPeriod"/>
            </a:pPr>
            <a:r>
              <a:rPr lang="nl-NL" sz="3600" dirty="0" smtClean="0"/>
              <a:t>Zeg ja tegen… verlangen</a:t>
            </a:r>
          </a:p>
          <a:p>
            <a:pPr marL="0" indent="0">
              <a:buNone/>
            </a:pPr>
            <a:endParaRPr lang="nl-NL" sz="3600" dirty="0" smtClean="0"/>
          </a:p>
        </p:txBody>
      </p:sp>
      <p:sp>
        <p:nvSpPr>
          <p:cNvPr id="4" name="Tekstvak 3"/>
          <p:cNvSpPr txBox="1"/>
          <p:nvPr/>
        </p:nvSpPr>
        <p:spPr>
          <a:xfrm>
            <a:off x="1043608" y="3140968"/>
            <a:ext cx="4608512" cy="3139321"/>
          </a:xfrm>
          <a:prstGeom prst="rect">
            <a:avLst/>
          </a:prstGeom>
          <a:noFill/>
        </p:spPr>
        <p:txBody>
          <a:bodyPr wrap="square" rtlCol="0">
            <a:spAutoFit/>
          </a:bodyPr>
          <a:lstStyle/>
          <a:p>
            <a:r>
              <a:rPr lang="nl-NL" dirty="0" smtClean="0"/>
              <a:t>Wanneer je een schip wilt gaan bouwen</a:t>
            </a:r>
          </a:p>
          <a:p>
            <a:r>
              <a:rPr lang="nl-NL" dirty="0"/>
              <a:t>b</a:t>
            </a:r>
            <a:r>
              <a:rPr lang="nl-NL" dirty="0" smtClean="0"/>
              <a:t>reng dan geen mensen bijeen</a:t>
            </a:r>
          </a:p>
          <a:p>
            <a:r>
              <a:rPr lang="nl-NL" dirty="0"/>
              <a:t>o</a:t>
            </a:r>
            <a:r>
              <a:rPr lang="nl-NL" dirty="0" smtClean="0"/>
              <a:t>m timmerhout te sjouwen</a:t>
            </a:r>
          </a:p>
          <a:p>
            <a:r>
              <a:rPr lang="nl-NL" dirty="0"/>
              <a:t>o</a:t>
            </a:r>
            <a:r>
              <a:rPr lang="nl-NL" dirty="0" smtClean="0"/>
              <a:t>f te tekenen alleen.</a:t>
            </a:r>
          </a:p>
          <a:p>
            <a:endParaRPr lang="nl-NL" dirty="0"/>
          </a:p>
          <a:p>
            <a:r>
              <a:rPr lang="nl-NL" dirty="0" smtClean="0"/>
              <a:t>Voorkom dat ze taken ontvangen</a:t>
            </a:r>
          </a:p>
          <a:p>
            <a:r>
              <a:rPr lang="nl-NL" dirty="0"/>
              <a:t>d</a:t>
            </a:r>
            <a:r>
              <a:rPr lang="nl-NL" dirty="0" smtClean="0"/>
              <a:t>eel evenmin plannen mee</a:t>
            </a:r>
          </a:p>
          <a:p>
            <a:r>
              <a:rPr lang="nl-NL" dirty="0"/>
              <a:t>m</a:t>
            </a:r>
            <a:r>
              <a:rPr lang="nl-NL" dirty="0" smtClean="0"/>
              <a:t>aar leer eerst mensen verlangen</a:t>
            </a:r>
          </a:p>
          <a:p>
            <a:r>
              <a:rPr lang="nl-NL" dirty="0"/>
              <a:t>n</a:t>
            </a:r>
            <a:r>
              <a:rPr lang="nl-NL" dirty="0" smtClean="0"/>
              <a:t>aar de eindeloze zee.</a:t>
            </a:r>
          </a:p>
          <a:p>
            <a:endParaRPr lang="nl-NL" dirty="0"/>
          </a:p>
          <a:p>
            <a:r>
              <a:rPr lang="nl-NL" sz="1200" i="1" dirty="0" smtClean="0"/>
              <a:t>(</a:t>
            </a:r>
            <a:r>
              <a:rPr lang="nl-NL" sz="1200" i="1" dirty="0" err="1" smtClean="0"/>
              <a:t>Anthoine</a:t>
            </a:r>
            <a:r>
              <a:rPr lang="nl-NL" sz="1200" i="1" dirty="0" smtClean="0"/>
              <a:t> de Saint-</a:t>
            </a:r>
            <a:r>
              <a:rPr lang="nl-NL" sz="1200" i="1" dirty="0" err="1" smtClean="0"/>
              <a:t>Exupéry</a:t>
            </a:r>
            <a:r>
              <a:rPr lang="nl-NL" sz="1200" i="1" dirty="0" smtClean="0"/>
              <a:t>)</a:t>
            </a:r>
            <a:endParaRPr lang="nl-NL" sz="1200" i="1"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4688" y="3127248"/>
            <a:ext cx="2750024" cy="2750024"/>
          </a:xfrm>
          <a:prstGeom prst="rect">
            <a:avLst/>
          </a:prstGeom>
        </p:spPr>
      </p:pic>
    </p:spTree>
    <p:extLst>
      <p:ext uri="{BB962C8B-B14F-4D97-AF65-F5344CB8AC3E}">
        <p14:creationId xmlns:p14="http://schemas.microsoft.com/office/powerpoint/2010/main" val="26820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2"/>
            </a:pPr>
            <a:r>
              <a:rPr lang="nl-NL" sz="3600" dirty="0" smtClean="0"/>
              <a:t>Zeg ja tegen… autonomie</a:t>
            </a:r>
          </a:p>
          <a:p>
            <a:pPr marL="0" indent="0">
              <a:buNone/>
            </a:pPr>
            <a:endParaRPr lang="nl-NL" sz="3600" dirty="0" smtClean="0"/>
          </a:p>
        </p:txBody>
      </p:sp>
      <p:sp>
        <p:nvSpPr>
          <p:cNvPr id="4" name="Tekstvak 3"/>
          <p:cNvSpPr txBox="1"/>
          <p:nvPr/>
        </p:nvSpPr>
        <p:spPr>
          <a:xfrm>
            <a:off x="1043608" y="3140968"/>
            <a:ext cx="3744416" cy="1200329"/>
          </a:xfrm>
          <a:prstGeom prst="rect">
            <a:avLst/>
          </a:prstGeom>
          <a:noFill/>
        </p:spPr>
        <p:txBody>
          <a:bodyPr wrap="square" rtlCol="0">
            <a:spAutoFit/>
          </a:bodyPr>
          <a:lstStyle/>
          <a:p>
            <a:r>
              <a:rPr lang="nl-NL" dirty="0" smtClean="0"/>
              <a:t>Je kan een paard wel </a:t>
            </a:r>
          </a:p>
          <a:p>
            <a:r>
              <a:rPr lang="nl-NL" dirty="0" smtClean="0"/>
              <a:t>naar de waterbak leiden, </a:t>
            </a:r>
          </a:p>
          <a:p>
            <a:r>
              <a:rPr lang="nl-NL" dirty="0" smtClean="0"/>
              <a:t>maar hem niet </a:t>
            </a:r>
          </a:p>
          <a:p>
            <a:r>
              <a:rPr lang="nl-NL" dirty="0" smtClean="0"/>
              <a:t>dwingen te drinken</a:t>
            </a:r>
          </a:p>
        </p:txBody>
      </p:sp>
      <p:pic>
        <p:nvPicPr>
          <p:cNvPr id="6" name="Afbeelding 5"/>
          <p:cNvPicPr>
            <a:picLocks noChangeAspect="1"/>
          </p:cNvPicPr>
          <p:nvPr/>
        </p:nvPicPr>
        <p:blipFill rotWithShape="1">
          <a:blip r:embed="rId2">
            <a:extLst>
              <a:ext uri="{28A0092B-C50C-407E-A947-70E740481C1C}">
                <a14:useLocalDpi xmlns:a14="http://schemas.microsoft.com/office/drawing/2010/main" val="0"/>
              </a:ext>
            </a:extLst>
          </a:blip>
          <a:srcRect b="10523"/>
          <a:stretch/>
        </p:blipFill>
        <p:spPr>
          <a:xfrm>
            <a:off x="4932041" y="3126677"/>
            <a:ext cx="3556894" cy="2332291"/>
          </a:xfrm>
          <a:prstGeom prst="rect">
            <a:avLst/>
          </a:prstGeom>
        </p:spPr>
      </p:pic>
    </p:spTree>
    <p:extLst>
      <p:ext uri="{BB962C8B-B14F-4D97-AF65-F5344CB8AC3E}">
        <p14:creationId xmlns:p14="http://schemas.microsoft.com/office/powerpoint/2010/main" val="383828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3"/>
            </a:pPr>
            <a:r>
              <a:rPr lang="nl-NL" sz="3600" dirty="0" smtClean="0"/>
              <a:t>Zeg ja tegen… verbondenheid</a:t>
            </a:r>
          </a:p>
          <a:p>
            <a:pPr marL="0" indent="0">
              <a:buNone/>
            </a:pPr>
            <a:endParaRPr lang="nl-NL" sz="3600" dirty="0" smtClean="0"/>
          </a:p>
        </p:txBody>
      </p:sp>
      <p:sp>
        <p:nvSpPr>
          <p:cNvPr id="4" name="Tekstvak 3"/>
          <p:cNvSpPr txBox="1"/>
          <p:nvPr/>
        </p:nvSpPr>
        <p:spPr>
          <a:xfrm>
            <a:off x="1043608" y="3140968"/>
            <a:ext cx="3744416" cy="923330"/>
          </a:xfrm>
          <a:prstGeom prst="rect">
            <a:avLst/>
          </a:prstGeom>
          <a:noFill/>
        </p:spPr>
        <p:txBody>
          <a:bodyPr wrap="square" rtlCol="0">
            <a:spAutoFit/>
          </a:bodyPr>
          <a:lstStyle/>
          <a:p>
            <a:r>
              <a:rPr lang="nl-NL" dirty="0" smtClean="0"/>
              <a:t>Hoe harder je duwt,</a:t>
            </a:r>
          </a:p>
          <a:p>
            <a:r>
              <a:rPr lang="nl-NL" dirty="0"/>
              <a:t>h</a:t>
            </a:r>
            <a:r>
              <a:rPr lang="nl-NL" dirty="0" smtClean="0"/>
              <a:t>oe harder het systeem </a:t>
            </a:r>
          </a:p>
          <a:p>
            <a:r>
              <a:rPr lang="nl-NL" dirty="0"/>
              <a:t>t</a:t>
            </a:r>
            <a:r>
              <a:rPr lang="nl-NL" dirty="0" smtClean="0"/>
              <a:t>erugduwt.</a:t>
            </a:r>
          </a:p>
        </p:txBody>
      </p:sp>
      <p:pic>
        <p:nvPicPr>
          <p:cNvPr id="5" name="Afbeelding 4"/>
          <p:cNvPicPr>
            <a:picLocks noChangeAspect="1"/>
          </p:cNvPicPr>
          <p:nvPr/>
        </p:nvPicPr>
        <p:blipFill rotWithShape="1">
          <a:blip r:embed="rId2">
            <a:extLst>
              <a:ext uri="{28A0092B-C50C-407E-A947-70E740481C1C}">
                <a14:useLocalDpi xmlns:a14="http://schemas.microsoft.com/office/drawing/2010/main" val="0"/>
              </a:ext>
            </a:extLst>
          </a:blip>
          <a:srcRect b="10057"/>
          <a:stretch/>
        </p:blipFill>
        <p:spPr>
          <a:xfrm>
            <a:off x="4355977" y="3021139"/>
            <a:ext cx="3504388" cy="2309813"/>
          </a:xfrm>
          <a:prstGeom prst="rect">
            <a:avLst/>
          </a:prstGeom>
        </p:spPr>
      </p:pic>
    </p:spTree>
    <p:extLst>
      <p:ext uri="{BB962C8B-B14F-4D97-AF65-F5344CB8AC3E}">
        <p14:creationId xmlns:p14="http://schemas.microsoft.com/office/powerpoint/2010/main" val="228210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4"/>
            </a:pPr>
            <a:r>
              <a:rPr lang="nl-NL" sz="3600" dirty="0"/>
              <a:t>Z</a:t>
            </a:r>
            <a:r>
              <a:rPr lang="nl-NL" sz="3600" dirty="0" smtClean="0"/>
              <a:t>eg ja tegen… verandering</a:t>
            </a:r>
          </a:p>
          <a:p>
            <a:pPr marL="0" indent="0">
              <a:buNone/>
            </a:pPr>
            <a:endParaRPr lang="nl-NL" sz="3600" dirty="0" smtClean="0"/>
          </a:p>
        </p:txBody>
      </p:sp>
      <p:sp>
        <p:nvSpPr>
          <p:cNvPr id="4" name="Tekstvak 3"/>
          <p:cNvSpPr txBox="1"/>
          <p:nvPr/>
        </p:nvSpPr>
        <p:spPr>
          <a:xfrm>
            <a:off x="1043608" y="3140968"/>
            <a:ext cx="3744416" cy="1200329"/>
          </a:xfrm>
          <a:prstGeom prst="rect">
            <a:avLst/>
          </a:prstGeom>
          <a:noFill/>
        </p:spPr>
        <p:txBody>
          <a:bodyPr wrap="square" rtlCol="0">
            <a:spAutoFit/>
          </a:bodyPr>
          <a:lstStyle/>
          <a:p>
            <a:r>
              <a:rPr lang="nl-NL" dirty="0" smtClean="0"/>
              <a:t>Als er een wind </a:t>
            </a:r>
          </a:p>
          <a:p>
            <a:r>
              <a:rPr lang="nl-NL" dirty="0" smtClean="0"/>
              <a:t>van verandering waait,</a:t>
            </a:r>
          </a:p>
          <a:p>
            <a:r>
              <a:rPr lang="nl-NL" dirty="0"/>
              <a:t>b</a:t>
            </a:r>
            <a:r>
              <a:rPr lang="nl-NL" dirty="0" smtClean="0"/>
              <a:t>ouwen sommigen schermen.</a:t>
            </a:r>
          </a:p>
          <a:p>
            <a:r>
              <a:rPr lang="nl-NL" dirty="0" smtClean="0"/>
              <a:t>Anderen bouwen windmolens.</a:t>
            </a: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7" y="3186688"/>
            <a:ext cx="2834463" cy="2258536"/>
          </a:xfrm>
          <a:prstGeom prst="rect">
            <a:avLst/>
          </a:prstGeom>
        </p:spPr>
      </p:pic>
    </p:spTree>
    <p:extLst>
      <p:ext uri="{BB962C8B-B14F-4D97-AF65-F5344CB8AC3E}">
        <p14:creationId xmlns:p14="http://schemas.microsoft.com/office/powerpoint/2010/main" val="405395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principes </a:t>
            </a:r>
            <a:br>
              <a:rPr lang="nl-NL" dirty="0" smtClean="0"/>
            </a:br>
            <a:r>
              <a:rPr lang="nl-NL" dirty="0" smtClean="0"/>
              <a:t>van de Ja-en school</a:t>
            </a:r>
            <a:endParaRPr lang="nl-NL" dirty="0"/>
          </a:p>
        </p:txBody>
      </p:sp>
      <p:sp>
        <p:nvSpPr>
          <p:cNvPr id="3" name="Tijdelijke aanduiding voor inhoud 2"/>
          <p:cNvSpPr>
            <a:spLocks noGrp="1"/>
          </p:cNvSpPr>
          <p:nvPr>
            <p:ph idx="1"/>
          </p:nvPr>
        </p:nvSpPr>
        <p:spPr>
          <a:xfrm>
            <a:off x="467544" y="2060848"/>
            <a:ext cx="8229600" cy="1324744"/>
          </a:xfrm>
        </p:spPr>
        <p:txBody>
          <a:bodyPr>
            <a:noAutofit/>
          </a:bodyPr>
          <a:lstStyle/>
          <a:p>
            <a:pPr marL="742950" indent="-742950">
              <a:buFont typeface="+mj-lt"/>
              <a:buAutoNum type="arabicPeriod" startAt="5"/>
            </a:pPr>
            <a:r>
              <a:rPr lang="nl-NL" sz="3600" dirty="0"/>
              <a:t>Z</a:t>
            </a:r>
            <a:r>
              <a:rPr lang="nl-NL" sz="3600" dirty="0" smtClean="0"/>
              <a:t>eg ja tegen… eerlijkheid</a:t>
            </a:r>
          </a:p>
          <a:p>
            <a:pPr marL="0" indent="0">
              <a:buNone/>
            </a:pPr>
            <a:endParaRPr lang="nl-NL" sz="3600" dirty="0" smtClean="0"/>
          </a:p>
        </p:txBody>
      </p:sp>
      <p:sp>
        <p:nvSpPr>
          <p:cNvPr id="4" name="Tekstvak 3"/>
          <p:cNvSpPr txBox="1"/>
          <p:nvPr/>
        </p:nvSpPr>
        <p:spPr>
          <a:xfrm>
            <a:off x="1043608" y="3140968"/>
            <a:ext cx="3744416" cy="923330"/>
          </a:xfrm>
          <a:prstGeom prst="rect">
            <a:avLst/>
          </a:prstGeom>
          <a:noFill/>
        </p:spPr>
        <p:txBody>
          <a:bodyPr wrap="square" rtlCol="0">
            <a:spAutoFit/>
          </a:bodyPr>
          <a:lstStyle/>
          <a:p>
            <a:r>
              <a:rPr lang="nl-NL" dirty="0" smtClean="0"/>
              <a:t>Eerlijkheid:</a:t>
            </a:r>
          </a:p>
          <a:p>
            <a:r>
              <a:rPr lang="nl-NL" dirty="0"/>
              <a:t>b</a:t>
            </a:r>
            <a:r>
              <a:rPr lang="nl-NL" dirty="0" smtClean="0"/>
              <a:t>eter een korte schrik</a:t>
            </a:r>
          </a:p>
          <a:p>
            <a:r>
              <a:rPr lang="nl-NL" dirty="0"/>
              <a:t>d</a:t>
            </a:r>
            <a:r>
              <a:rPr lang="nl-NL" dirty="0" smtClean="0"/>
              <a:t>an een lang misverstand.</a:t>
            </a: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2924944"/>
            <a:ext cx="4133259" cy="2952328"/>
          </a:xfrm>
          <a:prstGeom prst="rect">
            <a:avLst/>
          </a:prstGeom>
        </p:spPr>
      </p:pic>
    </p:spTree>
    <p:extLst>
      <p:ext uri="{BB962C8B-B14F-4D97-AF65-F5344CB8AC3E}">
        <p14:creationId xmlns:p14="http://schemas.microsoft.com/office/powerpoint/2010/main" val="134476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ssentie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934</TotalTime>
  <Words>621</Words>
  <Application>Microsoft Office PowerPoint</Application>
  <PresentationFormat>Diavoorstelling (4:3)</PresentationFormat>
  <Paragraphs>119</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Executive</vt:lpstr>
      <vt:lpstr>Omdenken</vt:lpstr>
      <vt:lpstr>Ja-maar</vt:lpstr>
      <vt:lpstr>Ja-maar</vt:lpstr>
      <vt:lpstr>7 principes  van de Ja-en school</vt:lpstr>
      <vt:lpstr>7 principes  van de Ja-en school</vt:lpstr>
      <vt:lpstr>7 principes  van de Ja-en school</vt:lpstr>
      <vt:lpstr>7 principes  van de Ja-en school</vt:lpstr>
      <vt:lpstr>7 principes  van de Ja-en school</vt:lpstr>
      <vt:lpstr>7 principes  van de Ja-en school</vt:lpstr>
      <vt:lpstr>7 principes  van de Ja-en school</vt:lpstr>
      <vt:lpstr>7 principes  van de Ja-en school</vt:lpstr>
      <vt:lpstr>7 principes  van de Ja-en school</vt:lpstr>
      <vt:lpstr>1. Argentinië</vt:lpstr>
      <vt:lpstr>2. Spijbelen</vt:lpstr>
      <vt:lpstr>4. Doolhof</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Ja-maar</dc:title>
  <dc:creator>JOS maakt theater</dc:creator>
  <cp:lastModifiedBy>JOS maakt theater</cp:lastModifiedBy>
  <cp:revision>19</cp:revision>
  <dcterms:created xsi:type="dcterms:W3CDTF">2016-11-09T09:27:29Z</dcterms:created>
  <dcterms:modified xsi:type="dcterms:W3CDTF">2016-11-10T07:14:49Z</dcterms:modified>
</cp:coreProperties>
</file>