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5" r:id="rId3"/>
    <p:sldId id="296" r:id="rId4"/>
    <p:sldId id="273" r:id="rId5"/>
    <p:sldId id="276" r:id="rId6"/>
    <p:sldId id="278" r:id="rId7"/>
    <p:sldId id="280" r:id="rId8"/>
    <p:sldId id="282" r:id="rId9"/>
    <p:sldId id="268" r:id="rId10"/>
    <p:sldId id="269" r:id="rId11"/>
    <p:sldId id="266" r:id="rId12"/>
    <p:sldId id="271" r:id="rId13"/>
    <p:sldId id="270" r:id="rId14"/>
    <p:sldId id="267" r:id="rId15"/>
    <p:sldId id="272" r:id="rId16"/>
    <p:sldId id="286" r:id="rId17"/>
    <p:sldId id="287" r:id="rId18"/>
    <p:sldId id="290" r:id="rId19"/>
    <p:sldId id="291" r:id="rId20"/>
    <p:sldId id="292" r:id="rId21"/>
    <p:sldId id="293" r:id="rId22"/>
    <p:sldId id="289" r:id="rId23"/>
    <p:sldId id="288" r:id="rId24"/>
    <p:sldId id="274" r:id="rId25"/>
    <p:sldId id="285" r:id="rId26"/>
    <p:sldId id="284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66"/>
    <a:srgbClr val="292929"/>
    <a:srgbClr val="CC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0DB3-2F95-43BF-A1EB-6F437FD414B8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29886-24B2-4E1E-A148-CF52DAC7E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9886-24B2-4E1E-A148-CF52DAC7E8C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4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47C3C-A54C-4327-A24F-858A568B79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04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47C3C-A54C-4327-A24F-858A568B79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4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9886-24B2-4E1E-A148-CF52DAC7E8C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3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9886-24B2-4E1E-A148-CF52DAC7E8C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3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23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1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1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85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X_PPT_UAS_Achtergr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573016"/>
            <a:ext cx="4968552" cy="100811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4968552" cy="1008112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 descr="SAX_PPT_UAS_Achtergro1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5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SAX_PPT_UAS_Achtergro1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4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3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9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6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07-11-16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5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51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26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9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75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55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56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21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D490-13E3-4B21-8F52-0D87943D642D}" type="datetimeFigureOut">
              <a:rPr lang="nl-NL" smtClean="0"/>
              <a:t>07-11-16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86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UAS_Achtergro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png"/><Relationship Id="rId1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hool_uniforms_by_country" TargetMode="External"/><Relationship Id="rId4" Type="http://schemas.openxmlformats.org/officeDocument/2006/relationships/hyperlink" Target="http://arttube.nl/nl/video/Boijmans/Future_of_Fashion_Iris_Van_Herpen" TargetMode="External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kunstzinnigeorientatie.slo.nl/lesvoorbeelden/jezelf-versiere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eg"/><Relationship Id="rId5" Type="http://schemas.openxmlformats.org/officeDocument/2006/relationships/image" Target="../media/image38.jpg"/><Relationship Id="rId6" Type="http://schemas.openxmlformats.org/officeDocument/2006/relationships/image" Target="../media/image39.jpeg"/><Relationship Id="rId7" Type="http://schemas.openxmlformats.org/officeDocument/2006/relationships/image" Target="../media/image40.jpg"/><Relationship Id="rId8" Type="http://schemas.openxmlformats.org/officeDocument/2006/relationships/image" Target="../media/image41.pn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Relationship Id="rId11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KunstzinnigeOrientatie/F-L54d-Gr12-Doorkijkje.html" TargetMode="External"/><Relationship Id="rId4" Type="http://schemas.openxmlformats.org/officeDocument/2006/relationships/hyperlink" Target="http://www.moetjedoen.nu/assets/moetjedoen/images/Proeflessen%20Muziek/Slang%20les4.pdf" TargetMode="External"/><Relationship Id="rId5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_PEObh8Aw9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le.slo.nl/index.html" TargetMode="External"/><Relationship Id="rId3" Type="http://schemas.openxmlformats.org/officeDocument/2006/relationships/hyperlink" Target="http://tule.slo.nl/KunstzinnigeOrientatie/F-L54b-Gr34-Doorkijkj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eg"/><Relationship Id="rId5" Type="http://schemas.openxmlformats.org/officeDocument/2006/relationships/image" Target="../media/image49.jp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0" Type="http://schemas.openxmlformats.org/officeDocument/2006/relationships/image" Target="../media/image54.jpeg"/><Relationship Id="rId11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pQ84EvITcDQ&amp;feature=youtu.be" TargetMode="Externa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index.html" TargetMode="External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9" Type="http://schemas.openxmlformats.org/officeDocument/2006/relationships/image" Target="../media/image69.jpeg"/><Relationship Id="rId10" Type="http://schemas.openxmlformats.org/officeDocument/2006/relationships/image" Target="../media/image70.jpg"/><Relationship Id="rId11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tmaarleren.nl/methode/proeflessen/jan_en_de_jugendstilposter_jan_toorop" TargetMode="External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6" Type="http://schemas.openxmlformats.org/officeDocument/2006/relationships/image" Target="../media/image74.jpeg"/><Relationship Id="rId7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S0A5bfLo8L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unstzinnigeorientatie.slo.nl/" TargetMode="External"/><Relationship Id="rId4" Type="http://schemas.openxmlformats.org/officeDocument/2006/relationships/hyperlink" Target="http://tule.slo.nl/KunstzinnigeOrientatie/F-L54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10voordeleraar.nl/documents/kennisbases_pabo/kb_beeldend_onderwij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CmK</a:t>
            </a:r>
            <a:r>
              <a:rPr lang="nl-NL" dirty="0" smtClean="0"/>
              <a:t> </a:t>
            </a:r>
            <a:r>
              <a:rPr lang="nl-NL" dirty="0" err="1" smtClean="0"/>
              <a:t>subthema’s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4968552" cy="100811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Ronald </a:t>
            </a:r>
            <a:r>
              <a:rPr lang="nl-NL" dirty="0" err="1" smtClean="0"/>
              <a:t>von</a:t>
            </a:r>
            <a:r>
              <a:rPr lang="nl-NL" dirty="0" smtClean="0"/>
              <a:t> Piekartz</a:t>
            </a:r>
          </a:p>
          <a:p>
            <a:r>
              <a:rPr lang="nl-NL" dirty="0" smtClean="0"/>
              <a:t>Annemiek Franzen-van Herk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9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Wijkthema’s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5" y="1412776"/>
            <a:ext cx="8388425" cy="4968552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Midden:	Mode &amp; Kleding</a:t>
            </a:r>
          </a:p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Noord:	Muziek </a:t>
            </a:r>
            <a:r>
              <a:rPr lang="nl-NL" dirty="0" smtClean="0">
                <a:solidFill>
                  <a:srgbClr val="0070C0"/>
                </a:solidFill>
              </a:rPr>
              <a:t>(vorige periode: Midden)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Zuid:		Muziek &amp; Dans</a:t>
            </a:r>
          </a:p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Oost:		Schilderkunst </a:t>
            </a:r>
            <a:r>
              <a:rPr lang="nl-NL" dirty="0" smtClean="0">
                <a:solidFill>
                  <a:srgbClr val="0070C0"/>
                </a:solidFill>
              </a:rPr>
              <a:t>(vorige periode: Noord)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259265"/>
            <a:ext cx="2664515" cy="17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547664" y="1772816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Culturele </a:t>
            </a:r>
          </a:p>
          <a:p>
            <a:r>
              <a:rPr lang="nl-NL" sz="4400" dirty="0" smtClean="0">
                <a:solidFill>
                  <a:schemeClr val="bg1"/>
                </a:solidFill>
              </a:rPr>
              <a:t>verschillen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Mode &amp; Kleding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455" y="1191068"/>
            <a:ext cx="3048000" cy="45720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187624" y="4909022"/>
            <a:ext cx="3024336" cy="830997"/>
          </a:xfrm>
          <a:prstGeom prst="rect">
            <a:avLst/>
          </a:prstGeom>
          <a:solidFill>
            <a:srgbClr val="CC66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Traditionele Chinese trouwjurk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645024"/>
            <a:ext cx="3901440" cy="292912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4905368" y="6106290"/>
            <a:ext cx="104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Geisha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11" y="1081661"/>
            <a:ext cx="3417817" cy="512672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16315"/>
            <a:ext cx="6703536" cy="406412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2" name="Tekstvak 11"/>
          <p:cNvSpPr txBox="1"/>
          <p:nvPr/>
        </p:nvSpPr>
        <p:spPr>
          <a:xfrm>
            <a:off x="4267455" y="3061569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KLEUREN</a:t>
            </a:r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0" y="1191067"/>
            <a:ext cx="5738684" cy="430401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89500" y="4697066"/>
            <a:ext cx="5738684" cy="784830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Schooluniformen en eigen identiteit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5" y="1191067"/>
            <a:ext cx="5196630" cy="533868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1618302" y="5744917"/>
            <a:ext cx="5191973" cy="784830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Fashion &amp; Glamour &amp; Performance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738" y="1313691"/>
            <a:ext cx="6061203" cy="401554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8" name="Tekstvak 17"/>
          <p:cNvSpPr txBox="1"/>
          <p:nvPr/>
        </p:nvSpPr>
        <p:spPr>
          <a:xfrm>
            <a:off x="6071266" y="1553464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Mode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en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Kunst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771800" y="443711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Catwalk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610" y="2924383"/>
            <a:ext cx="6192464" cy="379489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1979712" y="587727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Klederdracht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604598"/>
            <a:ext cx="4837544" cy="327290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6" name="Tekstvak 25"/>
          <p:cNvSpPr txBox="1"/>
          <p:nvPr/>
        </p:nvSpPr>
        <p:spPr>
          <a:xfrm>
            <a:off x="3635896" y="2731567"/>
            <a:ext cx="4837544" cy="76944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Traditie in een nieuw jasje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2" grpId="0"/>
      <p:bldP spid="14" grpId="0" animBg="1"/>
      <p:bldP spid="16" grpId="0" animBg="1"/>
      <p:bldP spid="18" grpId="0"/>
      <p:bldP spid="19" grpId="0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37136"/>
              </p:ext>
            </p:extLst>
          </p:nvPr>
        </p:nvGraphicFramePr>
        <p:xfrm>
          <a:off x="179512" y="81488"/>
          <a:ext cx="8784976" cy="7290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Verkleedkleren 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Decoraties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wereldoriëntatie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Schoonheid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Kleren bij beroepen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Versieren, </a:t>
                      </a:r>
                      <a:r>
                        <a:rPr lang="nl-NL" sz="1800" dirty="0">
                          <a:effectLst/>
                        </a:rPr>
                        <a:t>details </a:t>
                      </a:r>
                      <a:endParaRPr lang="nl-NL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Beeldende kunst 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nl-NL" sz="1800" dirty="0" smtClean="0">
                          <a:effectLst/>
                        </a:rPr>
                        <a:t>ecors en kostuums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de feestmuts, welke muts past bij welk feest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Crazy Hair Day </a:t>
                      </a:r>
                      <a:r>
                        <a:rPr lang="en-GB" sz="1800" u="sng" dirty="0" smtClean="0">
                          <a:effectLst/>
                          <a:hlinkClick r:id="rId2"/>
                        </a:rPr>
                        <a:t>http://kunstzinnigeorientatie.slo.nl/lesvoorbeelden/jezelf-versieren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schooluniform </a:t>
                      </a:r>
                      <a:r>
                        <a:rPr lang="nl-NL" sz="1800" u="sng" dirty="0" smtClean="0">
                          <a:effectLst/>
                          <a:hlinkClick r:id="rId3"/>
                        </a:rPr>
                        <a:t>https://en.wikipedia.org/wiki/School_uniforms_by_country</a:t>
                      </a:r>
                      <a:endParaRPr lang="nl-NL" sz="1800" u="sng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Mode en technologie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Photoshop; Iris </a:t>
                      </a:r>
                      <a:r>
                        <a:rPr lang="nl-NL" sz="1800" dirty="0">
                          <a:effectLst/>
                        </a:rPr>
                        <a:t>van Herpen (kleding 3d </a:t>
                      </a:r>
                      <a:r>
                        <a:rPr lang="nl-NL" sz="1800" dirty="0" smtClean="0">
                          <a:effectLst/>
                        </a:rPr>
                        <a:t>printen)</a:t>
                      </a:r>
                      <a:r>
                        <a:rPr lang="nl-N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http://arttube.nl/nl/video/Boijmans/Future_of_Fashion_Iris_Van_Herpen</a:t>
                      </a: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Kleren die bij het </a:t>
                      </a:r>
                      <a:r>
                        <a:rPr lang="nl-NL" sz="1800" dirty="0" smtClean="0">
                          <a:effectLst/>
                        </a:rPr>
                        <a:t>weer / seizoenen </a:t>
                      </a:r>
                      <a:r>
                        <a:rPr lang="nl-NL" sz="1800" dirty="0">
                          <a:effectLst/>
                        </a:rPr>
                        <a:t>passen 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Naar waarneming; kleding naar lichaam ontworpen </a:t>
                      </a:r>
                      <a:endParaRPr lang="nl-NL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dirty="0" smtClean="0">
                          <a:effectLst/>
                        </a:rPr>
                        <a:t>Dress </a:t>
                      </a:r>
                      <a:r>
                        <a:rPr lang="nl-NL" sz="1800" i="1" dirty="0" err="1" smtClean="0">
                          <a:effectLst/>
                        </a:rPr>
                        <a:t>to</a:t>
                      </a:r>
                      <a:r>
                        <a:rPr lang="nl-NL" sz="1800" i="1" dirty="0" smtClean="0">
                          <a:effectLst/>
                        </a:rPr>
                        <a:t> </a:t>
                      </a:r>
                      <a:r>
                        <a:rPr lang="nl-NL" sz="1800" i="1" dirty="0" err="1" smtClean="0">
                          <a:effectLst/>
                        </a:rPr>
                        <a:t>impress</a:t>
                      </a:r>
                      <a:r>
                        <a:rPr lang="nl-NL" sz="1800" i="1" dirty="0" smtClean="0">
                          <a:effectLst/>
                        </a:rPr>
                        <a:t> </a:t>
                      </a:r>
                      <a:r>
                        <a:rPr lang="nl-NL" sz="1800" dirty="0" smtClean="0">
                          <a:effectLst/>
                        </a:rPr>
                        <a:t>Identiteit, imago, idolen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Hedendaagse beeldcultuur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Stijl </a:t>
                      </a:r>
                      <a:r>
                        <a:rPr lang="nl-NL" sz="1800" dirty="0">
                          <a:effectLst/>
                        </a:rPr>
                        <a:t>van een </a:t>
                      </a:r>
                      <a:r>
                        <a:rPr lang="nl-NL" sz="1800" dirty="0" smtClean="0">
                          <a:effectLst/>
                        </a:rPr>
                        <a:t>kunstenaar, bedoeling, standpunten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3356992"/>
            <a:ext cx="2048873" cy="216212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034" y="3068960"/>
            <a:ext cx="2011680" cy="1207125"/>
          </a:xfrm>
          <a:prstGeom prst="rect">
            <a:avLst/>
          </a:prstGeom>
        </p:spPr>
      </p:pic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57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42" y="116632"/>
            <a:ext cx="8844745" cy="1470025"/>
          </a:xfrm>
        </p:spPr>
        <p:txBody>
          <a:bodyPr/>
          <a:lstStyle/>
          <a:p>
            <a:r>
              <a:rPr lang="nl-NL" dirty="0" smtClean="0"/>
              <a:t>Checklist: leg de </a:t>
            </a:r>
            <a:r>
              <a:rPr lang="nl-NL" dirty="0" err="1" smtClean="0"/>
              <a:t>subthema’s</a:t>
            </a:r>
            <a:r>
              <a:rPr lang="nl-NL" dirty="0" smtClean="0"/>
              <a:t> vast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268760"/>
            <a:ext cx="4775200" cy="52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2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470025"/>
          </a:xfrm>
        </p:spPr>
        <p:txBody>
          <a:bodyPr/>
          <a:lstStyle/>
          <a:p>
            <a:r>
              <a:rPr lang="nl-NL" dirty="0" smtClean="0"/>
              <a:t>Checklist: </a:t>
            </a:r>
            <a:r>
              <a:rPr lang="nl-NL" sz="4000" dirty="0" smtClean="0"/>
              <a:t>onderzoek horizontale leerlijn</a:t>
            </a:r>
            <a:endParaRPr lang="nl-NL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54" y="764704"/>
            <a:ext cx="896060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8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Muziek en Dans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10953"/>
            <a:ext cx="7308304" cy="411092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547664" y="50388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Flashmob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42494"/>
            <a:ext cx="5568619" cy="417646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2708176" y="2158518"/>
            <a:ext cx="330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Sprookjes in ballet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64099"/>
            <a:ext cx="3443828" cy="513325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2915816" y="1366430"/>
            <a:ext cx="360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instrumenten aan je lijf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022614"/>
            <a:ext cx="4545855" cy="340500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Tekstvak 9"/>
          <p:cNvSpPr txBox="1"/>
          <p:nvPr/>
        </p:nvSpPr>
        <p:spPr>
          <a:xfrm>
            <a:off x="1259633" y="3022614"/>
            <a:ext cx="4545854" cy="523220"/>
          </a:xfrm>
          <a:prstGeom prst="rect">
            <a:avLst/>
          </a:prstGeom>
          <a:gradFill>
            <a:gsLst>
              <a:gs pos="0">
                <a:srgbClr val="7030A0">
                  <a:alpha val="70000"/>
                </a:srgbClr>
              </a:gs>
              <a:gs pos="82000">
                <a:srgbClr val="FF99CC">
                  <a:alpha val="65000"/>
                </a:srgbClr>
              </a:gs>
              <a:gs pos="100000">
                <a:srgbClr val="FF99CC">
                  <a:alpha val="9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solidFill>
                  <a:schemeClr val="bg1"/>
                </a:solidFill>
              </a:rPr>
              <a:t>Triadisch</a:t>
            </a:r>
            <a:r>
              <a:rPr lang="nl-NL" sz="2800" dirty="0" smtClean="0">
                <a:solidFill>
                  <a:schemeClr val="bg1"/>
                </a:solidFill>
              </a:rPr>
              <a:t> Ballet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22414"/>
            <a:ext cx="6228184" cy="467113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2834458" y="1150406"/>
            <a:ext cx="4545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Omgevingen die uitnodigen tot dans en muziek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101350"/>
            <a:ext cx="4802958" cy="3338859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899592" y="4527410"/>
            <a:ext cx="4802958" cy="830997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musicals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9653" y="2887045"/>
            <a:ext cx="6194307" cy="371212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589652" y="5786100"/>
            <a:ext cx="6194307" cy="646331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39000"/>
                </a:schemeClr>
              </a:gs>
              <a:gs pos="50000">
                <a:srgbClr val="00B0F0">
                  <a:alpha val="62000"/>
                </a:srgbClr>
              </a:gs>
              <a:gs pos="100000">
                <a:srgbClr val="C00000">
                  <a:alpha val="3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solidFill>
                  <a:schemeClr val="bg1"/>
                </a:solidFill>
              </a:rPr>
              <a:t>Silent</a:t>
            </a:r>
            <a:r>
              <a:rPr lang="nl-NL" sz="3600" dirty="0" smtClean="0">
                <a:solidFill>
                  <a:schemeClr val="bg1"/>
                </a:solidFill>
              </a:rPr>
              <a:t> Disco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995750"/>
            <a:ext cx="4405508" cy="5541519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1" name="Tekstvak 20"/>
          <p:cNvSpPr txBox="1"/>
          <p:nvPr/>
        </p:nvSpPr>
        <p:spPr>
          <a:xfrm>
            <a:off x="1763688" y="980728"/>
            <a:ext cx="4405508" cy="830997"/>
          </a:xfrm>
          <a:prstGeom prst="rect">
            <a:avLst/>
          </a:prstGeom>
          <a:gradFill>
            <a:gsLst>
              <a:gs pos="0">
                <a:schemeClr val="tx1">
                  <a:alpha val="64000"/>
                </a:schemeClr>
              </a:gs>
              <a:gs pos="63000">
                <a:schemeClr val="tx1">
                  <a:alpha val="4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Tapdans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79" y="2887045"/>
            <a:ext cx="5011236" cy="368959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3" name="Tekstvak 22"/>
          <p:cNvSpPr txBox="1"/>
          <p:nvPr/>
        </p:nvSpPr>
        <p:spPr>
          <a:xfrm>
            <a:off x="4283968" y="5157192"/>
            <a:ext cx="4316288" cy="1200329"/>
          </a:xfrm>
          <a:prstGeom prst="rect">
            <a:avLst/>
          </a:prstGeom>
          <a:gradFill>
            <a:gsLst>
              <a:gs pos="0">
                <a:schemeClr val="bg1">
                  <a:alpha val="54000"/>
                </a:schemeClr>
              </a:gs>
              <a:gs pos="51000">
                <a:schemeClr val="bg1">
                  <a:alpha val="88000"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Het “gesprek” tussen danser en muzikant</a:t>
            </a:r>
            <a:endParaRPr lang="nl-NL" sz="3600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8787359" cy="494289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5" name="Tekstvak 24"/>
          <p:cNvSpPr txBox="1"/>
          <p:nvPr/>
        </p:nvSpPr>
        <p:spPr>
          <a:xfrm>
            <a:off x="323528" y="1737661"/>
            <a:ext cx="849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…en de DJ zegt: DANS!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4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4" grpId="0"/>
      <p:bldP spid="16" grpId="0" animBg="1"/>
      <p:bldP spid="19" grpId="0" animBg="1"/>
      <p:bldP spid="21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4834"/>
              </p:ext>
            </p:extLst>
          </p:nvPr>
        </p:nvGraphicFramePr>
        <p:xfrm>
          <a:off x="179512" y="81488"/>
          <a:ext cx="8784976" cy="752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“Horen</a:t>
                      </a:r>
                      <a:r>
                        <a:rPr lang="nl-NL" baseline="0" dirty="0" smtClean="0"/>
                        <a:t> met meer dan je oren” </a:t>
                      </a:r>
                      <a:r>
                        <a:rPr lang="nl-NL" baseline="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baseline="0" dirty="0" smtClean="0"/>
                        <a:t> met je lichaam reageren op muziek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Sprookjes in muziek en beweging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machine: geluid, beweging, verbeelding</a:t>
                      </a:r>
                      <a:r>
                        <a:rPr lang="nl-NL" baseline="0" dirty="0" smtClean="0"/>
                        <a:t> komen samen</a:t>
                      </a:r>
                      <a:r>
                        <a:rPr lang="nl-NL" dirty="0" smtClean="0">
                          <a:hlinkClick r:id="rId2"/>
                        </a:rPr>
                        <a:t>https://www.youtube.com/watch?v=_PEObh8Aw9g</a:t>
                      </a:r>
                      <a:r>
                        <a:rPr lang="nl-NL" dirty="0" smtClean="0"/>
                        <a:t>  (aanrader!)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Wat zijn goede </a:t>
                      </a:r>
                      <a:r>
                        <a:rPr lang="nl-NL" i="1" baseline="0" dirty="0" smtClean="0"/>
                        <a:t>Dancebeats</a:t>
                      </a:r>
                      <a:r>
                        <a:rPr lang="nl-NL" baseline="0" dirty="0" smtClean="0"/>
                        <a:t> ? </a:t>
                      </a:r>
                    </a:p>
                    <a:p>
                      <a:r>
                        <a:rPr lang="nl-NL" baseline="0" dirty="0" smtClean="0"/>
                        <a:t>Muziek, dans en technologie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Zie jij wat ik hoor? </a:t>
                      </a:r>
                    </a:p>
                    <a:p>
                      <a:r>
                        <a:rPr lang="nl-NL" dirty="0" smtClean="0"/>
                        <a:t>(snel/langzaam,</a:t>
                      </a:r>
                      <a:r>
                        <a:rPr lang="nl-NL" baseline="0" dirty="0" smtClean="0"/>
                        <a:t> hard/zacht – </a:t>
                      </a:r>
                      <a:r>
                        <a:rPr lang="nl-NL" baseline="0" dirty="0" err="1" smtClean="0"/>
                        <a:t>silent</a:t>
                      </a:r>
                      <a:r>
                        <a:rPr lang="nl-NL" baseline="0" dirty="0" smtClean="0"/>
                        <a:t> disco)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Bewegend</a:t>
                      </a:r>
                      <a:r>
                        <a:rPr lang="nl-NL" baseline="0" dirty="0" smtClean="0"/>
                        <a:t> geluid maken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met je lijf: van tapdans tot Afrikaanse dans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Een</a:t>
                      </a:r>
                      <a:r>
                        <a:rPr lang="nl-NL" baseline="0" dirty="0" smtClean="0"/>
                        <a:t> musical maak je samen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Als een dier dansen op junglemuziek </a:t>
                      </a:r>
                    </a:p>
                    <a:p>
                      <a:r>
                        <a:rPr lang="nl-NL" dirty="0" smtClean="0">
                          <a:hlinkClick r:id="rId3"/>
                        </a:rPr>
                        <a:t>http://tule.slo.nl/KunstzinnigeOrientatie/F-L54d-Gr12-Doorkijkje.html</a:t>
                      </a:r>
                      <a:r>
                        <a:rPr lang="nl-NL" dirty="0" smtClean="0"/>
                        <a:t> (dansende</a:t>
                      </a:r>
                      <a:r>
                        <a:rPr lang="nl-NL" baseline="0" dirty="0" smtClean="0"/>
                        <a:t> beren)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hlinkClick r:id="rId4"/>
                        </a:rPr>
                        <a:t>http://www.moetjedoen.nu/assets/moetjedoen/images/Proeflessen%20Muziek/Slang%20les4.pdf</a:t>
                      </a:r>
                      <a:r>
                        <a:rPr lang="nl-NL" dirty="0" smtClean="0"/>
                        <a:t> lesvoorbeeld (slang</a:t>
                      </a:r>
                      <a:r>
                        <a:rPr lang="nl-NL" baseline="0" dirty="0" smtClean="0"/>
                        <a:t> kronkelen sissen</a:t>
                      </a:r>
                      <a:r>
                        <a:rPr lang="nl-NL" dirty="0" smtClean="0"/>
                        <a:t>)</a:t>
                      </a:r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Muzikale</a:t>
                      </a:r>
                      <a:r>
                        <a:rPr lang="nl-NL" baseline="0" dirty="0" smtClean="0"/>
                        <a:t> ruimtes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Triadisch</a:t>
                      </a:r>
                      <a:r>
                        <a:rPr lang="nl-NL" dirty="0" smtClean="0"/>
                        <a:t> ballet: bewegen naar</a:t>
                      </a:r>
                      <a:r>
                        <a:rPr lang="nl-NL" baseline="0" dirty="0" smtClean="0"/>
                        <a:t> geluid en kostuum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4068514"/>
            <a:ext cx="2016225" cy="2016225"/>
          </a:xfrm>
          <a:prstGeom prst="rect">
            <a:avLst/>
          </a:prstGeom>
        </p:spPr>
      </p:pic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8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Muziek opzet vorige periode </a:t>
            </a:r>
            <a:r>
              <a:rPr lang="nl-NL" sz="2400" i="1" dirty="0" smtClean="0"/>
              <a:t>(toen: wijk Midden)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Groep1-2</a:t>
            </a:r>
            <a:endParaRPr lang="nl-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00" y="4581580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8257" y="18611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directe omgeving)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22304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‘herinnering’</a:t>
            </a:r>
          </a:p>
          <a:p>
            <a:r>
              <a:rPr lang="nl-NL" dirty="0" smtClean="0"/>
              <a:t>‘gevoel’</a:t>
            </a:r>
          </a:p>
          <a:p>
            <a:r>
              <a:rPr lang="nl-NL" dirty="0" smtClean="0"/>
              <a:t>-naspelen en nadoen-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28891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</a:t>
            </a:r>
            <a:r>
              <a:rPr lang="nl-NL" dirty="0"/>
              <a:t>o</a:t>
            </a:r>
            <a:r>
              <a:rPr lang="nl-NL" dirty="0" smtClean="0"/>
              <a:t>nderwerpen uit wijk)</a:t>
            </a:r>
          </a:p>
          <a:p>
            <a:r>
              <a:rPr lang="nl-NL" dirty="0" smtClean="0"/>
              <a:t>‘de fanfare’</a:t>
            </a:r>
          </a:p>
          <a:p>
            <a:r>
              <a:rPr lang="nl-NL" dirty="0" smtClean="0"/>
              <a:t>‘het circus’</a:t>
            </a:r>
          </a:p>
          <a:p>
            <a:r>
              <a:rPr lang="nl-NL" dirty="0" smtClean="0"/>
              <a:t>-muziek en verbeelding </a:t>
            </a:r>
            <a:r>
              <a:rPr lang="nl-NL" sz="1600" i="1" dirty="0" smtClean="0"/>
              <a:t>(verhalen, sprookjes)- </a:t>
            </a:r>
            <a:r>
              <a:rPr lang="nl-NL" dirty="0" smtClean="0"/>
              <a:t>	</a:t>
            </a:r>
            <a:r>
              <a:rPr lang="nl-NL" dirty="0" smtClean="0">
                <a:hlinkClick r:id="rId3"/>
              </a:rPr>
              <a:t>link</a:t>
            </a:r>
            <a:endParaRPr lang="nl-NL" dirty="0" smtClean="0"/>
          </a:p>
          <a:p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5815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‘verre landen</a:t>
            </a:r>
          </a:p>
          <a:p>
            <a:r>
              <a:rPr lang="nl-NL" dirty="0" smtClean="0"/>
              <a:t>‘andere tijden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‘toekomst’ (heden en verleden)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558509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‘oorlog’</a:t>
            </a:r>
          </a:p>
          <a:p>
            <a:r>
              <a:rPr lang="nl-NL" dirty="0" smtClean="0"/>
              <a:t>‘rap en liefde’</a:t>
            </a:r>
          </a:p>
          <a:p>
            <a:r>
              <a:rPr lang="nl-NL" dirty="0" smtClean="0"/>
              <a:t>‘muzikanten’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ringtones</a:t>
            </a:r>
            <a:r>
              <a:rPr lang="nl-NL" dirty="0" smtClean="0"/>
              <a:t>’ </a:t>
            </a:r>
            <a:r>
              <a:rPr lang="nl-NL" sz="1600" i="1" dirty="0" smtClean="0"/>
              <a:t>(computer en muziek)</a:t>
            </a:r>
            <a:endParaRPr lang="en-US" sz="1600" i="1" dirty="0"/>
          </a:p>
        </p:txBody>
      </p:sp>
      <p:sp>
        <p:nvSpPr>
          <p:cNvPr id="3" name="Rechthoek 2"/>
          <p:cNvSpPr/>
          <p:nvPr/>
        </p:nvSpPr>
        <p:spPr>
          <a:xfrm>
            <a:off x="4072414" y="2241519"/>
            <a:ext cx="4772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“Kennismaking Muziekinstrumenten”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109748" y="3679550"/>
            <a:ext cx="221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“Wereldmuziek”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141571" y="4647148"/>
            <a:ext cx="409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“Componeren en lied schrijven”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4308659" y="55850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“Stijlen Muziek en de daarbij behorende instrumenten”</a:t>
            </a:r>
          </a:p>
        </p:txBody>
      </p:sp>
    </p:spTree>
    <p:extLst>
      <p:ext uri="{BB962C8B-B14F-4D97-AF65-F5344CB8AC3E}">
        <p14:creationId xmlns:p14="http://schemas.microsoft.com/office/powerpoint/2010/main" val="26693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Muziek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40"/>
            <a:ext cx="5724128" cy="429309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907704" y="572454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Muziek op straat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4572000" cy="34290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1043608" y="42210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Instrumenten ontdekken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0728"/>
            <a:ext cx="3754735" cy="556257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4571999" y="1004535"/>
            <a:ext cx="3754735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C00000">
                  <a:alpha val="4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Muzikale recycling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54138"/>
            <a:ext cx="4762500" cy="47625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Tekstvak 9"/>
          <p:cNvSpPr txBox="1"/>
          <p:nvPr/>
        </p:nvSpPr>
        <p:spPr>
          <a:xfrm>
            <a:off x="862637" y="5899568"/>
            <a:ext cx="37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Samenspel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120" y="1021181"/>
            <a:ext cx="4888992" cy="3273552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2" name="Tekstvak 11"/>
          <p:cNvSpPr txBox="1"/>
          <p:nvPr/>
        </p:nvSpPr>
        <p:spPr>
          <a:xfrm>
            <a:off x="4364709" y="3718773"/>
            <a:ext cx="37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Wereldmuziek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85607" y="1516724"/>
            <a:ext cx="4958203" cy="393382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3401616" y="4869160"/>
            <a:ext cx="293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Luisteren </a:t>
            </a:r>
          </a:p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en verbeelden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18" y="3483636"/>
            <a:ext cx="5480832" cy="308296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1547664" y="5870307"/>
            <a:ext cx="37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Muziek schrijven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i.ytimg.com/vi/vpQqP27KSW8/maxresdefaul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09033"/>
            <a:ext cx="4860256" cy="273389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84" y="1004535"/>
            <a:ext cx="7236296" cy="4312832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0" name="Tekstvak 19"/>
          <p:cNvSpPr txBox="1"/>
          <p:nvPr/>
        </p:nvSpPr>
        <p:spPr>
          <a:xfrm>
            <a:off x="179512" y="458112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Muziekgeschiedenis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365215"/>
            <a:ext cx="4988784" cy="3319809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2" name="Tekstvak 21"/>
          <p:cNvSpPr txBox="1"/>
          <p:nvPr/>
        </p:nvSpPr>
        <p:spPr>
          <a:xfrm>
            <a:off x="2987824" y="609503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technologie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0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4" grpId="0"/>
      <p:bldP spid="16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52942"/>
              </p:ext>
            </p:extLst>
          </p:nvPr>
        </p:nvGraphicFramePr>
        <p:xfrm>
          <a:off x="179512" y="81488"/>
          <a:ext cx="8784976" cy="6659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Geluiden omgeving</a:t>
                      </a:r>
                      <a:r>
                        <a:rPr lang="nl-NL" baseline="0" dirty="0" smtClean="0"/>
                        <a:t> verkennen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in de wijk</a:t>
                      </a:r>
                    </a:p>
                    <a:p>
                      <a:r>
                        <a:rPr lang="nl-NL" dirty="0" smtClean="0"/>
                        <a:t>Circus</a:t>
                      </a:r>
                      <a:r>
                        <a:rPr lang="nl-NL" baseline="0" dirty="0" smtClean="0"/>
                        <a:t> / fanfare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uit verre</a:t>
                      </a:r>
                      <a:r>
                        <a:rPr lang="nl-NL" baseline="0" dirty="0" smtClean="0"/>
                        <a:t> landen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Muziekstijlen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Herinneren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bij sprookjes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uit andere tijden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Instrument &amp; imago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en emotie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en fantasie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Lied schrijven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Rappen over liefde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 herhalen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Regenmuziek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Huis in Dresden (Dl) 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i="1" dirty="0" err="1" smtClean="0"/>
                        <a:t>Ringtones</a:t>
                      </a:r>
                      <a:r>
                        <a:rPr lang="nl-NL" dirty="0" smtClean="0"/>
                        <a:t> 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1402" y="3310561"/>
            <a:ext cx="3838790" cy="26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00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060848"/>
            <a:ext cx="6123251" cy="34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hlinkClick r:id="rId2"/>
          </p:cNvPr>
          <p:cNvSpPr/>
          <p:nvPr/>
        </p:nvSpPr>
        <p:spPr>
          <a:xfrm>
            <a:off x="262778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https://www.youtube.com/watch?v=pQ84EvITcDQ&amp;feature=youtu.be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81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3808" y="274638"/>
            <a:ext cx="5842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nl-NL" sz="2400" dirty="0" smtClean="0"/>
              <a:t>Schilderkunst</a:t>
            </a:r>
            <a:r>
              <a:rPr lang="nl-NL" dirty="0" smtClean="0"/>
              <a:t> </a:t>
            </a:r>
            <a:r>
              <a:rPr lang="nl-NL" sz="1600" i="1" dirty="0" smtClean="0"/>
              <a:t>(Noord)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TULE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342" y="187288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‘ik’ ‘mensen’</a:t>
            </a:r>
          </a:p>
          <a:p>
            <a:r>
              <a:rPr lang="nl-NL" dirty="0" smtClean="0"/>
              <a:t>‘spelen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‘dieren’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3107" y="3284580"/>
            <a:ext cx="1979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‘familieportret’</a:t>
            </a:r>
          </a:p>
          <a:p>
            <a:r>
              <a:rPr lang="nl-NL" dirty="0" smtClean="0"/>
              <a:t>‘aankleding’</a:t>
            </a:r>
          </a:p>
          <a:p>
            <a:r>
              <a:rPr lang="nl-NL" dirty="0" smtClean="0"/>
              <a:t>-waarneming-</a:t>
            </a:r>
          </a:p>
        </p:txBody>
      </p:sp>
      <p:pic>
        <p:nvPicPr>
          <p:cNvPr id="3076" name="Picture 4" descr="http://tule.slo.nl/KunstzinnigeOrientatie/images/L54a-Gr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682" y="1709267"/>
            <a:ext cx="1620118" cy="1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ule.slo.nl/KunstzinnigeOrientatie/images/L54a-Gr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996" y="3212976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400" y="4441806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pic>
        <p:nvPicPr>
          <p:cNvPr id="3080" name="Picture 8" descr="http://www.debiesweide.be/2013/images/Website/Kleuter/Kleuter-3A/i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304" y="1594316"/>
            <a:ext cx="1121460" cy="14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zoom.nl/1C66E4E926FCFAD9709ECE6D2D9D175C-zelfportret-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00822"/>
            <a:ext cx="949825" cy="14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3342" y="4441806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‘andere tijden’</a:t>
            </a:r>
          </a:p>
          <a:p>
            <a:r>
              <a:rPr lang="nl-NL" dirty="0" smtClean="0"/>
              <a:t>‘verre landen’</a:t>
            </a:r>
          </a:p>
          <a:p>
            <a:r>
              <a:rPr lang="nl-NL" dirty="0" smtClean="0"/>
              <a:t>‘interieurs’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3342" y="5573318"/>
            <a:ext cx="3900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‘de kunstenaar’ </a:t>
            </a:r>
            <a:r>
              <a:rPr lang="nl-NL" sz="1600" i="1" dirty="0" smtClean="0"/>
              <a:t>(en zijn stijl)</a:t>
            </a:r>
          </a:p>
          <a:p>
            <a:r>
              <a:rPr lang="nl-NL" dirty="0" smtClean="0"/>
              <a:t>‘affiches’ </a:t>
            </a:r>
            <a:r>
              <a:rPr lang="nl-NL" sz="1600" i="1" dirty="0" smtClean="0"/>
              <a:t>(musical)</a:t>
            </a:r>
          </a:p>
          <a:p>
            <a:r>
              <a:rPr lang="nl-NL" dirty="0" smtClean="0"/>
              <a:t>-inrichten van tentoonstellingen’</a:t>
            </a:r>
            <a:endParaRPr lang="en-US" dirty="0"/>
          </a:p>
        </p:txBody>
      </p:sp>
      <p:pic>
        <p:nvPicPr>
          <p:cNvPr id="3084" name="Picture 12" descr="http://uploads5.wikiart.org/images/jan-steen/feast-of-st-nicholas-166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445" y="3568660"/>
            <a:ext cx="2130591" cy="24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z="2400" dirty="0" smtClean="0"/>
              <a:t>Schilderkust opzet vorige periode (toen: Wijk Noord)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95371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7.staticflickr.com/6/5046/5382572694_69534fb1ba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666" y="1329548"/>
            <a:ext cx="4105954" cy="4936372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168541" y="5085184"/>
            <a:ext cx="320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Portretten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Schilderkunst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052734"/>
            <a:ext cx="4848339" cy="568057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423094" y="4099719"/>
            <a:ext cx="3205157" cy="769441"/>
          </a:xfrm>
          <a:prstGeom prst="rect">
            <a:avLst/>
          </a:prstGeom>
          <a:solidFill>
            <a:srgbClr val="003366">
              <a:alpha val="48627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Geïnspireerd </a:t>
            </a:r>
            <a:endParaRPr lang="nl-NL" sz="4400" b="1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76567"/>
            <a:ext cx="3744416" cy="497545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2987824" y="5171708"/>
            <a:ext cx="3744416" cy="1569660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Kinderen kijken naar kunst, kunst kijkt naar kinderen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354" y="1297649"/>
            <a:ext cx="3632818" cy="482130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2" name="Tekstvak 11"/>
          <p:cNvSpPr txBox="1"/>
          <p:nvPr/>
        </p:nvSpPr>
        <p:spPr>
          <a:xfrm>
            <a:off x="1475656" y="522920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Dieren in kleur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46" y="980727"/>
            <a:ext cx="4484454" cy="574287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533565" y="522920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Natuur </a:t>
            </a:r>
          </a:p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in beeld  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998" y="959803"/>
            <a:ext cx="3445828" cy="484705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1115616" y="291623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Affiches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81017"/>
            <a:ext cx="4547241" cy="556035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9" name="Tekstvak 18"/>
          <p:cNvSpPr txBox="1"/>
          <p:nvPr/>
        </p:nvSpPr>
        <p:spPr>
          <a:xfrm>
            <a:off x="1259631" y="5971927"/>
            <a:ext cx="4547241" cy="769441"/>
          </a:xfrm>
          <a:prstGeom prst="rect">
            <a:avLst/>
          </a:prstGeom>
          <a:gradFill>
            <a:gsLst>
              <a:gs pos="0">
                <a:srgbClr val="CC6600">
                  <a:alpha val="17000"/>
                </a:srgbClr>
              </a:gs>
              <a:gs pos="100000">
                <a:srgbClr val="CC6600">
                  <a:alpha val="47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Waarde &lt;&gt; prijs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16" y="1120677"/>
            <a:ext cx="8899580" cy="449324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2" name="Tekstvak 21"/>
          <p:cNvSpPr txBox="1"/>
          <p:nvPr/>
        </p:nvSpPr>
        <p:spPr>
          <a:xfrm>
            <a:off x="136916" y="3028293"/>
            <a:ext cx="8899580" cy="76944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6700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Verf de vrije loop laten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82072"/>
            <a:ext cx="2712234" cy="583130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4" name="Tekstvak 23"/>
          <p:cNvSpPr txBox="1"/>
          <p:nvPr/>
        </p:nvSpPr>
        <p:spPr>
          <a:xfrm>
            <a:off x="5580113" y="5602391"/>
            <a:ext cx="2712234" cy="1200329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Culturele stijlen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8" y="1569458"/>
            <a:ext cx="6884334" cy="5163251"/>
          </a:xfrm>
          <a:prstGeom prst="rect">
            <a:avLst/>
          </a:prstGeom>
          <a:gradFill>
            <a:gsLst>
              <a:gs pos="47500">
                <a:schemeClr val="tx2">
                  <a:lumMod val="40000"/>
                  <a:lumOff val="60000"/>
                  <a:alpha val="68000"/>
                </a:schemeClr>
              </a:gs>
              <a:gs pos="0">
                <a:schemeClr val="tx2">
                  <a:lumMod val="40000"/>
                  <a:lumOff val="60000"/>
                  <a:alpha val="26000"/>
                </a:schemeClr>
              </a:gs>
              <a:gs pos="100000">
                <a:schemeClr val="tx2">
                  <a:lumMod val="40000"/>
                  <a:lumOff val="60000"/>
                  <a:alpha val="27000"/>
                </a:schemeClr>
              </a:gs>
            </a:gsLst>
            <a:lin ang="5400000" scaled="0"/>
          </a:gradFill>
          <a:ln w="50800">
            <a:solidFill>
              <a:schemeClr val="bg1"/>
            </a:solidFill>
          </a:ln>
        </p:spPr>
      </p:pic>
      <p:sp>
        <p:nvSpPr>
          <p:cNvPr id="27" name="Tekstvak 26"/>
          <p:cNvSpPr txBox="1"/>
          <p:nvPr/>
        </p:nvSpPr>
        <p:spPr>
          <a:xfrm>
            <a:off x="1979712" y="2636912"/>
            <a:ext cx="2712234" cy="2123658"/>
          </a:xfrm>
          <a:prstGeom prst="rect">
            <a:avLst/>
          </a:prstGeom>
          <a:gradFill>
            <a:gsLst>
              <a:gs pos="62000">
                <a:srgbClr val="8EB4E3">
                  <a:alpha val="72000"/>
                </a:srgbClr>
              </a:gs>
              <a:gs pos="30000">
                <a:schemeClr val="tx2">
                  <a:lumMod val="40000"/>
                  <a:lumOff val="60000"/>
                  <a:alpha val="68000"/>
                </a:schemeClr>
              </a:gs>
              <a:gs pos="0">
                <a:schemeClr val="tx2">
                  <a:lumMod val="40000"/>
                  <a:lumOff val="60000"/>
                  <a:alpha val="26000"/>
                </a:schemeClr>
              </a:gs>
              <a:gs pos="100000">
                <a:schemeClr val="tx2">
                  <a:lumMod val="40000"/>
                  <a:lumOff val="60000"/>
                  <a:alpha val="27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Stippen met betekenis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 animBg="1"/>
      <p:bldP spid="12" grpId="0"/>
      <p:bldP spid="14" grpId="0"/>
      <p:bldP spid="16" grpId="0"/>
      <p:bldP spid="19" grpId="0" animBg="1"/>
      <p:bldP spid="22" grpId="0" animBg="1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93289"/>
              </p:ext>
            </p:extLst>
          </p:nvPr>
        </p:nvGraphicFramePr>
        <p:xfrm>
          <a:off x="179512" y="81488"/>
          <a:ext cx="8784976" cy="720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“Ik”, zelfportret</a:t>
                      </a:r>
                    </a:p>
                    <a:p>
                      <a:r>
                        <a:rPr lang="nl-NL" dirty="0" smtClean="0"/>
                        <a:t>Mensen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Andere tijden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kunstenaar</a:t>
                      </a:r>
                      <a:r>
                        <a:rPr lang="nl-NL" baseline="0" dirty="0" smtClean="0"/>
                        <a:t> en zijn/haar stijl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 </a:t>
                      </a:r>
                      <a:r>
                        <a:rPr lang="nl-NL" sz="1800" dirty="0" smtClean="0">
                          <a:effectLst/>
                          <a:hlinkClick r:id="rId2"/>
                        </a:rPr>
                        <a:t>https://www.youtube.com/watch?v=S0A5bfLo8LU</a:t>
                      </a:r>
                      <a:r>
                        <a:rPr lang="nl-NL" sz="1800" baseline="0" dirty="0" smtClean="0">
                          <a:effectLst/>
                          <a:hlinkClick r:id="rId2"/>
                        </a:rPr>
                        <a:t> </a:t>
                      </a:r>
                      <a:r>
                        <a:rPr lang="nl-NL" sz="1800" dirty="0" smtClean="0">
                          <a:effectLst/>
                        </a:rPr>
                        <a:t>(kleddertap</a:t>
                      </a:r>
                      <a:r>
                        <a:rPr lang="nl-NL" sz="1800" baseline="0" dirty="0" smtClean="0">
                          <a:effectLst/>
                        </a:rPr>
                        <a:t>)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Familieportret, relaties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aseline="0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Exotisch: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baseline="0" dirty="0" smtClean="0"/>
                        <a:t>Schilderkunst in andere culturen </a:t>
                      </a:r>
                      <a:endParaRPr lang="nl-NL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Affiches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dirty="0" smtClean="0">
                          <a:hlinkClick r:id="rId3"/>
                        </a:rPr>
                        <a:t>http://www.laatmaarleren.nl/methode/proeflessen/jan_en_de_jugendstilposter_jan_toorop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Dieren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Kunst in je kamer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Tentoonstellingen inrichten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Spelen met verf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Waarde</a:t>
                      </a:r>
                      <a:r>
                        <a:rPr lang="nl-NL" baseline="0" dirty="0" smtClean="0"/>
                        <a:t> van kunst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 maakten kunstenaars hun verf van?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066" y="2562900"/>
            <a:ext cx="1901534" cy="11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233" y="1935163"/>
            <a:ext cx="2064778" cy="8302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723" y="4221088"/>
            <a:ext cx="2112741" cy="14029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071" y="5019385"/>
            <a:ext cx="2080161" cy="13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976" y="-129257"/>
            <a:ext cx="7772400" cy="1470025"/>
          </a:xfrm>
        </p:spPr>
        <p:txBody>
          <a:bodyPr/>
          <a:lstStyle/>
          <a:p>
            <a:pPr algn="l"/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1163565"/>
            <a:ext cx="342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http://www.jeugdpleinhengelo.nl/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429000"/>
            <a:ext cx="5868617" cy="24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544" y="2617065"/>
            <a:ext cx="7704856" cy="39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51520" y="1700808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http://www.schooltv.nl/</a:t>
            </a:r>
          </a:p>
        </p:txBody>
      </p:sp>
      <p:sp>
        <p:nvSpPr>
          <p:cNvPr id="6" name="Rechthoek 5"/>
          <p:cNvSpPr/>
          <p:nvPr/>
        </p:nvSpPr>
        <p:spPr>
          <a:xfrm>
            <a:off x="251520" y="227687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http://arttube.nl/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3143" y="2461538"/>
            <a:ext cx="6019279" cy="428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4211959" y="1163565"/>
            <a:ext cx="355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http://kunstzinnigeorientatie.slo.nl/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7525" y="2070140"/>
            <a:ext cx="6877841" cy="549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4211959" y="1684706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http://tule.slo.nl/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33368" y="2796596"/>
            <a:ext cx="12050480" cy="406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4211960" y="2276872"/>
            <a:ext cx="329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Moet je doen: Cultuureducatie + </a:t>
            </a:r>
          </a:p>
          <a:p>
            <a:r>
              <a:rPr lang="nl-NL" dirty="0" smtClean="0"/>
              <a:t>www.moetjedoen.nu</a:t>
            </a:r>
            <a:endParaRPr lang="nl-N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6" y="188640"/>
            <a:ext cx="9118084" cy="61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64649"/>
            <a:ext cx="1721904" cy="53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976" y="-129257"/>
            <a:ext cx="7772400" cy="1470025"/>
          </a:xfrm>
        </p:spPr>
        <p:txBody>
          <a:bodyPr/>
          <a:lstStyle/>
          <a:p>
            <a:pPr algn="l"/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1163565"/>
            <a:ext cx="342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http://www.jeugdpleinhengelo.nl/</a:t>
            </a:r>
          </a:p>
        </p:txBody>
      </p:sp>
      <p:sp>
        <p:nvSpPr>
          <p:cNvPr id="5" name="Rechthoek 4"/>
          <p:cNvSpPr/>
          <p:nvPr/>
        </p:nvSpPr>
        <p:spPr>
          <a:xfrm>
            <a:off x="251520" y="1700808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http://www.schooltv.nl/</a:t>
            </a:r>
          </a:p>
        </p:txBody>
      </p:sp>
      <p:sp>
        <p:nvSpPr>
          <p:cNvPr id="6" name="Rechthoek 5"/>
          <p:cNvSpPr/>
          <p:nvPr/>
        </p:nvSpPr>
        <p:spPr>
          <a:xfrm>
            <a:off x="251520" y="227687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http://arttube.nl/</a:t>
            </a:r>
          </a:p>
        </p:txBody>
      </p:sp>
      <p:sp>
        <p:nvSpPr>
          <p:cNvPr id="7" name="Rechthoek 6"/>
          <p:cNvSpPr/>
          <p:nvPr/>
        </p:nvSpPr>
        <p:spPr>
          <a:xfrm>
            <a:off x="4211959" y="1163565"/>
            <a:ext cx="355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http://kunstzinnigeorientatie.slo.nl/</a:t>
            </a:r>
          </a:p>
        </p:txBody>
      </p:sp>
      <p:sp>
        <p:nvSpPr>
          <p:cNvPr id="8" name="Rechthoek 7"/>
          <p:cNvSpPr/>
          <p:nvPr/>
        </p:nvSpPr>
        <p:spPr>
          <a:xfrm>
            <a:off x="4211959" y="1684706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http://tule.slo.nl/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211960" y="2276872"/>
            <a:ext cx="329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Moet je doen: Cultuureducatie + </a:t>
            </a:r>
          </a:p>
          <a:p>
            <a:r>
              <a:rPr lang="nl-NL" dirty="0" smtClean="0"/>
              <a:t>www.moetjedoen.nu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51520" y="2926403"/>
            <a:ext cx="408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http://www.laatmaarleren.nl/proeflessen</a:t>
            </a:r>
          </a:p>
        </p:txBody>
      </p:sp>
      <p:sp>
        <p:nvSpPr>
          <p:cNvPr id="9" name="Rechthoek 8"/>
          <p:cNvSpPr/>
          <p:nvPr/>
        </p:nvSpPr>
        <p:spPr>
          <a:xfrm>
            <a:off x="4211960" y="2926403"/>
            <a:ext cx="35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http://www.laatmaarleren.nl/filter/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8458200" cy="65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569" y="214077"/>
            <a:ext cx="86354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7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nl-NL" sz="4400" b="1" dirty="0" smtClean="0"/>
              <a:t>Referenties 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85949"/>
            <a:ext cx="7886700" cy="4318907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10voordeleraar.nl/documents/kennisbases_pabo/kb_beeldend_onderwijs.pdf</a:t>
            </a:r>
            <a:r>
              <a:rPr lang="nl-NL" dirty="0" smtClean="0"/>
              <a:t> (bezocht mei 2016)</a:t>
            </a:r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http</a:t>
            </a:r>
            <a:r>
              <a:rPr lang="nl-NL" dirty="0">
                <a:hlinkClick r:id="rId3"/>
              </a:rPr>
              <a:t>://kunstzinnigeorientatie.slo.nl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(</a:t>
            </a:r>
            <a:r>
              <a:rPr lang="nl-NL" dirty="0"/>
              <a:t>bezocht </a:t>
            </a:r>
            <a:r>
              <a:rPr lang="nl-NL" dirty="0" smtClean="0"/>
              <a:t>mei </a:t>
            </a:r>
            <a:r>
              <a:rPr lang="nl-NL" dirty="0"/>
              <a:t>2016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>
                <a:hlinkClick r:id="rId4"/>
              </a:rPr>
              <a:t>http://</a:t>
            </a:r>
            <a:r>
              <a:rPr lang="nl-NL" dirty="0" smtClean="0">
                <a:hlinkClick r:id="rId4"/>
              </a:rPr>
              <a:t>tule.slo.nl/KunstzinnigeOrientatie/F-L54a.html</a:t>
            </a:r>
            <a:r>
              <a:rPr lang="nl-NL" dirty="0" smtClean="0"/>
              <a:t> (</a:t>
            </a:r>
            <a:r>
              <a:rPr lang="nl-NL" dirty="0"/>
              <a:t>bezocht </a:t>
            </a:r>
            <a:r>
              <a:rPr lang="nl-NL" dirty="0" smtClean="0"/>
              <a:t>mei </a:t>
            </a:r>
            <a:r>
              <a:rPr lang="nl-NL" dirty="0"/>
              <a:t>2016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Van </a:t>
            </a:r>
            <a:r>
              <a:rPr lang="nl-NL" dirty="0"/>
              <a:t>Onna, J., Jacobse, A. (2013</a:t>
            </a:r>
            <a:r>
              <a:rPr lang="nl-NL" dirty="0" smtClean="0"/>
              <a:t>). </a:t>
            </a:r>
            <a:r>
              <a:rPr lang="nl-NL" i="1" dirty="0"/>
              <a:t>Laat Maar Zien; Didactiek voor beeldend onderwijs </a:t>
            </a:r>
            <a:r>
              <a:rPr lang="nl-NL" dirty="0"/>
              <a:t>(hoofdstuk </a:t>
            </a:r>
            <a:r>
              <a:rPr lang="nl-NL" dirty="0" smtClean="0"/>
              <a:t>11-12). </a:t>
            </a:r>
            <a:r>
              <a:rPr lang="nl-NL" dirty="0"/>
              <a:t>Almere: Noordhoff Uitgevers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64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5246043"/>
          </a:xfrm>
        </p:spPr>
        <p:txBody>
          <a:bodyPr>
            <a:normAutofit/>
          </a:bodyPr>
          <a:lstStyle/>
          <a:p>
            <a:r>
              <a:rPr lang="nl-NL" dirty="0" smtClean="0"/>
              <a:t>Algemene toelichting: een onderwerp kiezen</a:t>
            </a:r>
          </a:p>
          <a:p>
            <a:r>
              <a:rPr lang="nl-NL" dirty="0"/>
              <a:t>Ontwikkellijnen </a:t>
            </a:r>
            <a:r>
              <a:rPr lang="nl-NL" dirty="0" smtClean="0"/>
              <a:t>voor </a:t>
            </a:r>
            <a:r>
              <a:rPr lang="nl-NL" dirty="0" err="1" smtClean="0"/>
              <a:t>subthema’s</a:t>
            </a:r>
            <a:r>
              <a:rPr lang="nl-NL" dirty="0"/>
              <a:t>: </a:t>
            </a:r>
            <a:r>
              <a:rPr lang="nl-NL" dirty="0" smtClean="0"/>
              <a:t>globale </a:t>
            </a:r>
            <a:r>
              <a:rPr lang="nl-NL" dirty="0"/>
              <a:t>verticale leerlijn </a:t>
            </a:r>
            <a:endParaRPr lang="nl-NL" dirty="0" smtClean="0"/>
          </a:p>
          <a:p>
            <a:r>
              <a:rPr lang="nl-NL" dirty="0" smtClean="0"/>
              <a:t>Tips </a:t>
            </a:r>
            <a:r>
              <a:rPr lang="nl-NL" dirty="0"/>
              <a:t>bij het uitwerken van een </a:t>
            </a:r>
            <a:r>
              <a:rPr lang="nl-NL" dirty="0" err="1"/>
              <a:t>subthema</a:t>
            </a:r>
            <a:r>
              <a:rPr lang="nl-NL" dirty="0"/>
              <a:t> voor een </a:t>
            </a:r>
            <a:r>
              <a:rPr lang="nl-NL" dirty="0" smtClean="0"/>
              <a:t>leeftijdsgroep</a:t>
            </a:r>
            <a:endParaRPr lang="nl-NL" dirty="0"/>
          </a:p>
          <a:p>
            <a:r>
              <a:rPr lang="nl-NL" dirty="0" smtClean="0"/>
              <a:t>Wijkthema’s komende periode</a:t>
            </a:r>
          </a:p>
          <a:p>
            <a:r>
              <a:rPr lang="nl-NL" dirty="0" smtClean="0"/>
              <a:t>Brainstormen  (algemeen + gericht)</a:t>
            </a:r>
          </a:p>
          <a:p>
            <a:r>
              <a:rPr lang="nl-NL" dirty="0" smtClean="0"/>
              <a:t>Bronnentips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5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93376" y="1692071"/>
            <a:ext cx="8029257" cy="45268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668" y="4990921"/>
            <a:ext cx="2240352" cy="11812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Subthema’s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voor</a:t>
            </a:r>
            <a:r>
              <a:rPr lang="en-US" sz="4400" b="1" dirty="0" smtClean="0"/>
              <a:t> 4-6 </a:t>
            </a:r>
            <a:r>
              <a:rPr lang="en-US" sz="4400" b="1" dirty="0" err="1" smtClean="0"/>
              <a:t>jaar</a:t>
            </a:r>
            <a:endParaRPr lang="en-US" sz="44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36915" y="1935632"/>
            <a:ext cx="7886700" cy="176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Herkenbare</a:t>
            </a:r>
            <a:r>
              <a:rPr lang="en-US" b="1" dirty="0" smtClean="0"/>
              <a:t> </a:t>
            </a:r>
            <a:r>
              <a:rPr lang="en-US" b="1" dirty="0" err="1" smtClean="0"/>
              <a:t>onderwerpen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819150" y="23143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Bijvoorbeeld: </a:t>
            </a:r>
            <a:r>
              <a:rPr lang="nl-NL" dirty="0" smtClean="0">
                <a:solidFill>
                  <a:srgbClr val="3333CC"/>
                </a:solidFill>
              </a:rPr>
              <a:t>mensen, verhalen</a:t>
            </a:r>
            <a:r>
              <a:rPr lang="nl-NL" dirty="0">
                <a:solidFill>
                  <a:srgbClr val="3333CC"/>
                </a:solidFill>
              </a:rPr>
              <a:t>, thuis, </a:t>
            </a:r>
            <a:r>
              <a:rPr lang="nl-NL" dirty="0" smtClean="0">
                <a:solidFill>
                  <a:srgbClr val="3333CC"/>
                </a:solidFill>
              </a:rPr>
              <a:t>natuur</a:t>
            </a:r>
            <a:r>
              <a:rPr lang="nl-NL" dirty="0">
                <a:solidFill>
                  <a:srgbClr val="3333CC"/>
                </a:solidFill>
              </a:rPr>
              <a:t>, </a:t>
            </a:r>
            <a:r>
              <a:rPr lang="nl-NL" dirty="0" smtClean="0">
                <a:solidFill>
                  <a:srgbClr val="3333CC"/>
                </a:solidFill>
              </a:rPr>
              <a:t>seizoenen</a:t>
            </a:r>
            <a:r>
              <a:rPr lang="nl-NL" dirty="0">
                <a:solidFill>
                  <a:srgbClr val="3333CC"/>
                </a:solidFill>
              </a:rPr>
              <a:t>, feest, </a:t>
            </a:r>
            <a:r>
              <a:rPr lang="nl-NL" dirty="0" smtClean="0">
                <a:solidFill>
                  <a:srgbClr val="3333CC"/>
                </a:solidFill>
              </a:rPr>
              <a:t>kleding</a:t>
            </a:r>
            <a:r>
              <a:rPr lang="nl-NL" dirty="0">
                <a:solidFill>
                  <a:srgbClr val="3333CC"/>
                </a:solidFill>
              </a:rPr>
              <a:t>, </a:t>
            </a:r>
            <a:r>
              <a:rPr lang="nl-NL" dirty="0" smtClean="0">
                <a:solidFill>
                  <a:srgbClr val="3333CC"/>
                </a:solidFill>
              </a:rPr>
              <a:t>gebouwen</a:t>
            </a:r>
            <a:r>
              <a:rPr lang="nl-NL" dirty="0">
                <a:solidFill>
                  <a:srgbClr val="3333CC"/>
                </a:solidFill>
              </a:rPr>
              <a:t>, voertuigen, </a:t>
            </a:r>
            <a:r>
              <a:rPr lang="nl-NL" dirty="0" smtClean="0">
                <a:solidFill>
                  <a:srgbClr val="3333CC"/>
                </a:solidFill>
              </a:rPr>
              <a:t>eten, dieren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836915" y="3478682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Concreet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4" y="1997982"/>
            <a:ext cx="2693333" cy="1411194"/>
          </a:xfrm>
          <a:prstGeom prst="rect">
            <a:avLst/>
          </a:prstGeom>
          <a:ln w="25400" cap="rnd" cmpd="sng">
            <a:solidFill>
              <a:schemeClr val="bg1"/>
            </a:solidFill>
          </a:ln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836915" y="4193057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Meerdere</a:t>
            </a:r>
            <a:r>
              <a:rPr lang="en-US" b="1" dirty="0" smtClean="0"/>
              <a:t> </a:t>
            </a:r>
            <a:r>
              <a:rPr lang="en-US" b="1" dirty="0" err="1" smtClean="0"/>
              <a:t>zintuigen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68" y="3605625"/>
            <a:ext cx="1792460" cy="11949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314" y="3619060"/>
            <a:ext cx="2109892" cy="1181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809625" y="5048250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Kunst</a:t>
            </a:r>
            <a:r>
              <a:rPr lang="en-US" b="1" dirty="0" smtClean="0"/>
              <a:t> </a:t>
            </a:r>
            <a:r>
              <a:rPr lang="en-US" b="1" dirty="0" err="1" smtClean="0"/>
              <a:t>i.c.m</a:t>
            </a:r>
            <a:r>
              <a:rPr lang="en-US" b="1" dirty="0" smtClean="0"/>
              <a:t>. het “</a:t>
            </a:r>
            <a:r>
              <a:rPr lang="en-US" b="1" dirty="0" err="1" smtClean="0"/>
              <a:t>echte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54" y="4984027"/>
            <a:ext cx="1757852" cy="118127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833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1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93375" y="1692071"/>
            <a:ext cx="8029257" cy="45268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Subthema’s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voor</a:t>
            </a:r>
            <a:r>
              <a:rPr lang="en-US" sz="4400" b="1" dirty="0" smtClean="0"/>
              <a:t> 6-9 </a:t>
            </a:r>
            <a:r>
              <a:rPr lang="en-US" sz="4400" b="1" dirty="0" err="1" smtClean="0"/>
              <a:t>jaar</a:t>
            </a:r>
            <a:endParaRPr lang="en-US" sz="44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36915" y="1935632"/>
            <a:ext cx="7886700" cy="55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Concrete </a:t>
            </a:r>
            <a:r>
              <a:rPr lang="en-US" b="1" dirty="0" err="1" smtClean="0"/>
              <a:t>onderwerpen</a:t>
            </a:r>
            <a:r>
              <a:rPr lang="en-US" b="1" dirty="0" smtClean="0"/>
              <a:t>, met context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819149" y="2381071"/>
            <a:ext cx="657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Bijvoorbeeld: </a:t>
            </a:r>
            <a:r>
              <a:rPr lang="nl-NL" dirty="0" smtClean="0">
                <a:solidFill>
                  <a:srgbClr val="3333CC"/>
                </a:solidFill>
              </a:rPr>
              <a:t>eerder genoemde onderwerpen vanuit een </a:t>
            </a:r>
          </a:p>
          <a:p>
            <a:r>
              <a:rPr lang="nl-NL" dirty="0" smtClean="0">
                <a:solidFill>
                  <a:srgbClr val="3333CC"/>
                </a:solidFill>
              </a:rPr>
              <a:t>historische of culturele context belicht.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09625" y="5048250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gevarieerd</a:t>
            </a:r>
            <a:r>
              <a:rPr lang="en-US" b="1" dirty="0" smtClean="0"/>
              <a:t> </a:t>
            </a:r>
            <a:r>
              <a:rPr lang="en-US" b="1" dirty="0" err="1" smtClean="0"/>
              <a:t>aanbod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nl-NL" b="1" dirty="0" smtClean="0"/>
              <a:t>kunst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827390" y="3802532"/>
            <a:ext cx="7886700" cy="474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smtClean="0"/>
              <a:t>Wereldoriëntatie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751" y="1508035"/>
            <a:ext cx="1578906" cy="158772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75" y="3214211"/>
            <a:ext cx="2141840" cy="137959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600" y="4733925"/>
            <a:ext cx="1220016" cy="16266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770" y="3214211"/>
            <a:ext cx="2413230" cy="137959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325" y="4733925"/>
            <a:ext cx="1164886" cy="1626689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6599983" y="4286031"/>
            <a:ext cx="2114107" cy="307777"/>
          </a:xfrm>
          <a:prstGeom prst="rect">
            <a:avLst/>
          </a:prstGeom>
          <a:gradFill>
            <a:gsLst>
              <a:gs pos="0">
                <a:srgbClr val="6C4800">
                  <a:alpha val="0"/>
                </a:srgbClr>
              </a:gs>
              <a:gs pos="100000">
                <a:srgbClr val="6C4800">
                  <a:alpha val="5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sz="1400" i="1" dirty="0" err="1" smtClean="0">
                <a:solidFill>
                  <a:schemeClr val="bg1"/>
                </a:solidFill>
              </a:rPr>
              <a:t>Lupa</a:t>
            </a:r>
            <a:r>
              <a:rPr lang="nl-NL" sz="1400" i="1" dirty="0" smtClean="0">
                <a:solidFill>
                  <a:schemeClr val="bg1"/>
                </a:solidFill>
              </a:rPr>
              <a:t> </a:t>
            </a:r>
            <a:r>
              <a:rPr lang="nl-NL" sz="1400" i="1" dirty="0" err="1" smtClean="0">
                <a:solidFill>
                  <a:schemeClr val="bg1"/>
                </a:solidFill>
              </a:rPr>
              <a:t>Capitolina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6" grpId="0"/>
      <p:bldP spid="18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93375" y="1692071"/>
            <a:ext cx="8029257" cy="45268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819150" y="2032760"/>
            <a:ext cx="7886700" cy="474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smtClean="0"/>
              <a:t>Inbreng leerlingen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Subthema’s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voor</a:t>
            </a:r>
            <a:r>
              <a:rPr lang="en-US" sz="4400" b="1" dirty="0" smtClean="0"/>
              <a:t> 9-12 </a:t>
            </a:r>
            <a:r>
              <a:rPr lang="en-US" sz="4400" b="1" dirty="0" err="1" smtClean="0"/>
              <a:t>jaar</a:t>
            </a:r>
            <a:endParaRPr lang="en-US" sz="44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19150" y="3029978"/>
            <a:ext cx="7886700" cy="55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Abstracte</a:t>
            </a:r>
            <a:r>
              <a:rPr lang="en-US" b="1" dirty="0" smtClean="0"/>
              <a:t> </a:t>
            </a:r>
            <a:r>
              <a:rPr lang="en-US" b="1" dirty="0" err="1" smtClean="0"/>
              <a:t>onderwerpen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819150" y="2438221"/>
            <a:ext cx="7067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3333CC"/>
                </a:solidFill>
              </a:rPr>
              <a:t>Bijvoorbeeld: beroepen, actualiteiten, idolen, “wie ben ik”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09625" y="4524375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Kunst</a:t>
            </a:r>
            <a:r>
              <a:rPr lang="en-US" b="1" dirty="0" smtClean="0"/>
              <a:t> met </a:t>
            </a:r>
            <a:r>
              <a:rPr lang="en-US" b="1" dirty="0" err="1" smtClean="0"/>
              <a:t>achtergrond</a:t>
            </a:r>
            <a:endParaRPr lang="en-US" dirty="0"/>
          </a:p>
          <a:p>
            <a:pPr marL="0" indent="0">
              <a:buNone/>
            </a:pPr>
            <a:endParaRPr lang="nl-NL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hthoek 7"/>
          <p:cNvSpPr/>
          <p:nvPr/>
        </p:nvSpPr>
        <p:spPr>
          <a:xfrm>
            <a:off x="819150" y="3476446"/>
            <a:ext cx="706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Bijvoorbeeld</a:t>
            </a:r>
            <a:r>
              <a:rPr lang="nl-NL" dirty="0" smtClean="0">
                <a:solidFill>
                  <a:srgbClr val="3333CC"/>
                </a:solidFill>
              </a:rPr>
              <a:t>:</a:t>
            </a:r>
          </a:p>
          <a:p>
            <a:r>
              <a:rPr lang="nl-NL" dirty="0" smtClean="0">
                <a:solidFill>
                  <a:srgbClr val="3333CC"/>
                </a:solidFill>
              </a:rPr>
              <a:t>vriendschap</a:t>
            </a:r>
            <a:r>
              <a:rPr lang="nl-NL" dirty="0">
                <a:solidFill>
                  <a:srgbClr val="3333CC"/>
                </a:solidFill>
              </a:rPr>
              <a:t>, </a:t>
            </a:r>
            <a:r>
              <a:rPr lang="nl-NL" dirty="0" smtClean="0">
                <a:solidFill>
                  <a:srgbClr val="3333CC"/>
                </a:solidFill>
              </a:rPr>
              <a:t>gerechtigheid of vrede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51" y="3181350"/>
            <a:ext cx="2276474" cy="344793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802980" y="3181350"/>
            <a:ext cx="1262061" cy="13487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690" y="5103343"/>
            <a:ext cx="3019876" cy="15259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2" name="Rechthoek 11"/>
          <p:cNvSpPr/>
          <p:nvPr/>
        </p:nvSpPr>
        <p:spPr>
          <a:xfrm>
            <a:off x="827584" y="5301208"/>
            <a:ext cx="2690737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(</a:t>
            </a:r>
            <a:r>
              <a:rPr lang="en-US" dirty="0" err="1" smtClean="0">
                <a:solidFill>
                  <a:srgbClr val="3333CC"/>
                </a:solidFill>
              </a:rPr>
              <a:t>Kunst</a:t>
            </a:r>
            <a:r>
              <a:rPr lang="en-US" dirty="0" smtClean="0">
                <a:solidFill>
                  <a:srgbClr val="3333CC"/>
                </a:solidFill>
              </a:rPr>
              <a:t>)</a:t>
            </a:r>
            <a:r>
              <a:rPr lang="en-US" dirty="0" err="1" smtClean="0">
                <a:solidFill>
                  <a:srgbClr val="3333CC"/>
                </a:solidFill>
              </a:rPr>
              <a:t>historische</a:t>
            </a:r>
            <a:r>
              <a:rPr lang="en-US" dirty="0" smtClean="0">
                <a:solidFill>
                  <a:srgbClr val="3333CC"/>
                </a:solidFill>
              </a:rPr>
              <a:t> context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27584" y="4931876"/>
            <a:ext cx="288032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</a:t>
            </a:r>
            <a:r>
              <a:rPr lang="nl-NL" dirty="0" smtClean="0">
                <a:solidFill>
                  <a:srgbClr val="3333CC"/>
                </a:solidFill>
              </a:rPr>
              <a:t>edoeling van de kunstenaar</a:t>
            </a:r>
            <a:endParaRPr lang="nl-NL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" grpId="0"/>
      <p:bldP spid="16" grpId="0"/>
      <p:bldP spid="8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22" y="1190508"/>
            <a:ext cx="3577004" cy="26882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Tekstvak 14"/>
          <p:cNvSpPr txBox="1"/>
          <p:nvPr/>
        </p:nvSpPr>
        <p:spPr>
          <a:xfrm>
            <a:off x="5250022" y="3625723"/>
            <a:ext cx="357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Afrika Museum, Berg en Dal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90" y="1190508"/>
            <a:ext cx="2464235" cy="26882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ekstvak 10"/>
          <p:cNvSpPr txBox="1"/>
          <p:nvPr/>
        </p:nvSpPr>
        <p:spPr>
          <a:xfrm>
            <a:off x="456190" y="3627212"/>
            <a:ext cx="217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bg1"/>
                </a:solidFill>
              </a:rPr>
              <a:t>?, </a:t>
            </a:r>
            <a:r>
              <a:rPr lang="nl-NL" sz="1400" i="1" dirty="0" smtClean="0">
                <a:solidFill>
                  <a:schemeClr val="bg1"/>
                </a:solidFill>
              </a:rPr>
              <a:t>Dennis Bergkamp, </a:t>
            </a:r>
            <a:r>
              <a:rPr lang="nl-NL" sz="1400" dirty="0" smtClean="0">
                <a:solidFill>
                  <a:schemeClr val="bg1"/>
                </a:solidFill>
              </a:rPr>
              <a:t>2014 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49166" y="1005842"/>
            <a:ext cx="179363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Kunst</a:t>
            </a:r>
            <a:r>
              <a:rPr lang="en-US" dirty="0" smtClean="0">
                <a:solidFill>
                  <a:srgbClr val="3333CC"/>
                </a:solidFill>
              </a:rPr>
              <a:t> om </a:t>
            </a:r>
            <a:r>
              <a:rPr lang="en-US" dirty="0" err="1" smtClean="0">
                <a:solidFill>
                  <a:srgbClr val="3333CC"/>
                </a:solidFill>
              </a:rPr>
              <a:t>te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eren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260939" y="1005842"/>
            <a:ext cx="1555169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Wonen</a:t>
            </a:r>
            <a:r>
              <a:rPr lang="en-US" dirty="0" smtClean="0">
                <a:solidFill>
                  <a:srgbClr val="3333CC"/>
                </a:solidFill>
              </a:rPr>
              <a:t> in Mali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326" y="1190508"/>
            <a:ext cx="1988898" cy="26882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7" name="Tekstvak 16"/>
          <p:cNvSpPr txBox="1"/>
          <p:nvPr/>
        </p:nvSpPr>
        <p:spPr>
          <a:xfrm>
            <a:off x="2899330" y="3614157"/>
            <a:ext cx="217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bg1"/>
                </a:solidFill>
              </a:rPr>
              <a:t>Oldenburg, </a:t>
            </a:r>
            <a:r>
              <a:rPr lang="nl-NL" sz="1400" i="1" dirty="0" smtClean="0">
                <a:solidFill>
                  <a:schemeClr val="bg1"/>
                </a:solidFill>
              </a:rPr>
              <a:t>Klokhuis, </a:t>
            </a:r>
            <a:r>
              <a:rPr lang="nl-NL" sz="1400" dirty="0" smtClean="0">
                <a:solidFill>
                  <a:schemeClr val="bg1"/>
                </a:solidFill>
              </a:rPr>
              <a:t>1992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343275" y="1005842"/>
            <a:ext cx="1381125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3333CC"/>
                </a:solidFill>
              </a:rPr>
              <a:t>Fruitvormen  </a:t>
            </a:r>
            <a:endParaRPr lang="nl-NL" dirty="0">
              <a:solidFill>
                <a:srgbClr val="3333CC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246521" y="5109654"/>
            <a:ext cx="1305618" cy="525963"/>
          </a:xfrm>
          <a:prstGeom prst="rect">
            <a:avLst/>
          </a:prstGeom>
          <a:solidFill>
            <a:srgbClr val="36346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4-6 </a:t>
            </a:r>
            <a:r>
              <a:rPr lang="en-US" dirty="0" err="1" smtClean="0">
                <a:solidFill>
                  <a:schemeClr val="bg1"/>
                </a:solidFill>
              </a:rPr>
              <a:t>jaar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844916" y="5109654"/>
            <a:ext cx="1326217" cy="525963"/>
          </a:xfrm>
          <a:prstGeom prst="rect">
            <a:avLst/>
          </a:prstGeom>
          <a:solidFill>
            <a:srgbClr val="36346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6-9 </a:t>
            </a:r>
            <a:r>
              <a:rPr lang="en-US" dirty="0" err="1" smtClean="0">
                <a:solidFill>
                  <a:schemeClr val="bg1"/>
                </a:solidFill>
              </a:rPr>
              <a:t>jaar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5449983" y="5109654"/>
            <a:ext cx="1424481" cy="525963"/>
          </a:xfrm>
          <a:prstGeom prst="rect">
            <a:avLst/>
          </a:prstGeom>
          <a:solidFill>
            <a:srgbClr val="363465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9-12 </a:t>
            </a:r>
            <a:r>
              <a:rPr lang="en-US" dirty="0" err="1" smtClean="0">
                <a:solidFill>
                  <a:schemeClr val="bg1"/>
                </a:solidFill>
              </a:rPr>
              <a:t>jaar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25" name="Rechte verbindingslijn met pijl 24"/>
          <p:cNvCxnSpPr>
            <a:stCxn id="17" idx="2"/>
          </p:cNvCxnSpPr>
          <p:nvPr/>
        </p:nvCxnSpPr>
        <p:spPr>
          <a:xfrm flipH="1">
            <a:off x="3219450" y="3921934"/>
            <a:ext cx="769673" cy="1116791"/>
          </a:xfrm>
          <a:prstGeom prst="straightConnector1">
            <a:avLst/>
          </a:prstGeom>
          <a:ln w="31750">
            <a:solidFill>
              <a:srgbClr val="36346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4865185" y="3934989"/>
            <a:ext cx="769673" cy="1116791"/>
          </a:xfrm>
          <a:prstGeom prst="straightConnector1">
            <a:avLst/>
          </a:prstGeom>
          <a:ln w="31750">
            <a:solidFill>
              <a:srgbClr val="36346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2442800" y="3934989"/>
            <a:ext cx="3424600" cy="1103736"/>
          </a:xfrm>
          <a:prstGeom prst="straightConnector1">
            <a:avLst/>
          </a:prstGeom>
          <a:ln w="31750">
            <a:solidFill>
              <a:srgbClr val="36346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ontwikkellijnen </a:t>
            </a:r>
            <a:r>
              <a:rPr lang="nl-NL" dirty="0" err="1" smtClean="0"/>
              <a:t>subthema’s</a:t>
            </a: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50279"/>
              </p:ext>
            </p:extLst>
          </p:nvPr>
        </p:nvGraphicFramePr>
        <p:xfrm>
          <a:off x="395536" y="1268760"/>
          <a:ext cx="8496945" cy="484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60040"/>
                <a:gridCol w="424847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Groep</a:t>
                      </a:r>
                      <a:r>
                        <a:rPr lang="nl-NL" baseline="0" dirty="0" smtClean="0"/>
                        <a:t> 1/2 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7/8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Concrete</a:t>
                      </a:r>
                      <a:r>
                        <a:rPr lang="nl-NL" baseline="0" dirty="0" smtClean="0"/>
                        <a:t> onderwerpen, waarnemen met alle zintuigen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Ook</a:t>
                      </a:r>
                      <a:r>
                        <a:rPr lang="nl-NL" baseline="0" dirty="0" smtClean="0"/>
                        <a:t> a</a:t>
                      </a:r>
                      <a:r>
                        <a:rPr lang="nl-NL" dirty="0" smtClean="0"/>
                        <a:t>bstracte begrippen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r>
                        <a:rPr lang="nl-NL" baseline="0" dirty="0" smtClean="0"/>
                        <a:t> d.m.v. inzoomen op objecten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 in</a:t>
                      </a:r>
                      <a:r>
                        <a:rPr lang="nl-NL" baseline="0" dirty="0" smtClean="0"/>
                        <a:t> (kunsthistorische) context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Leerling</a:t>
                      </a:r>
                      <a:r>
                        <a:rPr lang="nl-NL" baseline="0" dirty="0" smtClean="0"/>
                        <a:t> ontdekt eigen standpunt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 standpunt m.b.t.</a:t>
                      </a:r>
                      <a:r>
                        <a:rPr lang="nl-NL" baseline="0" dirty="0" smtClean="0"/>
                        <a:t> onderwerp vergelijken met dat van anderen. 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Eigenaarschap vooral bij leerkracht;</a:t>
                      </a:r>
                      <a:r>
                        <a:rPr lang="nl-NL" baseline="0" dirty="0" smtClean="0"/>
                        <a:t> leerkracht bepaalt onderwerp, levert beeldmateriaal, deelt informatie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Eigenaarschap</a:t>
                      </a:r>
                      <a:r>
                        <a:rPr lang="nl-NL" baseline="0" dirty="0" smtClean="0"/>
                        <a:t> meer naar leerling;</a:t>
                      </a:r>
                    </a:p>
                    <a:p>
                      <a:r>
                        <a:rPr lang="nl-NL" baseline="0" dirty="0" smtClean="0"/>
                        <a:t>Leerling kan meebepalen over het onderwerp en zoekt beeldmateriaal en informatie</a:t>
                      </a:r>
                    </a:p>
                    <a:p>
                      <a:endParaRPr lang="nl-NL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0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Tips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120"/>
              </p:ext>
            </p:extLst>
          </p:nvPr>
        </p:nvGraphicFramePr>
        <p:xfrm>
          <a:off x="2123728" y="36656"/>
          <a:ext cx="6408712" cy="650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Groep 1/2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3/4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5/6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7/8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Herkenbare,</a:t>
                      </a:r>
                      <a:r>
                        <a:rPr lang="nl-NL" baseline="0" dirty="0" smtClean="0"/>
                        <a:t> concrete onderwerpen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Concrete onderwerpen met een</a:t>
                      </a:r>
                      <a:r>
                        <a:rPr lang="nl-NL" baseline="0" dirty="0" smtClean="0"/>
                        <a:t> context, hoe wordt het gebruikt (functie), hoe is het zo gekomen?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Concrete onderwerpen met een</a:t>
                      </a:r>
                      <a:r>
                        <a:rPr lang="nl-NL" baseline="0" dirty="0" smtClean="0"/>
                        <a:t> context waarin oog is voor verschillende mogelijkheden, culturele verschillen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Idolen</a:t>
                      </a:r>
                      <a:r>
                        <a:rPr lang="nl-NL" baseline="0" dirty="0" smtClean="0"/>
                        <a:t> / wereld van volwassenen / actualiteiten / subgroepen/ identiteit 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Meerdere zintuigen aanspreken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Vroeger vergelijken met nu,</a:t>
                      </a:r>
                      <a:r>
                        <a:rPr lang="nl-NL" baseline="0" dirty="0" smtClean="0"/>
                        <a:t> oude objecten betrekken, bijvoorbeeld van grootouders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Mogelijkheid</a:t>
                      </a:r>
                      <a:r>
                        <a:rPr lang="nl-NL" baseline="0" dirty="0" smtClean="0"/>
                        <a:t> voor abstracte begrippen, bijvoorbeeld “schoonheid”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Kunst i.c.m. het “echte” aanbieden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Inbreng</a:t>
                      </a:r>
                      <a:r>
                        <a:rPr lang="nl-NL" baseline="0" dirty="0" smtClean="0"/>
                        <a:t> leerlingen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Kleurrijk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42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xion_Powerpoint_INT_dee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1349</Words>
  <Application>Microsoft Macintosh PowerPoint</Application>
  <PresentationFormat>Diavoorstelling (4:3)</PresentationFormat>
  <Paragraphs>372</Paragraphs>
  <Slides>25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27" baseType="lpstr">
      <vt:lpstr>Kantoorthema</vt:lpstr>
      <vt:lpstr>Saxion_Powerpoint_INT_deeltijd1</vt:lpstr>
      <vt:lpstr>CmK subthema’s</vt:lpstr>
      <vt:lpstr>PowerPoint-presentatie</vt:lpstr>
      <vt:lpstr>Overzicht</vt:lpstr>
      <vt:lpstr>Subthema’s voor 4-6 jaar</vt:lpstr>
      <vt:lpstr>Subthema’s voor 6-9 jaar</vt:lpstr>
      <vt:lpstr>Subthema’s voor 9-12 jaar</vt:lpstr>
      <vt:lpstr>PowerPoint-presentatie</vt:lpstr>
      <vt:lpstr>ontwikkellijnen subthema’s </vt:lpstr>
      <vt:lpstr>Tips</vt:lpstr>
      <vt:lpstr>Wijkthema’s </vt:lpstr>
      <vt:lpstr>Brainstorm Mode &amp; Kleding</vt:lpstr>
      <vt:lpstr>PowerPoint-presentatie</vt:lpstr>
      <vt:lpstr>Checklist: leg de subthema’s vast</vt:lpstr>
      <vt:lpstr>Checklist: onderzoek horizontale leerlijn</vt:lpstr>
      <vt:lpstr>Brainstorm Muziek en Dans</vt:lpstr>
      <vt:lpstr>PowerPoint-presentatie</vt:lpstr>
      <vt:lpstr>Muziek opzet vorige periode (toen: wijk Midden)</vt:lpstr>
      <vt:lpstr>Brainstorm Muziek</vt:lpstr>
      <vt:lpstr>PowerPoint-presentatie</vt:lpstr>
      <vt:lpstr>Schilderkust opzet vorige periode (toen: Wijk Noord)</vt:lpstr>
      <vt:lpstr>Brainstorm Schilderkunst </vt:lpstr>
      <vt:lpstr>PowerPoint-presentatie</vt:lpstr>
      <vt:lpstr>Tips</vt:lpstr>
      <vt:lpstr>Tips</vt:lpstr>
      <vt:lpstr>Referenties </vt:lpstr>
    </vt:vector>
  </TitlesOfParts>
  <Company>Saxion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saxion</dc:creator>
  <cp:lastModifiedBy>Ronald Von piekartz</cp:lastModifiedBy>
  <cp:revision>71</cp:revision>
  <dcterms:created xsi:type="dcterms:W3CDTF">2016-06-05T14:36:26Z</dcterms:created>
  <dcterms:modified xsi:type="dcterms:W3CDTF">2016-11-07T10:37:26Z</dcterms:modified>
</cp:coreProperties>
</file>