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14" r:id="rId2"/>
    <p:sldId id="328" r:id="rId3"/>
    <p:sldId id="315" r:id="rId4"/>
    <p:sldId id="337" r:id="rId5"/>
    <p:sldId id="344" r:id="rId6"/>
    <p:sldId id="349" r:id="rId7"/>
    <p:sldId id="316" r:id="rId8"/>
    <p:sldId id="319" r:id="rId9"/>
    <p:sldId id="293" r:id="rId10"/>
    <p:sldId id="294" r:id="rId11"/>
    <p:sldId id="310" r:id="rId12"/>
    <p:sldId id="311" r:id="rId13"/>
    <p:sldId id="292" r:id="rId14"/>
    <p:sldId id="329" r:id="rId15"/>
    <p:sldId id="335" r:id="rId16"/>
    <p:sldId id="299" r:id="rId17"/>
    <p:sldId id="339" r:id="rId18"/>
    <p:sldId id="345" r:id="rId19"/>
    <p:sldId id="346" r:id="rId20"/>
    <p:sldId id="326" r:id="rId21"/>
  </p:sldIdLst>
  <p:sldSz cx="9144000" cy="6858000" type="screen4x3"/>
  <p:notesSz cx="6742113"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Microsoft Office-gebruiker" initials="Office [29]" lastIdx="1" clrIdx="28">
    <p:extLst/>
  </p:cmAuthor>
  <p:cmAuthor id="1" name="Microsoft Office-gebruiker" initials="Office" lastIdx="1" clrIdx="0">
    <p:extLst/>
  </p:cmAuthor>
  <p:cmAuthor id="30" name="Microsoft Office-gebruiker" initials="Office [30]" lastIdx="1" clrIdx="29">
    <p:extLst/>
  </p:cmAuthor>
  <p:cmAuthor id="2" name="Microsoft Office-gebruiker" initials="Office [2]" lastIdx="1" clrIdx="1">
    <p:extLst/>
  </p:cmAuthor>
  <p:cmAuthor id="31" name="Microsoft Office-gebruiker" initials="Office [31]" lastIdx="1" clrIdx="30">
    <p:extLst/>
  </p:cmAuthor>
  <p:cmAuthor id="3" name="Microsoft Office-gebruiker" initials="Office [3]" lastIdx="1" clrIdx="2">
    <p:extLst/>
  </p:cmAuthor>
  <p:cmAuthor id="32" name="Carlijn Veldhorst" initials="CV" lastIdx="4" clrIdx="31">
    <p:extLst/>
  </p:cmAuthor>
  <p:cmAuthor id="4" name="Microsoft Office-gebruiker" initials="Office [4]" lastIdx="1" clrIdx="3">
    <p:extLst/>
  </p:cmAuthor>
  <p:cmAuthor id="5" name="Microsoft Office-gebruiker" initials="Office [5]" lastIdx="1" clrIdx="4">
    <p:extLst/>
  </p:cmAuthor>
  <p:cmAuthor id="6" name="Microsoft Office-gebruiker" initials="Office [6]" lastIdx="1" clrIdx="5">
    <p:extLst/>
  </p:cmAuthor>
  <p:cmAuthor id="7" name="Microsoft Office-gebruiker" initials="Office [7]" lastIdx="1" clrIdx="6">
    <p:extLst/>
  </p:cmAuthor>
  <p:cmAuthor id="8" name="Microsoft Office-gebruiker" initials="Office [8]" lastIdx="1" clrIdx="7">
    <p:extLst/>
  </p:cmAuthor>
  <p:cmAuthor id="9" name="Microsoft Office-gebruiker" initials="Office [9]" lastIdx="1" clrIdx="8">
    <p:extLst/>
  </p:cmAuthor>
  <p:cmAuthor id="10" name="Microsoft Office-gebruiker" initials="Office [10]" lastIdx="1" clrIdx="9">
    <p:extLst/>
  </p:cmAuthor>
  <p:cmAuthor id="11" name="Microsoft Office-gebruiker" initials="Office [11]" lastIdx="1" clrIdx="10">
    <p:extLst/>
  </p:cmAuthor>
  <p:cmAuthor id="12" name="Microsoft Office-gebruiker" initials="Office [12]" lastIdx="1" clrIdx="11">
    <p:extLst/>
  </p:cmAuthor>
  <p:cmAuthor id="13" name="Microsoft Office-gebruiker" initials="Office [13]" lastIdx="1" clrIdx="12">
    <p:extLst/>
  </p:cmAuthor>
  <p:cmAuthor id="14" name="Microsoft Office-gebruiker" initials="Office [14]" lastIdx="1" clrIdx="13">
    <p:extLst/>
  </p:cmAuthor>
  <p:cmAuthor id="15" name="Microsoft Office-gebruiker" initials="Office [15]" lastIdx="1" clrIdx="14">
    <p:extLst/>
  </p:cmAuthor>
  <p:cmAuthor id="16" name="Microsoft Office-gebruiker" initials="Office [16]" lastIdx="1" clrIdx="15">
    <p:extLst/>
  </p:cmAuthor>
  <p:cmAuthor id="17" name="Microsoft Office-gebruiker" initials="Office [17]" lastIdx="1" clrIdx="16">
    <p:extLst/>
  </p:cmAuthor>
  <p:cmAuthor id="18" name="Microsoft Office-gebruiker" initials="Office [18]" lastIdx="1" clrIdx="17">
    <p:extLst/>
  </p:cmAuthor>
  <p:cmAuthor id="19" name="Microsoft Office-gebruiker" initials="Office [19]" lastIdx="1" clrIdx="18">
    <p:extLst/>
  </p:cmAuthor>
  <p:cmAuthor id="20" name="Microsoft Office-gebruiker" initials="Office [20]" lastIdx="1" clrIdx="19">
    <p:extLst/>
  </p:cmAuthor>
  <p:cmAuthor id="21" name="Microsoft Office-gebruiker" initials="Office [21]" lastIdx="1" clrIdx="20">
    <p:extLst/>
  </p:cmAuthor>
  <p:cmAuthor id="22" name="Microsoft Office-gebruiker" initials="Office [22]" lastIdx="1" clrIdx="21">
    <p:extLst/>
  </p:cmAuthor>
  <p:cmAuthor id="23" name="Microsoft Office-gebruiker" initials="Office [23]" lastIdx="1" clrIdx="22">
    <p:extLst/>
  </p:cmAuthor>
  <p:cmAuthor id="24" name="Microsoft Office-gebruiker" initials="Office [24]" lastIdx="1" clrIdx="23">
    <p:extLst/>
  </p:cmAuthor>
  <p:cmAuthor id="25" name="Microsoft Office-gebruiker" initials="Office [25]" lastIdx="1" clrIdx="24">
    <p:extLst/>
  </p:cmAuthor>
  <p:cmAuthor id="26" name="Microsoft Office-gebruiker" initials="Office [26]" lastIdx="1" clrIdx="25">
    <p:extLst/>
  </p:cmAuthor>
  <p:cmAuthor id="27" name="Microsoft Office-gebruiker" initials="Office [27]" lastIdx="1" clrIdx="26">
    <p:extLst/>
  </p:cmAuthor>
  <p:cmAuthor id="28" name="Microsoft Office-gebruiker" initials="Office [28]"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308CD3"/>
    <a:srgbClr val="D72F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3"/>
    <p:restoredTop sz="82683" autoAdjust="0"/>
  </p:normalViewPr>
  <p:slideViewPr>
    <p:cSldViewPr snapToGrid="0" snapToObjects="1">
      <p:cViewPr varScale="1">
        <p:scale>
          <a:sx n="78" d="100"/>
          <a:sy n="78" d="100"/>
        </p:scale>
        <p:origin x="20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0902" cy="493396"/>
          </a:xfrm>
          <a:prstGeom prst="rect">
            <a:avLst/>
          </a:prstGeom>
        </p:spPr>
        <p:txBody>
          <a:bodyPr vert="horz" lIns="90672" tIns="45336" rIns="90672" bIns="45336" rtlCol="0"/>
          <a:lstStyle>
            <a:lvl1pPr algn="l">
              <a:defRPr sz="1200"/>
            </a:lvl1pPr>
          </a:lstStyle>
          <a:p>
            <a:endParaRPr lang="en-US"/>
          </a:p>
        </p:txBody>
      </p:sp>
      <p:sp>
        <p:nvSpPr>
          <p:cNvPr id="3" name="Date Placeholder 2"/>
          <p:cNvSpPr>
            <a:spLocks noGrp="1"/>
          </p:cNvSpPr>
          <p:nvPr>
            <p:ph type="dt" sz="quarter" idx="1"/>
          </p:nvPr>
        </p:nvSpPr>
        <p:spPr>
          <a:xfrm>
            <a:off x="3819641" y="2"/>
            <a:ext cx="2920901" cy="493396"/>
          </a:xfrm>
          <a:prstGeom prst="rect">
            <a:avLst/>
          </a:prstGeom>
        </p:spPr>
        <p:txBody>
          <a:bodyPr vert="horz" lIns="90672" tIns="45336" rIns="90672" bIns="45336" rtlCol="0"/>
          <a:lstStyle>
            <a:lvl1pPr algn="r">
              <a:defRPr sz="1200"/>
            </a:lvl1pPr>
          </a:lstStyle>
          <a:p>
            <a:fld id="{12AD84E2-5D64-4370-9B71-F81C9CDE4D12}" type="datetimeFigureOut">
              <a:rPr lang="en-US" smtClean="0"/>
              <a:t>2/13/19</a:t>
            </a:fld>
            <a:endParaRPr lang="en-US"/>
          </a:p>
        </p:txBody>
      </p:sp>
      <p:sp>
        <p:nvSpPr>
          <p:cNvPr id="4" name="Footer Placeholder 3"/>
          <p:cNvSpPr>
            <a:spLocks noGrp="1"/>
          </p:cNvSpPr>
          <p:nvPr>
            <p:ph type="ftr" sz="quarter" idx="2"/>
          </p:nvPr>
        </p:nvSpPr>
        <p:spPr>
          <a:xfrm>
            <a:off x="0" y="9377691"/>
            <a:ext cx="2920902" cy="493396"/>
          </a:xfrm>
          <a:prstGeom prst="rect">
            <a:avLst/>
          </a:prstGeom>
        </p:spPr>
        <p:txBody>
          <a:bodyPr vert="horz" lIns="90672" tIns="45336" rIns="90672" bIns="45336" rtlCol="0" anchor="b"/>
          <a:lstStyle>
            <a:lvl1pPr algn="l">
              <a:defRPr sz="1200"/>
            </a:lvl1pPr>
          </a:lstStyle>
          <a:p>
            <a:endParaRPr lang="en-US"/>
          </a:p>
        </p:txBody>
      </p:sp>
      <p:sp>
        <p:nvSpPr>
          <p:cNvPr id="5" name="Slide Number Placeholder 4"/>
          <p:cNvSpPr>
            <a:spLocks noGrp="1"/>
          </p:cNvSpPr>
          <p:nvPr>
            <p:ph type="sldNum" sz="quarter" idx="3"/>
          </p:nvPr>
        </p:nvSpPr>
        <p:spPr>
          <a:xfrm>
            <a:off x="3819641" y="9377691"/>
            <a:ext cx="2920901" cy="493396"/>
          </a:xfrm>
          <a:prstGeom prst="rect">
            <a:avLst/>
          </a:prstGeom>
        </p:spPr>
        <p:txBody>
          <a:bodyPr vert="horz" lIns="90672" tIns="45336" rIns="90672" bIns="45336" rtlCol="0" anchor="b"/>
          <a:lstStyle>
            <a:lvl1pPr algn="r">
              <a:defRPr sz="1200"/>
            </a:lvl1pPr>
          </a:lstStyle>
          <a:p>
            <a:fld id="{77A4F0BD-146E-48A6-BC76-907745BDEA79}" type="slidenum">
              <a:rPr lang="en-US" smtClean="0"/>
              <a:t>‹nr.›</a:t>
            </a:fld>
            <a:endParaRPr lang="en-US"/>
          </a:p>
        </p:txBody>
      </p:sp>
    </p:spTree>
    <p:extLst>
      <p:ext uri="{BB962C8B-B14F-4D97-AF65-F5344CB8AC3E}">
        <p14:creationId xmlns:p14="http://schemas.microsoft.com/office/powerpoint/2010/main" val="254021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3" cy="493634"/>
          </a:xfrm>
          <a:prstGeom prst="rect">
            <a:avLst/>
          </a:prstGeom>
        </p:spPr>
        <p:txBody>
          <a:bodyPr vert="horz" lIns="90672" tIns="45336" rIns="90672" bIns="45336" rtlCol="0"/>
          <a:lstStyle>
            <a:lvl1pPr algn="l">
              <a:defRPr sz="1200"/>
            </a:lvl1pPr>
          </a:lstStyle>
          <a:p>
            <a:endParaRPr lang="nl-NL"/>
          </a:p>
        </p:txBody>
      </p:sp>
      <p:sp>
        <p:nvSpPr>
          <p:cNvPr id="3" name="Date Placeholder 2"/>
          <p:cNvSpPr>
            <a:spLocks noGrp="1"/>
          </p:cNvSpPr>
          <p:nvPr>
            <p:ph type="dt" idx="1"/>
          </p:nvPr>
        </p:nvSpPr>
        <p:spPr>
          <a:xfrm>
            <a:off x="3818972" y="0"/>
            <a:ext cx="2921583" cy="493634"/>
          </a:xfrm>
          <a:prstGeom prst="rect">
            <a:avLst/>
          </a:prstGeom>
        </p:spPr>
        <p:txBody>
          <a:bodyPr vert="horz" lIns="90672" tIns="45336" rIns="90672" bIns="45336" rtlCol="0"/>
          <a:lstStyle>
            <a:lvl1pPr algn="r">
              <a:defRPr sz="1200"/>
            </a:lvl1pPr>
          </a:lstStyle>
          <a:p>
            <a:fld id="{F0BDACED-0AF7-4A04-A058-DFEEA2524A8E}" type="datetimeFigureOut">
              <a:rPr lang="nl-NL" smtClean="0"/>
              <a:t>13-02-19</a:t>
            </a:fld>
            <a:endParaRPr lang="nl-NL"/>
          </a:p>
        </p:txBody>
      </p:sp>
      <p:sp>
        <p:nvSpPr>
          <p:cNvPr id="4" name="Slide Image Placeholder 3"/>
          <p:cNvSpPr>
            <a:spLocks noGrp="1" noRot="1" noChangeAspect="1"/>
          </p:cNvSpPr>
          <p:nvPr>
            <p:ph type="sldImg" idx="2"/>
          </p:nvPr>
        </p:nvSpPr>
        <p:spPr>
          <a:xfrm>
            <a:off x="904875" y="741363"/>
            <a:ext cx="4932363" cy="3700462"/>
          </a:xfrm>
          <a:prstGeom prst="rect">
            <a:avLst/>
          </a:prstGeom>
          <a:noFill/>
          <a:ln w="12700">
            <a:solidFill>
              <a:prstClr val="black"/>
            </a:solidFill>
          </a:ln>
        </p:spPr>
        <p:txBody>
          <a:bodyPr vert="horz" lIns="90672" tIns="45336" rIns="90672" bIns="45336" rtlCol="0" anchor="ctr"/>
          <a:lstStyle/>
          <a:p>
            <a:endParaRPr lang="nl-NL"/>
          </a:p>
        </p:txBody>
      </p:sp>
      <p:sp>
        <p:nvSpPr>
          <p:cNvPr id="5" name="Notes Placeholder 4"/>
          <p:cNvSpPr>
            <a:spLocks noGrp="1"/>
          </p:cNvSpPr>
          <p:nvPr>
            <p:ph type="body" sz="quarter" idx="3"/>
          </p:nvPr>
        </p:nvSpPr>
        <p:spPr>
          <a:xfrm>
            <a:off x="674212" y="4689516"/>
            <a:ext cx="5393690" cy="4442699"/>
          </a:xfrm>
          <a:prstGeom prst="rect">
            <a:avLst/>
          </a:prstGeom>
        </p:spPr>
        <p:txBody>
          <a:bodyPr vert="horz" lIns="90672" tIns="45336" rIns="90672" bIns="453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377317"/>
            <a:ext cx="2921583" cy="493634"/>
          </a:xfrm>
          <a:prstGeom prst="rect">
            <a:avLst/>
          </a:prstGeom>
        </p:spPr>
        <p:txBody>
          <a:bodyPr vert="horz" lIns="90672" tIns="45336" rIns="90672" bIns="45336" rtlCol="0" anchor="b"/>
          <a:lstStyle>
            <a:lvl1pPr algn="l">
              <a:defRPr sz="1200"/>
            </a:lvl1pPr>
          </a:lstStyle>
          <a:p>
            <a:endParaRPr lang="nl-NL"/>
          </a:p>
        </p:txBody>
      </p:sp>
      <p:sp>
        <p:nvSpPr>
          <p:cNvPr id="7" name="Slide Number Placeholder 6"/>
          <p:cNvSpPr>
            <a:spLocks noGrp="1"/>
          </p:cNvSpPr>
          <p:nvPr>
            <p:ph type="sldNum" sz="quarter" idx="5"/>
          </p:nvPr>
        </p:nvSpPr>
        <p:spPr>
          <a:xfrm>
            <a:off x="3818972" y="9377317"/>
            <a:ext cx="2921583" cy="493634"/>
          </a:xfrm>
          <a:prstGeom prst="rect">
            <a:avLst/>
          </a:prstGeom>
        </p:spPr>
        <p:txBody>
          <a:bodyPr vert="horz" lIns="90672" tIns="45336" rIns="90672" bIns="45336" rtlCol="0" anchor="b"/>
          <a:lstStyle>
            <a:lvl1pPr algn="r">
              <a:defRPr sz="1200"/>
            </a:lvl1pPr>
          </a:lstStyle>
          <a:p>
            <a:fld id="{AF329EE0-0BFE-40EB-A3D7-C7530013B653}" type="slidenum">
              <a:rPr lang="nl-NL" smtClean="0"/>
              <a:t>‹nr.›</a:t>
            </a:fld>
            <a:endParaRPr lang="nl-NL"/>
          </a:p>
        </p:txBody>
      </p:sp>
    </p:spTree>
    <p:extLst>
      <p:ext uri="{BB962C8B-B14F-4D97-AF65-F5344CB8AC3E}">
        <p14:creationId xmlns:p14="http://schemas.microsoft.com/office/powerpoint/2010/main" val="118346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yJ_jgyq4&amp;feature=youtu.b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rvbsEmXFaj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Ronald Confrontatie met behulp concreet materiaal. (</a:t>
            </a:r>
            <a:r>
              <a:rPr lang="nl-NL" dirty="0" err="1"/>
              <a:t>bv:</a:t>
            </a:r>
            <a:r>
              <a:rPr lang="nl-NL" u="sng" dirty="0" err="1"/>
              <a:t>pvc</a:t>
            </a:r>
            <a:r>
              <a:rPr lang="nl-NL" dirty="0"/>
              <a:t> -buis).</a:t>
            </a:r>
            <a:endParaRPr lang="en-US" dirty="0"/>
          </a:p>
          <a:p>
            <a:r>
              <a:rPr lang="nl-NL" u="sng" dirty="0"/>
              <a:t>Doel</a:t>
            </a:r>
            <a:r>
              <a:rPr lang="nl-NL" dirty="0"/>
              <a:t> : focus leggen op de verbinding tussen kunst en techniek </a:t>
            </a:r>
          </a:p>
          <a:p>
            <a:r>
              <a:rPr lang="nl-NL" dirty="0"/>
              <a:t>Bekijk de stukje buis eens goed. We gaan het niet uitvoeren, maar wat zou je kunnen bedenken?</a:t>
            </a:r>
            <a:endParaRPr lang="en-US" dirty="0"/>
          </a:p>
          <a:p>
            <a:r>
              <a:rPr lang="nl-NL" dirty="0"/>
              <a:t>Enkele vragen; Waar worden pvc buizen voor gebruikt? Wat kun je allemaal nog meer doen met pvc buizen?</a:t>
            </a:r>
          </a:p>
          <a:p>
            <a:r>
              <a:rPr lang="nl-NL" dirty="0"/>
              <a:t>Vooral bij laatste opdracht zie je model van creatief proces terug.</a:t>
            </a:r>
            <a:endParaRPr lang="en-US" dirty="0"/>
          </a:p>
        </p:txBody>
      </p:sp>
      <p:sp>
        <p:nvSpPr>
          <p:cNvPr id="4" name="Slide Number Placeholder 3"/>
          <p:cNvSpPr>
            <a:spLocks noGrp="1"/>
          </p:cNvSpPr>
          <p:nvPr>
            <p:ph type="sldNum" sz="quarter" idx="10"/>
          </p:nvPr>
        </p:nvSpPr>
        <p:spPr/>
        <p:txBody>
          <a:bodyPr/>
          <a:lstStyle/>
          <a:p>
            <a:fld id="{AF329EE0-0BFE-40EB-A3D7-C7530013B653}" type="slidenum">
              <a:rPr lang="nl-NL" smtClean="0"/>
              <a:t>1</a:t>
            </a:fld>
            <a:endParaRPr lang="nl-NL"/>
          </a:p>
        </p:txBody>
      </p:sp>
    </p:spTree>
    <p:extLst>
      <p:ext uri="{BB962C8B-B14F-4D97-AF65-F5344CB8AC3E}">
        <p14:creationId xmlns:p14="http://schemas.microsoft.com/office/powerpoint/2010/main" val="163806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Wat was een mooie, bijzondere leerervaring voor jou? Waarbij moest jij iets oplossen? Waarbij was jij creatief?</a:t>
            </a:r>
          </a:p>
          <a:p>
            <a:r>
              <a:rPr lang="nl-NL" dirty="0"/>
              <a:t>In tweetallen nadenken over eigen situatie. </a:t>
            </a:r>
          </a:p>
          <a:p>
            <a:endParaRPr lang="nl-NL" dirty="0"/>
          </a:p>
          <a:p>
            <a:r>
              <a:rPr lang="nl-NL" dirty="0"/>
              <a:t>Het gevoel dat je had bij die leerervaring</a:t>
            </a:r>
            <a:r>
              <a:rPr lang="nl-NL" baseline="0" dirty="0"/>
              <a:t> wil je ook oproepen bij kinderen. </a:t>
            </a:r>
            <a:endParaRPr lang="nl-NL" dirty="0"/>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10</a:t>
            </a:fld>
            <a:endParaRPr lang="nl-NL"/>
          </a:p>
        </p:txBody>
      </p:sp>
    </p:spTree>
    <p:extLst>
      <p:ext uri="{BB962C8B-B14F-4D97-AF65-F5344CB8AC3E}">
        <p14:creationId xmlns:p14="http://schemas.microsoft.com/office/powerpoint/2010/main" val="180876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Wij denken het aanbieden van wetenschap &amp; technologie en</a:t>
            </a:r>
            <a:r>
              <a:rPr lang="nl-NL" baseline="0" dirty="0"/>
              <a:t> Kunst &amp; Cultuur</a:t>
            </a:r>
            <a:r>
              <a:rPr lang="nl-NL" dirty="0"/>
              <a:t> een mooie aangelegenheid</a:t>
            </a:r>
            <a:r>
              <a:rPr lang="nl-NL" baseline="0" dirty="0"/>
              <a:t> is om met onderzoekend en ontwerpen bezig te gaan, en nieuwsgierige vragen. Op deze manier worden leerlingen uitgedaagd om op zoek te gaan naar antwoorden en oplossingen te ontwerpen. Zo wordt leren, hopelijk leuk!</a:t>
            </a:r>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11</a:t>
            </a:fld>
            <a:endParaRPr lang="nl-NL"/>
          </a:p>
        </p:txBody>
      </p:sp>
    </p:spTree>
    <p:extLst>
      <p:ext uri="{BB962C8B-B14F-4D97-AF65-F5344CB8AC3E}">
        <p14:creationId xmlns:p14="http://schemas.microsoft.com/office/powerpoint/2010/main" val="424181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719">
              <a:defRPr/>
            </a:pPr>
            <a:r>
              <a:rPr lang="nl-NL" dirty="0"/>
              <a:t>Je</a:t>
            </a:r>
            <a:r>
              <a:rPr lang="nl-NL" baseline="0" dirty="0"/>
              <a:t> kunt natuurlijk een heleboel vragen stellen. Als je goed kijkt naar vragen, </a:t>
            </a:r>
            <a:r>
              <a:rPr lang="nl-NL" baseline="0" dirty="0" err="1"/>
              <a:t>zul</a:t>
            </a:r>
            <a:r>
              <a:rPr lang="nl-NL" baseline="0" dirty="0"/>
              <a:t> je zien dat ze enorm kunnen verschillen. </a:t>
            </a:r>
            <a:endParaRPr lang="nl-NL" dirty="0"/>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12</a:t>
            </a:fld>
            <a:endParaRPr lang="nl-NL"/>
          </a:p>
        </p:txBody>
      </p:sp>
    </p:spTree>
    <p:extLst>
      <p:ext uri="{BB962C8B-B14F-4D97-AF65-F5344CB8AC3E}">
        <p14:creationId xmlns:p14="http://schemas.microsoft.com/office/powerpoint/2010/main" val="73371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13</a:t>
            </a:fld>
            <a:endParaRPr lang="nl-NL"/>
          </a:p>
        </p:txBody>
      </p:sp>
    </p:spTree>
    <p:extLst>
      <p:ext uri="{BB962C8B-B14F-4D97-AF65-F5344CB8AC3E}">
        <p14:creationId xmlns:p14="http://schemas.microsoft.com/office/powerpoint/2010/main" val="98637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14</a:t>
            </a:fld>
            <a:endParaRPr lang="nl-NL"/>
          </a:p>
        </p:txBody>
      </p:sp>
    </p:spTree>
    <p:extLst>
      <p:ext uri="{BB962C8B-B14F-4D97-AF65-F5344CB8AC3E}">
        <p14:creationId xmlns:p14="http://schemas.microsoft.com/office/powerpoint/2010/main" val="23656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AF329EE0-0BFE-40EB-A3D7-C7530013B653}" type="slidenum">
              <a:rPr lang="nl-NL" smtClean="0"/>
              <a:t>15</a:t>
            </a:fld>
            <a:endParaRPr lang="nl-NL"/>
          </a:p>
        </p:txBody>
      </p:sp>
    </p:spTree>
    <p:extLst>
      <p:ext uri="{BB962C8B-B14F-4D97-AF65-F5344CB8AC3E}">
        <p14:creationId xmlns:p14="http://schemas.microsoft.com/office/powerpoint/2010/main" val="196273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Om de rechtervragen</a:t>
            </a:r>
            <a:r>
              <a:rPr lang="nl-NL" baseline="0" dirty="0"/>
              <a:t> te beantwoorden, heb je soms wel de </a:t>
            </a:r>
            <a:r>
              <a:rPr lang="nl-NL" baseline="0" dirty="0" err="1"/>
              <a:t>linkervragen</a:t>
            </a:r>
            <a:r>
              <a:rPr lang="nl-NL" baseline="0" dirty="0"/>
              <a:t> nodig. </a:t>
            </a:r>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16</a:t>
            </a:fld>
            <a:endParaRPr lang="nl-NL"/>
          </a:p>
        </p:txBody>
      </p:sp>
    </p:spTree>
    <p:extLst>
      <p:ext uri="{BB962C8B-B14F-4D97-AF65-F5344CB8AC3E}">
        <p14:creationId xmlns:p14="http://schemas.microsoft.com/office/powerpoint/2010/main" val="406094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Hierbij een voorbeeld vanuit digitale insteek, kan gerelateerd worden aan leerlijn mediawijsheid op de </a:t>
            </a:r>
            <a:r>
              <a:rPr lang="nl-NL" baseline="0" dirty="0" err="1"/>
              <a:t>Daalweg</a:t>
            </a:r>
            <a:r>
              <a:rPr lang="nl-NL" baseline="0" dirty="0"/>
              <a:t>.</a:t>
            </a:r>
          </a:p>
        </p:txBody>
      </p:sp>
      <p:sp>
        <p:nvSpPr>
          <p:cNvPr id="4" name="Slide Number Placeholder 3"/>
          <p:cNvSpPr>
            <a:spLocks noGrp="1"/>
          </p:cNvSpPr>
          <p:nvPr>
            <p:ph type="sldNum" sz="quarter" idx="10"/>
          </p:nvPr>
        </p:nvSpPr>
        <p:spPr/>
        <p:txBody>
          <a:bodyPr/>
          <a:lstStyle/>
          <a:p>
            <a:fld id="{AF329EE0-0BFE-40EB-A3D7-C7530013B653}" type="slidenum">
              <a:rPr lang="nl-NL" smtClean="0"/>
              <a:t>17</a:t>
            </a:fld>
            <a:endParaRPr lang="nl-NL"/>
          </a:p>
        </p:txBody>
      </p:sp>
    </p:spTree>
    <p:extLst>
      <p:ext uri="{BB962C8B-B14F-4D97-AF65-F5344CB8AC3E}">
        <p14:creationId xmlns:p14="http://schemas.microsoft.com/office/powerpoint/2010/main" val="184706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Oefening</a:t>
            </a:r>
            <a:r>
              <a:rPr lang="nl-NL" baseline="0" dirty="0"/>
              <a:t> van </a:t>
            </a:r>
            <a:r>
              <a:rPr lang="nl-NL" baseline="0" dirty="0" err="1"/>
              <a:t>Bloom</a:t>
            </a:r>
            <a:r>
              <a:rPr lang="nl-NL" baseline="0" dirty="0"/>
              <a:t>. </a:t>
            </a:r>
            <a:r>
              <a:rPr lang="nl-NL" dirty="0"/>
              <a:t>Ga nu in</a:t>
            </a:r>
            <a:r>
              <a:rPr lang="nl-NL" baseline="0" dirty="0"/>
              <a:t> groepjes zitten(Tess heeft indeling groepjes al voorbereid ) en leg jullie  eigen les, hierover heen(dit kan bij </a:t>
            </a:r>
            <a:r>
              <a:rPr lang="nl-NL" baseline="0" dirty="0" err="1"/>
              <a:t>Daalweg</a:t>
            </a:r>
            <a:r>
              <a:rPr lang="nl-NL" baseline="0" dirty="0"/>
              <a:t>, ze hebben een out of </a:t>
            </a:r>
            <a:r>
              <a:rPr lang="nl-NL" baseline="0" dirty="0" err="1"/>
              <a:t>the</a:t>
            </a:r>
            <a:r>
              <a:rPr lang="nl-NL" baseline="0" dirty="0"/>
              <a:t> comfort les gegeven) , dit doen we </a:t>
            </a:r>
            <a:r>
              <a:rPr lang="nl-NL" baseline="0" dirty="0" err="1"/>
              <a:t>adhv</a:t>
            </a:r>
            <a:r>
              <a:rPr lang="nl-NL" baseline="0" dirty="0"/>
              <a:t> dit lege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Andere scholen; Of een les vanuit </a:t>
            </a:r>
            <a:r>
              <a:rPr lang="nl-NL" baseline="0" dirty="0" err="1"/>
              <a:t>slo</a:t>
            </a:r>
            <a:r>
              <a:rPr lang="nl-NL" baseline="0" dirty="0"/>
              <a:t> pakken, op reis met een ruimteschip. Verwerkingsopdracht maken in het lege blad.</a:t>
            </a:r>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18</a:t>
            </a:fld>
            <a:endParaRPr lang="nl-NL"/>
          </a:p>
        </p:txBody>
      </p:sp>
    </p:spTree>
    <p:extLst>
      <p:ext uri="{BB962C8B-B14F-4D97-AF65-F5344CB8AC3E}">
        <p14:creationId xmlns:p14="http://schemas.microsoft.com/office/powerpoint/2010/main" val="363928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zijn alle werkende principes die we opgehaald hebben bij alle deelnemende scholen. Deze zitten ook in het pakketje</a:t>
            </a:r>
          </a:p>
        </p:txBody>
      </p:sp>
      <p:sp>
        <p:nvSpPr>
          <p:cNvPr id="4" name="Slide Number Placeholder 3"/>
          <p:cNvSpPr>
            <a:spLocks noGrp="1"/>
          </p:cNvSpPr>
          <p:nvPr>
            <p:ph type="sldNum" sz="quarter" idx="10"/>
          </p:nvPr>
        </p:nvSpPr>
        <p:spPr/>
        <p:txBody>
          <a:bodyPr/>
          <a:lstStyle/>
          <a:p>
            <a:fld id="{AF329EE0-0BFE-40EB-A3D7-C7530013B653}" type="slidenum">
              <a:rPr lang="nl-NL" smtClean="0"/>
              <a:t>19</a:t>
            </a:fld>
            <a:endParaRPr lang="nl-NL"/>
          </a:p>
        </p:txBody>
      </p:sp>
    </p:spTree>
    <p:extLst>
      <p:ext uri="{BB962C8B-B14F-4D97-AF65-F5344CB8AC3E}">
        <p14:creationId xmlns:p14="http://schemas.microsoft.com/office/powerpoint/2010/main" val="11851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Koppeling maken naar </a:t>
            </a:r>
            <a:r>
              <a:rPr lang="nl-NL" dirty="0" err="1"/>
              <a:t>theo</a:t>
            </a:r>
            <a:r>
              <a:rPr lang="nl-NL" dirty="0"/>
              <a:t> </a:t>
            </a:r>
            <a:r>
              <a:rPr lang="nl-NL" dirty="0" err="1"/>
              <a:t>jansen</a:t>
            </a:r>
            <a:r>
              <a:rPr lang="nl-NL" dirty="0"/>
              <a:t> , waarbij kunstenaar niet enkel met creativiteit</a:t>
            </a:r>
            <a:r>
              <a:rPr lang="nl-NL" baseline="0" dirty="0"/>
              <a:t> zit ook kennis achter, techniek. Zal Carlijn het verder over hebben.</a:t>
            </a:r>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2</a:t>
            </a:fld>
            <a:endParaRPr lang="nl-NL"/>
          </a:p>
        </p:txBody>
      </p:sp>
    </p:spTree>
    <p:extLst>
      <p:ext uri="{BB962C8B-B14F-4D97-AF65-F5344CB8AC3E}">
        <p14:creationId xmlns:p14="http://schemas.microsoft.com/office/powerpoint/2010/main" val="249217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a:t>Zit stil en</a:t>
            </a:r>
            <a:r>
              <a:rPr lang="nl-NL" u="none" baseline="0" dirty="0"/>
              <a:t> houd je mond: </a:t>
            </a:r>
            <a:r>
              <a:rPr lang="nl-NL" u="none" dirty="0"/>
              <a:t>https://www.youtube.com/watch?v=oyWCAhKqipU</a:t>
            </a:r>
          </a:p>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a:t>4 minuten</a:t>
            </a:r>
          </a:p>
          <a:p>
            <a:endParaRPr lang="en-US" dirty="0"/>
          </a:p>
        </p:txBody>
      </p:sp>
      <p:sp>
        <p:nvSpPr>
          <p:cNvPr id="4" name="Tijdelijke aanduiding voor dianummer 3"/>
          <p:cNvSpPr>
            <a:spLocks noGrp="1"/>
          </p:cNvSpPr>
          <p:nvPr>
            <p:ph type="sldNum" sz="quarter" idx="10"/>
          </p:nvPr>
        </p:nvSpPr>
        <p:spPr/>
        <p:txBody>
          <a:bodyPr/>
          <a:lstStyle/>
          <a:p>
            <a:fld id="{AF329EE0-0BFE-40EB-A3D7-C7530013B653}" type="slidenum">
              <a:rPr lang="nl-NL" smtClean="0"/>
              <a:t>20</a:t>
            </a:fld>
            <a:endParaRPr lang="nl-NL"/>
          </a:p>
        </p:txBody>
      </p:sp>
    </p:spTree>
    <p:extLst>
      <p:ext uri="{BB962C8B-B14F-4D97-AF65-F5344CB8AC3E}">
        <p14:creationId xmlns:p14="http://schemas.microsoft.com/office/powerpoint/2010/main" val="16728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Ronald</a:t>
            </a:r>
          </a:p>
          <a:p>
            <a:r>
              <a:rPr lang="nl-NL" dirty="0"/>
              <a:t>Confrontatie met behulp concreet materiaal. (</a:t>
            </a:r>
            <a:r>
              <a:rPr lang="nl-NL" dirty="0" err="1"/>
              <a:t>bv:</a:t>
            </a:r>
            <a:r>
              <a:rPr lang="nl-NL" u="sng" dirty="0" err="1"/>
              <a:t>pvc</a:t>
            </a:r>
            <a:r>
              <a:rPr lang="nl-NL" dirty="0"/>
              <a:t> -buis).</a:t>
            </a:r>
            <a:endParaRPr lang="en-US" dirty="0"/>
          </a:p>
          <a:p>
            <a:r>
              <a:rPr lang="nl-NL" dirty="0"/>
              <a:t>Hieronder zie je wat een kunstenaar/uitvinder met pvc buizen heeft gedaan.</a:t>
            </a:r>
            <a:br>
              <a:rPr lang="nl-NL" dirty="0"/>
            </a:br>
            <a:r>
              <a:rPr lang="nl-NL" dirty="0"/>
              <a:t>Kort filmfragment (tot 1.15 min) van Theo </a:t>
            </a:r>
            <a:r>
              <a:rPr lang="nl-NL" u="sng" dirty="0"/>
              <a:t>Jansen</a:t>
            </a:r>
            <a:r>
              <a:rPr lang="nl-NL" dirty="0"/>
              <a:t> , </a:t>
            </a:r>
            <a:r>
              <a:rPr lang="nl-NL" u="sng" dirty="0">
                <a:hlinkClick r:id="rId3"/>
              </a:rPr>
              <a:t>strandbeesten</a:t>
            </a:r>
            <a:r>
              <a:rPr lang="nl-NL" dirty="0"/>
              <a:t> ter ondersteuning van deze verbinding.</a:t>
            </a:r>
          </a:p>
          <a:p>
            <a:endParaRPr lang="en-US" dirty="0"/>
          </a:p>
          <a:p>
            <a:r>
              <a:rPr lang="nl-NL" dirty="0"/>
              <a:t>Hoe zie je  het creatief proces terug bij dit filmpje?</a:t>
            </a:r>
            <a:endParaRPr lang="en-US" dirty="0"/>
          </a:p>
        </p:txBody>
      </p:sp>
      <p:sp>
        <p:nvSpPr>
          <p:cNvPr id="4" name="Tijdelijke aanduiding voor dianummer 3"/>
          <p:cNvSpPr>
            <a:spLocks noGrp="1"/>
          </p:cNvSpPr>
          <p:nvPr>
            <p:ph type="sldNum" sz="quarter" idx="10"/>
          </p:nvPr>
        </p:nvSpPr>
        <p:spPr/>
        <p:txBody>
          <a:bodyPr/>
          <a:lstStyle/>
          <a:p>
            <a:fld id="{AF329EE0-0BFE-40EB-A3D7-C7530013B653}" type="slidenum">
              <a:rPr lang="nl-NL" smtClean="0"/>
              <a:t>3</a:t>
            </a:fld>
            <a:endParaRPr lang="nl-NL"/>
          </a:p>
        </p:txBody>
      </p:sp>
    </p:spTree>
    <p:extLst>
      <p:ext uri="{BB962C8B-B14F-4D97-AF65-F5344CB8AC3E}">
        <p14:creationId xmlns:p14="http://schemas.microsoft.com/office/powerpoint/2010/main" val="153556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Hoe zie je dit nu terug op basisschool, daarvoor is landelijk door </a:t>
            </a:r>
            <a:r>
              <a:rPr lang="nl-NL" dirty="0" err="1"/>
              <a:t>slo</a:t>
            </a:r>
            <a:r>
              <a:rPr lang="nl-NL" dirty="0"/>
              <a:t> een leerplankader gemaakt. Hierin zitten vele lesvoorbeelden vanuit de kunstvakken.</a:t>
            </a:r>
          </a:p>
        </p:txBody>
      </p:sp>
      <p:sp>
        <p:nvSpPr>
          <p:cNvPr id="4" name="Slide Number Placeholder 3"/>
          <p:cNvSpPr>
            <a:spLocks noGrp="1"/>
          </p:cNvSpPr>
          <p:nvPr>
            <p:ph type="sldNum" sz="quarter" idx="10"/>
          </p:nvPr>
        </p:nvSpPr>
        <p:spPr/>
        <p:txBody>
          <a:bodyPr/>
          <a:lstStyle/>
          <a:p>
            <a:fld id="{AF329EE0-0BFE-40EB-A3D7-C7530013B653}" type="slidenum">
              <a:rPr lang="nl-NL" smtClean="0"/>
              <a:t>4</a:t>
            </a:fld>
            <a:endParaRPr lang="nl-NL"/>
          </a:p>
        </p:txBody>
      </p:sp>
    </p:spTree>
    <p:extLst>
      <p:ext uri="{BB962C8B-B14F-4D97-AF65-F5344CB8AC3E}">
        <p14:creationId xmlns:p14="http://schemas.microsoft.com/office/powerpoint/2010/main" val="40574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Duidelijk laten zien vanuit </a:t>
            </a:r>
            <a:r>
              <a:rPr lang="nl-NL" dirty="0" err="1"/>
              <a:t>slo</a:t>
            </a:r>
            <a:r>
              <a:rPr lang="nl-NL" dirty="0"/>
              <a:t> wat er bedoeld wordt met het creatief proces. Een</a:t>
            </a:r>
            <a:r>
              <a:rPr lang="nl-NL" baseline="0" dirty="0"/>
              <a:t> </a:t>
            </a:r>
            <a:r>
              <a:rPr lang="nl-NL" baseline="0" dirty="0" err="1"/>
              <a:t>voorbeeldles</a:t>
            </a:r>
            <a:r>
              <a:rPr lang="nl-NL" baseline="0" dirty="0"/>
              <a:t> laten zien met videofragmenten erbij.</a:t>
            </a:r>
          </a:p>
          <a:p>
            <a:r>
              <a:rPr lang="nl-NL" baseline="0" dirty="0"/>
              <a:t>Verwijs naar pakketje met documenten, pagina’s 1tm 6 . bekijk les het ruimteschip.</a:t>
            </a:r>
          </a:p>
          <a:p>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Verschil tussen standaard en procesgerichte didactiek. Opdracht waarbij de stappen dan duidelijker worden, zie </a:t>
            </a:r>
            <a:r>
              <a:rPr lang="nl-NL" baseline="0" dirty="0" err="1"/>
              <a:t>vb</a:t>
            </a:r>
            <a:r>
              <a:rPr lang="nl-NL" baseline="0" dirty="0"/>
              <a:t> </a:t>
            </a:r>
            <a:r>
              <a:rPr lang="nl-NL" baseline="0" dirty="0" err="1"/>
              <a:t>slo</a:t>
            </a:r>
            <a:r>
              <a:rPr lang="nl-NL" baseline="0" dirty="0"/>
              <a:t> leerplankader.</a:t>
            </a:r>
          </a:p>
          <a:p>
            <a:r>
              <a:rPr lang="nl-NL" baseline="0" dirty="0"/>
              <a:t>Lesvoorbeeld Op reis met een ruimteschip en dan fragmenten 7,8,9,10 gekoppeld aan onderzoeksfase, waarbij vooral aandacht voor BETEKENIS geven is, in relatie tot beeldaspecten.</a:t>
            </a:r>
          </a:p>
          <a:p>
            <a:r>
              <a:rPr lang="nl-NL" baseline="0" dirty="0"/>
              <a:t>Korte stukje laten zien.</a:t>
            </a:r>
          </a:p>
          <a:p>
            <a:r>
              <a:rPr lang="nl-NL" sz="1200" b="1" i="0" u="none" strike="noStrike" kern="1200" baseline="0" dirty="0">
                <a:solidFill>
                  <a:schemeClr val="tx1"/>
                </a:solidFill>
                <a:latin typeface="+mn-lt"/>
                <a:ea typeface="+mn-ea"/>
                <a:cs typeface="+mn-cs"/>
              </a:rPr>
              <a:t>Andere vakken erbij betrekken.</a:t>
            </a:r>
          </a:p>
          <a:p>
            <a:r>
              <a:rPr lang="nl-NL" sz="1200" b="1" i="0" u="none" strike="noStrike" kern="1200" baseline="0" dirty="0">
                <a:solidFill>
                  <a:schemeClr val="tx1"/>
                </a:solidFill>
                <a:latin typeface="+mn-lt"/>
                <a:ea typeface="+mn-ea"/>
                <a:cs typeface="+mn-cs"/>
              </a:rPr>
              <a:t>Kerndoelen: bij les wat als</a:t>
            </a: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Wereldoriëntatie kerndoel 37: </a:t>
            </a:r>
            <a:r>
              <a:rPr lang="nl-NL" sz="1200" b="0" i="0" u="none" strike="noStrike" kern="1200" baseline="0" dirty="0">
                <a:solidFill>
                  <a:schemeClr val="tx1"/>
                </a:solidFill>
                <a:latin typeface="+mn-lt"/>
                <a:ea typeface="+mn-ea"/>
                <a:cs typeface="+mn-cs"/>
              </a:rPr>
              <a:t>Mens en samenleving. De leerlingen leren zich gedragen vanuit respect voor algemeen aanvaarde waarden en normen (groep 7/8: integratie met behoud van identiteit). </a:t>
            </a:r>
            <a:r>
              <a:rPr lang="nl-NL" sz="1200" b="1" i="0" u="none" strike="noStrike" kern="1200" baseline="0" dirty="0">
                <a:solidFill>
                  <a:schemeClr val="tx1"/>
                </a:solidFill>
                <a:latin typeface="+mn-lt"/>
                <a:ea typeface="+mn-ea"/>
                <a:cs typeface="+mn-cs"/>
              </a:rPr>
              <a:t>Kunstzinnige oriëntatie kerndoel 54 en 55 en 56: </a:t>
            </a:r>
            <a:r>
              <a:rPr lang="nl-NL" sz="1200" b="0" i="0" u="none" strike="noStrike" kern="1200" baseline="0" dirty="0">
                <a:solidFill>
                  <a:schemeClr val="tx1"/>
                </a:solidFill>
                <a:latin typeface="+mn-lt"/>
                <a:ea typeface="+mn-ea"/>
                <a:cs typeface="+mn-cs"/>
              </a:rPr>
              <a:t>54: De leerlingen leren </a:t>
            </a:r>
            <a:r>
              <a:rPr lang="nl-NL" sz="1200" b="0" i="1" u="none" strike="noStrike" kern="1200" baseline="0" dirty="0">
                <a:solidFill>
                  <a:schemeClr val="tx1"/>
                </a:solidFill>
                <a:latin typeface="+mn-lt"/>
                <a:ea typeface="+mn-ea"/>
                <a:cs typeface="+mn-cs"/>
              </a:rPr>
              <a:t>beelden</a:t>
            </a:r>
            <a:r>
              <a:rPr lang="nl-NL" sz="1200" b="0" i="0" u="none" strike="noStrike" kern="1200" baseline="0" dirty="0">
                <a:solidFill>
                  <a:schemeClr val="tx1"/>
                </a:solidFill>
                <a:latin typeface="+mn-lt"/>
                <a:ea typeface="+mn-ea"/>
                <a:cs typeface="+mn-cs"/>
              </a:rPr>
              <a:t>, muziek, taal, spel en beweging gebruiken om er gevoelens en ervaringen mee uit te drukken en om ermee te communiceren. 55: De leerlingen leren op eigen werk en dat van anderen te reflecteren. </a:t>
            </a:r>
          </a:p>
          <a:p>
            <a:r>
              <a:rPr lang="nl-NL" sz="1200" b="0" i="0" u="none" strike="noStrike" kern="1200" baseline="0" dirty="0">
                <a:solidFill>
                  <a:schemeClr val="tx1"/>
                </a:solidFill>
                <a:latin typeface="+mn-lt"/>
                <a:ea typeface="+mn-ea"/>
                <a:cs typeface="+mn-cs"/>
              </a:rPr>
              <a:t>56: De leerlingen verwerven enige kennis over en krijgen waardering voor </a:t>
            </a:r>
            <a:r>
              <a:rPr lang="nl-NL" sz="1200" b="0" i="1" u="none" strike="noStrike" kern="1200" baseline="0" dirty="0">
                <a:solidFill>
                  <a:schemeClr val="tx1"/>
                </a:solidFill>
                <a:latin typeface="+mn-lt"/>
                <a:ea typeface="+mn-ea"/>
                <a:cs typeface="+mn-cs"/>
              </a:rPr>
              <a:t>aspecten van cultureel erfgoed </a:t>
            </a:r>
            <a:r>
              <a:rPr lang="nl-NL" sz="1200" b="0" i="0" u="none" strike="noStrike" kern="1200" baseline="0" dirty="0">
                <a:solidFill>
                  <a:schemeClr val="tx1"/>
                </a:solidFill>
                <a:latin typeface="+mn-lt"/>
                <a:ea typeface="+mn-ea"/>
                <a:cs typeface="+mn-cs"/>
              </a:rPr>
              <a:t>(Verhalen bij voorwerpen, gebruiken, gebeurtenissen van vroeger verteld door buurtbewoners, migranten, museummedewerkers en de beeldcultuur van de leerlingen, zoals bijv. striptijdschriften.)</a:t>
            </a:r>
          </a:p>
          <a:p>
            <a:r>
              <a:rPr lang="nl-NL" sz="1200" b="0" i="0" u="none" strike="noStrike" kern="1200" baseline="0" dirty="0">
                <a:solidFill>
                  <a:schemeClr val="tx1"/>
                </a:solidFill>
                <a:latin typeface="+mn-lt"/>
                <a:ea typeface="+mn-ea"/>
                <a:cs typeface="+mn-cs"/>
              </a:rPr>
              <a:t> </a:t>
            </a:r>
            <a:r>
              <a:rPr lang="nl-NL" sz="1200" b="1" i="0" u="none" strike="noStrike" kern="1200" baseline="0" dirty="0">
                <a:solidFill>
                  <a:schemeClr val="tx1"/>
                </a:solidFill>
                <a:latin typeface="+mn-lt"/>
                <a:ea typeface="+mn-ea"/>
                <a:cs typeface="+mn-cs"/>
              </a:rPr>
              <a:t>Nederlandse taal kerndoel 9: </a:t>
            </a:r>
            <a:r>
              <a:rPr lang="nl-NL" sz="1200" b="0" i="0" u="none" strike="noStrike" kern="1200" baseline="0" dirty="0">
                <a:solidFill>
                  <a:schemeClr val="tx1"/>
                </a:solidFill>
                <a:latin typeface="+mn-lt"/>
                <a:ea typeface="+mn-ea"/>
                <a:cs typeface="+mn-cs"/>
              </a:rPr>
              <a:t>De leerlingen krijgen plezier in het lezen en schrijven van voor hen bestemde verhalen, gedichten en informatieve teksten. 	</a:t>
            </a:r>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5</a:t>
            </a:fld>
            <a:endParaRPr lang="nl-NL"/>
          </a:p>
        </p:txBody>
      </p:sp>
    </p:spTree>
    <p:extLst>
      <p:ext uri="{BB962C8B-B14F-4D97-AF65-F5344CB8AC3E}">
        <p14:creationId xmlns:p14="http://schemas.microsoft.com/office/powerpoint/2010/main" val="404845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AF329EE0-0BFE-40EB-A3D7-C7530013B653}" type="slidenum">
              <a:rPr lang="nl-NL" smtClean="0"/>
              <a:t>6</a:t>
            </a:fld>
            <a:endParaRPr lang="nl-NL"/>
          </a:p>
        </p:txBody>
      </p:sp>
    </p:spTree>
    <p:extLst>
      <p:ext uri="{BB962C8B-B14F-4D97-AF65-F5344CB8AC3E}">
        <p14:creationId xmlns:p14="http://schemas.microsoft.com/office/powerpoint/2010/main" val="99716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Ronald/Marieke</a:t>
            </a:r>
          </a:p>
          <a:p>
            <a:endParaRPr lang="nl-NL" u="sng" dirty="0"/>
          </a:p>
          <a:p>
            <a:r>
              <a:rPr lang="nl-NL" u="sng" baseline="0" dirty="0"/>
              <a:t>Vorige slides gingen veelal over kunstzinnige oriëntatie in volgend filmpje  zien we invalshoek vanuit wetenschap en technologie .</a:t>
            </a:r>
            <a:endParaRPr lang="nl-NL" u="sng" dirty="0"/>
          </a:p>
          <a:p>
            <a:endParaRPr lang="nl-NL" u="sng" dirty="0"/>
          </a:p>
          <a:p>
            <a:r>
              <a:rPr lang="nl-NL" u="sng" dirty="0"/>
              <a:t>Filmpje</a:t>
            </a:r>
            <a:r>
              <a:rPr lang="nl-NL" dirty="0"/>
              <a:t>  vanuit </a:t>
            </a:r>
            <a:r>
              <a:rPr lang="nl-NL" dirty="0" err="1"/>
              <a:t>TechYourFuture</a:t>
            </a:r>
            <a:r>
              <a:rPr lang="nl-NL" dirty="0"/>
              <a:t>  (6.15 min.), </a:t>
            </a:r>
            <a:r>
              <a:rPr lang="nl-NL" u="sng" dirty="0">
                <a:hlinkClick r:id="rId3"/>
              </a:rPr>
              <a:t>onderwijs voor morgen</a:t>
            </a:r>
            <a:r>
              <a:rPr lang="nl-NL" dirty="0"/>
              <a:t> , nu meer vanuit de leerlingen en leerkrachten.</a:t>
            </a:r>
            <a:endParaRPr lang="en-US" dirty="0"/>
          </a:p>
          <a:p>
            <a:r>
              <a:rPr lang="nl-NL" dirty="0"/>
              <a:t>Enkele kijkvragen stellen </a:t>
            </a:r>
            <a:r>
              <a:rPr lang="nl-NL" dirty="0" err="1"/>
              <a:t>nav</a:t>
            </a:r>
            <a:r>
              <a:rPr lang="nl-NL" dirty="0"/>
              <a:t> filmpje.  </a:t>
            </a:r>
            <a:endParaRPr lang="en-US" dirty="0"/>
          </a:p>
          <a:p>
            <a:r>
              <a:rPr lang="nl-NL" dirty="0"/>
              <a:t>Welke houding/attitude wordt er gevraagd van jou als leerkracht?  </a:t>
            </a:r>
            <a:endParaRPr lang="en-US" dirty="0"/>
          </a:p>
          <a:p>
            <a:r>
              <a:rPr lang="nl-NL" dirty="0"/>
              <a:t>Aan welke vaardigheden wordt aandacht besteed en waar lijkt dit op onze eerste bijeenkomst?  (3.14 min. stopzetten)</a:t>
            </a:r>
            <a:endParaRPr lang="en-US" dirty="0"/>
          </a:p>
          <a:p>
            <a:r>
              <a:rPr lang="nl-NL" dirty="0"/>
              <a:t>Wat werkt voor de leerlingen? </a:t>
            </a:r>
            <a:endParaRPr lang="en-US" dirty="0"/>
          </a:p>
          <a:p>
            <a:r>
              <a:rPr lang="nl-NL" dirty="0"/>
              <a:t>Gebruiken jullie ook de taxonomie/piramide van </a:t>
            </a:r>
            <a:r>
              <a:rPr lang="nl-NL" dirty="0" err="1"/>
              <a:t>Bloom</a:t>
            </a:r>
            <a:r>
              <a:rPr lang="nl-NL" dirty="0"/>
              <a:t>? (vanaf 3.14 min.)</a:t>
            </a:r>
            <a:endParaRPr lang="en-US" dirty="0"/>
          </a:p>
          <a:p>
            <a:r>
              <a:rPr lang="nl-NL" dirty="0"/>
              <a:t>Zijn de </a:t>
            </a:r>
            <a:r>
              <a:rPr lang="nl-NL" u="sng" dirty="0"/>
              <a:t>21st </a:t>
            </a:r>
            <a:r>
              <a:rPr lang="nl-NL" u="sng" dirty="0" err="1"/>
              <a:t>Century</a:t>
            </a:r>
            <a:r>
              <a:rPr lang="nl-NL" u="sng" dirty="0"/>
              <a:t> skills</a:t>
            </a:r>
            <a:r>
              <a:rPr lang="nl-NL" dirty="0"/>
              <a:t>  duidelijk terug te zien en op welke wijze?</a:t>
            </a:r>
            <a:endParaRPr lang="en-US" dirty="0"/>
          </a:p>
          <a:p>
            <a:r>
              <a:rPr lang="nl-NL" dirty="0"/>
              <a:t> Filmpje inleiden, waarom laat je dit zien?</a:t>
            </a:r>
            <a:endParaRPr lang="en-US" dirty="0"/>
          </a:p>
          <a:p>
            <a:endParaRPr lang="en-US" dirty="0"/>
          </a:p>
        </p:txBody>
      </p:sp>
      <p:sp>
        <p:nvSpPr>
          <p:cNvPr id="4" name="Tijdelijke aanduiding voor dianummer 3"/>
          <p:cNvSpPr>
            <a:spLocks noGrp="1"/>
          </p:cNvSpPr>
          <p:nvPr>
            <p:ph type="sldNum" sz="quarter" idx="10"/>
          </p:nvPr>
        </p:nvSpPr>
        <p:spPr/>
        <p:txBody>
          <a:bodyPr/>
          <a:lstStyle/>
          <a:p>
            <a:fld id="{AF329EE0-0BFE-40EB-A3D7-C7530013B653}" type="slidenum">
              <a:rPr lang="nl-NL" smtClean="0"/>
              <a:t>7</a:t>
            </a:fld>
            <a:endParaRPr lang="nl-NL"/>
          </a:p>
        </p:txBody>
      </p:sp>
    </p:spTree>
    <p:extLst>
      <p:ext uri="{BB962C8B-B14F-4D97-AF65-F5344CB8AC3E}">
        <p14:creationId xmlns:p14="http://schemas.microsoft.com/office/powerpoint/2010/main" val="19208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Carlijn geeft aan dat in vorig filmpje ingegaan wordt op W&amp;T en daar gaan we nu dieper op in, met aandacht voor onderzoekend en ontwerpend leren.</a:t>
            </a:r>
          </a:p>
        </p:txBody>
      </p:sp>
      <p:sp>
        <p:nvSpPr>
          <p:cNvPr id="4" name="Tijdelijke aanduiding voor dianummer 3"/>
          <p:cNvSpPr>
            <a:spLocks noGrp="1"/>
          </p:cNvSpPr>
          <p:nvPr>
            <p:ph type="sldNum" sz="quarter" idx="10"/>
          </p:nvPr>
        </p:nvSpPr>
        <p:spPr/>
        <p:txBody>
          <a:bodyPr/>
          <a:lstStyle/>
          <a:p>
            <a:fld id="{AF329EE0-0BFE-40EB-A3D7-C7530013B653}" type="slidenum">
              <a:rPr lang="nl-NL" smtClean="0"/>
              <a:t>8</a:t>
            </a:fld>
            <a:endParaRPr lang="nl-NL"/>
          </a:p>
        </p:txBody>
      </p:sp>
    </p:spTree>
    <p:extLst>
      <p:ext uri="{BB962C8B-B14F-4D97-AF65-F5344CB8AC3E}">
        <p14:creationId xmlns:p14="http://schemas.microsoft.com/office/powerpoint/2010/main" val="9261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Eigen ervaring vertellen (</a:t>
            </a:r>
            <a:r>
              <a:rPr lang="nl-NL" dirty="0">
                <a:sym typeface="Wingdings" panose="05000000000000000000" pitchFamily="2" charset="2"/>
              </a:rPr>
              <a:t> </a:t>
            </a:r>
            <a:r>
              <a:rPr lang="nl-NL" dirty="0"/>
              <a:t>probleem oplossen; intrinsieke motivatie)</a:t>
            </a:r>
          </a:p>
          <a:p>
            <a:endParaRPr lang="nl-NL" dirty="0"/>
          </a:p>
        </p:txBody>
      </p:sp>
      <p:sp>
        <p:nvSpPr>
          <p:cNvPr id="4" name="Slide Number Placeholder 3"/>
          <p:cNvSpPr>
            <a:spLocks noGrp="1"/>
          </p:cNvSpPr>
          <p:nvPr>
            <p:ph type="sldNum" sz="quarter" idx="10"/>
          </p:nvPr>
        </p:nvSpPr>
        <p:spPr/>
        <p:txBody>
          <a:bodyPr/>
          <a:lstStyle/>
          <a:p>
            <a:fld id="{AF329EE0-0BFE-40EB-A3D7-C7530013B653}" type="slidenum">
              <a:rPr lang="nl-NL" smtClean="0"/>
              <a:t>9</a:t>
            </a:fld>
            <a:endParaRPr lang="nl-NL"/>
          </a:p>
        </p:txBody>
      </p:sp>
    </p:spTree>
    <p:extLst>
      <p:ext uri="{BB962C8B-B14F-4D97-AF65-F5344CB8AC3E}">
        <p14:creationId xmlns:p14="http://schemas.microsoft.com/office/powerpoint/2010/main" val="389741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685800" y="3886200"/>
            <a:ext cx="7772400" cy="1752600"/>
          </a:xfrm>
        </p:spPr>
        <p:txBody>
          <a:bodyPr/>
          <a:lstStyle>
            <a:lvl1pPr marL="0" indent="0" algn="l">
              <a:buNone/>
              <a:defRPr>
                <a:solidFill>
                  <a:srgbClr val="F582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6B165607-D80E-D44B-AC82-1705381EFAD0}" type="datetimeFigureOut">
              <a:rPr lang="nl-NL" smtClean="0"/>
              <a:t>13-02-19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14249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B165607-D80E-D44B-AC82-1705381EFAD0}" type="datetimeFigureOut">
              <a:rPr lang="nl-NL" smtClean="0"/>
              <a:t>13-02-19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17861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B165607-D80E-D44B-AC82-1705381EFAD0}" type="datetimeFigureOut">
              <a:rPr lang="nl-NL" smtClean="0"/>
              <a:t>13-02-19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290072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Date Placeholder 6"/>
          <p:cNvSpPr>
            <a:spLocks noGrp="1"/>
          </p:cNvSpPr>
          <p:nvPr>
            <p:ph type="dt" sz="half" idx="10"/>
          </p:nvPr>
        </p:nvSpPr>
        <p:spPr/>
        <p:txBody>
          <a:bodyPr/>
          <a:lstStyle/>
          <a:p>
            <a:fld id="{6B165607-D80E-D44B-AC82-1705381EFAD0}" type="datetimeFigureOut">
              <a:rPr lang="nl-NL" smtClean="0"/>
              <a:pPr/>
              <a:t>13-02-19</a:t>
            </a:fld>
            <a:endParaRPr lang="nl-NL"/>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6E23012D-256C-B648-ADE6-BFD627B74613}" type="slidenum">
              <a:rPr lang="nl-NL" smtClean="0"/>
              <a:pPr/>
              <a:t>‹nr.›</a:t>
            </a:fld>
            <a:endParaRPr lang="nl-NL"/>
          </a:p>
        </p:txBody>
      </p:sp>
    </p:spTree>
    <p:extLst>
      <p:ext uri="{BB962C8B-B14F-4D97-AF65-F5344CB8AC3E}">
        <p14:creationId xmlns:p14="http://schemas.microsoft.com/office/powerpoint/2010/main" val="396168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0" cap="all"/>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B165607-D80E-D44B-AC82-1705381EFAD0}" type="datetimeFigureOut">
              <a:rPr lang="nl-NL" smtClean="0"/>
              <a:t>13-02-19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285666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B165607-D80E-D44B-AC82-1705381EFAD0}" type="datetimeFigureOut">
              <a:rPr lang="nl-NL" smtClean="0"/>
              <a:t>13-02-19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221907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B165607-D80E-D44B-AC82-1705381EFAD0}" type="datetimeFigureOut">
              <a:rPr lang="nl-NL" smtClean="0"/>
              <a:t>13-02-19</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173626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B165607-D80E-D44B-AC82-1705381EFAD0}" type="datetimeFigureOut">
              <a:rPr lang="nl-NL" smtClean="0"/>
              <a:t>13-02-19</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422487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165607-D80E-D44B-AC82-1705381EFAD0}" type="datetimeFigureOut">
              <a:rPr lang="nl-NL" smtClean="0"/>
              <a:t>13-02-19</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342869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B165607-D80E-D44B-AC82-1705381EFAD0}" type="datetimeFigureOut">
              <a:rPr lang="nl-NL" smtClean="0"/>
              <a:t>13-02-19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10558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B165607-D80E-D44B-AC82-1705381EFAD0}" type="datetimeFigureOut">
              <a:rPr lang="nl-NL" smtClean="0"/>
              <a:t>13-02-19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E23012D-256C-B648-ADE6-BFD627B74613}" type="slidenum">
              <a:rPr lang="nl-NL" smtClean="0"/>
              <a:t>‹nr.›</a:t>
            </a:fld>
            <a:endParaRPr lang="nl-NL"/>
          </a:p>
        </p:txBody>
      </p:sp>
    </p:spTree>
    <p:extLst>
      <p:ext uri="{BB962C8B-B14F-4D97-AF65-F5344CB8AC3E}">
        <p14:creationId xmlns:p14="http://schemas.microsoft.com/office/powerpoint/2010/main" val="300361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5847347"/>
            <a:ext cx="9144000" cy="1024178"/>
          </a:xfrm>
          <a:prstGeom prst="rect">
            <a:avLst/>
          </a:prstGeom>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6B165607-D80E-D44B-AC82-1705381EFAD0}" type="datetimeFigureOut">
              <a:rPr lang="nl-NL" smtClean="0"/>
              <a:pPr/>
              <a:t>13-02-19</a:t>
            </a:fld>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bg1"/>
                </a:solidFill>
              </a:defRPr>
            </a:lvl1pPr>
          </a:lstStyle>
          <a:p>
            <a:fld id="{6E23012D-256C-B648-ADE6-BFD627B74613}" type="slidenum">
              <a:rPr lang="nl-NL" smtClean="0"/>
              <a:pPr/>
              <a:t>‹nr.›</a:t>
            </a:fld>
            <a:endParaRPr lang="nl-NL"/>
          </a:p>
        </p:txBody>
      </p:sp>
      <p:pic>
        <p:nvPicPr>
          <p:cNvPr id="7" name="Afbeelding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72709" y="274638"/>
            <a:ext cx="1780544" cy="1329935"/>
          </a:xfrm>
          <a:prstGeom prst="rect">
            <a:avLst/>
          </a:prstGeom>
        </p:spPr>
      </p:pic>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val="174059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kern="1200">
          <a:solidFill>
            <a:srgbClr val="308CD3"/>
          </a:solidFill>
          <a:latin typeface="Rockwell" panose="02060603020205020403" pitchFamily="18" charset="0"/>
          <a:ea typeface="+mj-ea"/>
          <a:cs typeface="+mj-cs"/>
        </a:defRPr>
      </a:lvl1pPr>
    </p:titleStyle>
    <p:bodyStyle>
      <a:lvl1pPr marL="342900" indent="-342900" algn="l" defTabSz="457200" rtl="0" eaLnBrk="1" latinLnBrk="0" hangingPunct="1">
        <a:spcBef>
          <a:spcPct val="20000"/>
        </a:spcBef>
        <a:buClr>
          <a:srgbClr val="308CD3"/>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308CD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308CD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308CD3"/>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308CD3"/>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downloads.slo.nl/Documenten/7377%20Brochure%20Kunstzinnige%20Orientatie%20nieuw%20elan-DEFweb.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yWCAhKqip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yJ_jgyq4&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kunstzinnigeorientatie.slo.nl/lesvoorbeelden/op-reis-met-een-ruimteschip" TargetMode="External"/><Relationship Id="rId3" Type="http://schemas.openxmlformats.org/officeDocument/2006/relationships/hyperlink" Target="http://downloads.slo.nl/Documenten/7377%20Brochure%20Kunstzinnige%20Orientatie%20nieuw%20elan-DEFweb.pdf" TargetMode="External"/><Relationship Id="rId7" Type="http://schemas.openxmlformats.org/officeDocument/2006/relationships/hyperlink" Target="http://downloads.slo.nl/Documenten/lesvoorbeeld-wat-als-beeldend%20-samenhang-groep-7.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kunstzinnigeorientatie.slo.nl/lesvoorbeelden/wat-als" TargetMode="External"/><Relationship Id="rId11" Type="http://schemas.openxmlformats.org/officeDocument/2006/relationships/hyperlink" Target="https://vimeo.com/slocommunicatie/review/129081124/a871b4f02f" TargetMode="External"/><Relationship Id="rId5" Type="http://schemas.openxmlformats.org/officeDocument/2006/relationships/hyperlink" Target="http://kunstzinnigeorientatie.slo.nl/lesvoorbeelden" TargetMode="External"/><Relationship Id="rId10" Type="http://schemas.openxmlformats.org/officeDocument/2006/relationships/hyperlink" Target="https://vimeo.com/slocommunicatie/review/129080717/5311a97746" TargetMode="External"/><Relationship Id="rId4" Type="http://schemas.openxmlformats.org/officeDocument/2006/relationships/image" Target="../media/image6.jpeg"/><Relationship Id="rId9" Type="http://schemas.openxmlformats.org/officeDocument/2006/relationships/hyperlink" Target="https://vimeo.com/slocommunicatie/review/129080712/62e6852aa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rvbsEmXFaj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8F680-3239-43FC-95FB-F42CFFB528F9}"/>
              </a:ext>
            </a:extLst>
          </p:cNvPr>
          <p:cNvSpPr>
            <a:spLocks noGrp="1"/>
          </p:cNvSpPr>
          <p:nvPr>
            <p:ph type="title"/>
          </p:nvPr>
        </p:nvSpPr>
        <p:spPr/>
        <p:txBody>
          <a:bodyPr/>
          <a:lstStyle/>
          <a:p>
            <a:r>
              <a:rPr lang="en-US" dirty="0" err="1"/>
              <a:t>Pvc</a:t>
            </a:r>
            <a:r>
              <a:rPr lang="en-US" dirty="0"/>
              <a:t> </a:t>
            </a:r>
            <a:r>
              <a:rPr lang="en-US" dirty="0" err="1"/>
              <a:t>buizen</a:t>
            </a:r>
            <a:endParaRPr lang="en-US" dirty="0"/>
          </a:p>
        </p:txBody>
      </p:sp>
      <p:sp>
        <p:nvSpPr>
          <p:cNvPr id="3" name="Tijdelijke aanduiding voor inhoud 2">
            <a:extLst>
              <a:ext uri="{FF2B5EF4-FFF2-40B4-BE49-F238E27FC236}">
                <a16:creationId xmlns:a16="http://schemas.microsoft.com/office/drawing/2014/main" id="{045DA5F5-9077-4636-91EB-B86458009F4D}"/>
              </a:ext>
            </a:extLst>
          </p:cNvPr>
          <p:cNvSpPr>
            <a:spLocks noGrp="1"/>
          </p:cNvSpPr>
          <p:nvPr>
            <p:ph idx="1"/>
          </p:nvPr>
        </p:nvSpPr>
        <p:spPr>
          <a:xfrm>
            <a:off x="4475746" y="1600200"/>
            <a:ext cx="4211053" cy="4525963"/>
          </a:xfrm>
        </p:spPr>
        <p:txBody>
          <a:bodyPr/>
          <a:lstStyle/>
          <a:p>
            <a:r>
              <a:rPr lang="en-US" dirty="0" err="1"/>
              <a:t>Waar</a:t>
            </a:r>
            <a:r>
              <a:rPr lang="en-US" dirty="0"/>
              <a:t> </a:t>
            </a:r>
            <a:r>
              <a:rPr lang="en-US" dirty="0" err="1"/>
              <a:t>worden</a:t>
            </a:r>
            <a:r>
              <a:rPr lang="en-US" dirty="0"/>
              <a:t> </a:t>
            </a:r>
            <a:r>
              <a:rPr lang="en-US" dirty="0" err="1"/>
              <a:t>pvc</a:t>
            </a:r>
            <a:r>
              <a:rPr lang="en-US" dirty="0"/>
              <a:t> </a:t>
            </a:r>
            <a:r>
              <a:rPr lang="en-US" dirty="0" err="1"/>
              <a:t>buizen</a:t>
            </a:r>
            <a:r>
              <a:rPr lang="en-US" dirty="0"/>
              <a:t> </a:t>
            </a:r>
            <a:r>
              <a:rPr lang="en-US" dirty="0" err="1"/>
              <a:t>voor</a:t>
            </a:r>
            <a:r>
              <a:rPr lang="en-US" dirty="0"/>
              <a:t> </a:t>
            </a:r>
            <a:r>
              <a:rPr lang="en-US" dirty="0" err="1"/>
              <a:t>gebruikt</a:t>
            </a:r>
            <a:r>
              <a:rPr lang="en-US" dirty="0"/>
              <a:t>?</a:t>
            </a:r>
          </a:p>
          <a:p>
            <a:r>
              <a:rPr lang="en-US" dirty="0" err="1"/>
              <a:t>Bedenk</a:t>
            </a:r>
            <a:r>
              <a:rPr lang="en-US" dirty="0"/>
              <a:t> </a:t>
            </a:r>
            <a:r>
              <a:rPr lang="en-US" dirty="0" err="1"/>
              <a:t>een</a:t>
            </a:r>
            <a:r>
              <a:rPr lang="en-US" dirty="0"/>
              <a:t> </a:t>
            </a:r>
            <a:r>
              <a:rPr lang="en-US" dirty="0" err="1"/>
              <a:t>dier</a:t>
            </a:r>
            <a:r>
              <a:rPr lang="en-US" dirty="0"/>
              <a:t> van </a:t>
            </a:r>
            <a:r>
              <a:rPr lang="en-US" dirty="0" err="1"/>
              <a:t>buizen</a:t>
            </a:r>
            <a:endParaRPr lang="en-US" dirty="0"/>
          </a:p>
          <a:p>
            <a:r>
              <a:rPr lang="en-US" dirty="0" err="1"/>
              <a:t>Bedenk</a:t>
            </a:r>
            <a:r>
              <a:rPr lang="en-US" dirty="0"/>
              <a:t> </a:t>
            </a:r>
            <a:r>
              <a:rPr lang="en-US" dirty="0" err="1"/>
              <a:t>een</a:t>
            </a:r>
            <a:r>
              <a:rPr lang="en-US" dirty="0"/>
              <a:t> </a:t>
            </a:r>
            <a:r>
              <a:rPr lang="en-US" dirty="0" err="1"/>
              <a:t>ontwerp</a:t>
            </a:r>
            <a:r>
              <a:rPr lang="en-US" dirty="0"/>
              <a:t> van </a:t>
            </a:r>
            <a:r>
              <a:rPr lang="en-US" dirty="0" err="1"/>
              <a:t>een</a:t>
            </a:r>
            <a:r>
              <a:rPr lang="en-US" dirty="0"/>
              <a:t> </a:t>
            </a:r>
            <a:r>
              <a:rPr lang="en-US" dirty="0" err="1"/>
              <a:t>stoel</a:t>
            </a:r>
            <a:r>
              <a:rPr lang="en-US" dirty="0"/>
              <a:t> </a:t>
            </a:r>
            <a:r>
              <a:rPr lang="en-US" dirty="0" err="1"/>
              <a:t>waarop</a:t>
            </a:r>
            <a:r>
              <a:rPr lang="en-US" dirty="0"/>
              <a:t> </a:t>
            </a:r>
            <a:r>
              <a:rPr lang="en-US" dirty="0" err="1"/>
              <a:t>een</a:t>
            </a:r>
            <a:r>
              <a:rPr lang="en-US" dirty="0"/>
              <a:t> giraffe </a:t>
            </a:r>
            <a:r>
              <a:rPr lang="en-US" dirty="0" err="1"/>
              <a:t>kan</a:t>
            </a:r>
            <a:r>
              <a:rPr lang="en-US" dirty="0"/>
              <a:t> </a:t>
            </a:r>
            <a:r>
              <a:rPr lang="en-US" dirty="0" err="1"/>
              <a:t>zitten</a:t>
            </a:r>
            <a:endParaRPr lang="en-US" dirty="0"/>
          </a:p>
        </p:txBody>
      </p:sp>
      <p:sp>
        <p:nvSpPr>
          <p:cNvPr id="4" name="Tijdelijke aanduiding voor dianummer 3">
            <a:extLst>
              <a:ext uri="{FF2B5EF4-FFF2-40B4-BE49-F238E27FC236}">
                <a16:creationId xmlns:a16="http://schemas.microsoft.com/office/drawing/2014/main" id="{96B9FFC5-EDB2-46B7-A94F-E12E71C95F89}"/>
              </a:ext>
            </a:extLst>
          </p:cNvPr>
          <p:cNvSpPr>
            <a:spLocks noGrp="1"/>
          </p:cNvSpPr>
          <p:nvPr>
            <p:ph type="sldNum" sz="quarter" idx="12"/>
          </p:nvPr>
        </p:nvSpPr>
        <p:spPr/>
        <p:txBody>
          <a:bodyPr/>
          <a:lstStyle/>
          <a:p>
            <a:fld id="{6E23012D-256C-B648-ADE6-BFD627B74613}" type="slidenum">
              <a:rPr lang="nl-NL" smtClean="0"/>
              <a:pPr/>
              <a:t>1</a:t>
            </a:fld>
            <a:endParaRPr lang="nl-NL"/>
          </a:p>
        </p:txBody>
      </p:sp>
      <p:pic>
        <p:nvPicPr>
          <p:cNvPr id="3074" name="Picture 2" descr="Foto">
            <a:extLst>
              <a:ext uri="{FF2B5EF4-FFF2-40B4-BE49-F238E27FC236}">
                <a16:creationId xmlns:a16="http://schemas.microsoft.com/office/drawing/2014/main" id="{6A017616-C6BA-4CBC-9264-D27CE50A6A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7638"/>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62125" y="5715834"/>
            <a:ext cx="5943600" cy="369332"/>
          </a:xfrm>
          <a:prstGeom prst="rect">
            <a:avLst/>
          </a:prstGeom>
        </p:spPr>
        <p:txBody>
          <a:bodyPr wrap="square">
            <a:spAutoFit/>
          </a:bodyPr>
          <a:lstStyle/>
          <a:p>
            <a:r>
              <a:rPr lang="nl-NL" u="sng" dirty="0"/>
              <a:t>Doel</a:t>
            </a:r>
            <a:r>
              <a:rPr lang="nl-NL" dirty="0"/>
              <a:t> : focus leggen op de verbinding tussen kunst en techniek </a:t>
            </a:r>
            <a:endParaRPr lang="en-US" dirty="0"/>
          </a:p>
        </p:txBody>
      </p:sp>
    </p:spTree>
    <p:extLst>
      <p:ext uri="{BB962C8B-B14F-4D97-AF65-F5344CB8AC3E}">
        <p14:creationId xmlns:p14="http://schemas.microsoft.com/office/powerpoint/2010/main" val="17776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sp>
        <p:nvSpPr>
          <p:cNvPr id="4" name="Slide Number Placeholder 3"/>
          <p:cNvSpPr>
            <a:spLocks noGrp="1"/>
          </p:cNvSpPr>
          <p:nvPr>
            <p:ph type="sldNum" sz="quarter" idx="12"/>
          </p:nvPr>
        </p:nvSpPr>
        <p:spPr/>
        <p:txBody>
          <a:bodyPr/>
          <a:lstStyle/>
          <a:p>
            <a:fld id="{6E23012D-256C-B648-ADE6-BFD627B74613}" type="slidenum">
              <a:rPr lang="nl-NL" smtClean="0"/>
              <a:pPr/>
              <a:t>10</a:t>
            </a:fld>
            <a:endParaRPr lang="nl-NL"/>
          </a:p>
        </p:txBody>
      </p:sp>
      <p:pic>
        <p:nvPicPr>
          <p:cNvPr id="2050" name="Picture 2" descr="Gerelateerde afbeeld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83829" y="1647825"/>
            <a:ext cx="5576342" cy="379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7200" y="1805781"/>
            <a:ext cx="8229600" cy="4114800"/>
          </a:xfrm>
          <a:prstGeom prst="rect">
            <a:avLst/>
          </a:prstGeom>
        </p:spPr>
      </p:pic>
      <p:sp>
        <p:nvSpPr>
          <p:cNvPr id="2" name="Title 1"/>
          <p:cNvSpPr>
            <a:spLocks noGrp="1"/>
          </p:cNvSpPr>
          <p:nvPr>
            <p:ph type="title"/>
          </p:nvPr>
        </p:nvSpPr>
        <p:spPr>
          <a:xfrm rot="21117771">
            <a:off x="519610" y="1428591"/>
            <a:ext cx="3562141" cy="1143000"/>
          </a:xfrm>
        </p:spPr>
        <p:txBody>
          <a:bodyPr>
            <a:normAutofit fontScale="90000"/>
          </a:bodyPr>
          <a:lstStyle/>
          <a:p>
            <a:r>
              <a:rPr lang="nl-NL" dirty="0"/>
              <a:t>Wetenschap &amp; Technologie </a:t>
            </a:r>
            <a:br>
              <a:rPr lang="nl-NL" dirty="0"/>
            </a:br>
            <a:br>
              <a:rPr lang="nl-NL" dirty="0"/>
            </a:br>
            <a:r>
              <a:rPr lang="nl-NL" dirty="0"/>
              <a:t>Kunst &amp; Cultuur</a:t>
            </a:r>
          </a:p>
        </p:txBody>
      </p:sp>
      <p:sp>
        <p:nvSpPr>
          <p:cNvPr id="4" name="Slide Number Placeholder 3"/>
          <p:cNvSpPr>
            <a:spLocks noGrp="1"/>
          </p:cNvSpPr>
          <p:nvPr>
            <p:ph type="sldNum" sz="quarter" idx="12"/>
          </p:nvPr>
        </p:nvSpPr>
        <p:spPr/>
        <p:txBody>
          <a:bodyPr/>
          <a:lstStyle/>
          <a:p>
            <a:fld id="{6E23012D-256C-B648-ADE6-BFD627B74613}" type="slidenum">
              <a:rPr lang="nl-NL" smtClean="0"/>
              <a:pPr/>
              <a:t>11</a:t>
            </a:fld>
            <a:endParaRPr lang="nl-NL"/>
          </a:p>
        </p:txBody>
      </p:sp>
      <p:sp>
        <p:nvSpPr>
          <p:cNvPr id="6" name="Title 1"/>
          <p:cNvSpPr txBox="1">
            <a:spLocks/>
          </p:cNvSpPr>
          <p:nvPr/>
        </p:nvSpPr>
        <p:spPr>
          <a:xfrm rot="1041617">
            <a:off x="5422761" y="1876352"/>
            <a:ext cx="3562141" cy="1143000"/>
          </a:xfrm>
          <a:prstGeom prst="rect">
            <a:avLst/>
          </a:prstGeom>
        </p:spPr>
        <p:txBody>
          <a:bodyPr vert="horz" lIns="91440" tIns="45720" rIns="91440" bIns="45720" rtlCol="0" anchor="b" anchorCtr="0">
            <a:normAutofit fontScale="82500" lnSpcReduction="10000"/>
          </a:bodyPr>
          <a:lstStyle>
            <a:lvl1pPr algn="l" defTabSz="457200" rtl="0" eaLnBrk="1" latinLnBrk="0" hangingPunct="1">
              <a:spcBef>
                <a:spcPct val="0"/>
              </a:spcBef>
              <a:buNone/>
              <a:defRPr sz="3600" kern="1200">
                <a:solidFill>
                  <a:srgbClr val="308CD3"/>
                </a:solidFill>
                <a:latin typeface="Rockwell" panose="02060603020205020403" pitchFamily="18" charset="0"/>
                <a:ea typeface="+mj-ea"/>
                <a:cs typeface="+mj-cs"/>
              </a:defRPr>
            </a:lvl1pPr>
          </a:lstStyle>
          <a:p>
            <a:r>
              <a:rPr lang="nl-NL" dirty="0"/>
              <a:t>Onderzoekend &amp; Ontwerpend leren</a:t>
            </a:r>
          </a:p>
        </p:txBody>
      </p:sp>
      <p:sp>
        <p:nvSpPr>
          <p:cNvPr id="7" name="Title 1"/>
          <p:cNvSpPr txBox="1">
            <a:spLocks/>
          </p:cNvSpPr>
          <p:nvPr/>
        </p:nvSpPr>
        <p:spPr>
          <a:xfrm rot="816209">
            <a:off x="246184" y="5152505"/>
            <a:ext cx="3562141" cy="1143000"/>
          </a:xfrm>
          <a:prstGeom prst="rect">
            <a:avLst/>
          </a:prstGeom>
        </p:spPr>
        <p:txBody>
          <a:bodyPr vert="horz" lIns="91440" tIns="45720" rIns="91440" bIns="45720" rtlCol="0" anchor="b" anchorCtr="0">
            <a:normAutofit fontScale="97500" lnSpcReduction="10000"/>
          </a:bodyPr>
          <a:lstStyle>
            <a:lvl1pPr algn="l" defTabSz="457200" rtl="0" eaLnBrk="1" latinLnBrk="0" hangingPunct="1">
              <a:spcBef>
                <a:spcPct val="0"/>
              </a:spcBef>
              <a:buNone/>
              <a:defRPr sz="3600" kern="1200">
                <a:solidFill>
                  <a:srgbClr val="308CD3"/>
                </a:solidFill>
                <a:latin typeface="Rockwell" panose="02060603020205020403" pitchFamily="18" charset="0"/>
                <a:ea typeface="+mj-ea"/>
                <a:cs typeface="+mj-cs"/>
              </a:defRPr>
            </a:lvl1pPr>
          </a:lstStyle>
          <a:p>
            <a:r>
              <a:rPr lang="nl-NL" dirty="0"/>
              <a:t>Nieuwsgierige vragen</a:t>
            </a:r>
          </a:p>
        </p:txBody>
      </p:sp>
    </p:spTree>
    <p:extLst>
      <p:ext uri="{BB962C8B-B14F-4D97-AF65-F5344CB8AC3E}">
        <p14:creationId xmlns:p14="http://schemas.microsoft.com/office/powerpoint/2010/main" val="188032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46"/>
            <a:ext cx="8229600" cy="1143000"/>
          </a:xfrm>
        </p:spPr>
        <p:txBody>
          <a:bodyPr/>
          <a:lstStyle/>
          <a:p>
            <a:r>
              <a:rPr lang="nl-NL" dirty="0"/>
              <a:t>Vragen?</a:t>
            </a:r>
          </a:p>
        </p:txBody>
      </p:sp>
      <p:sp>
        <p:nvSpPr>
          <p:cNvPr id="3" name="Slide Number Placeholder 2"/>
          <p:cNvSpPr>
            <a:spLocks noGrp="1"/>
          </p:cNvSpPr>
          <p:nvPr>
            <p:ph type="sldNum" sz="quarter" idx="12"/>
          </p:nvPr>
        </p:nvSpPr>
        <p:spPr/>
        <p:txBody>
          <a:bodyPr/>
          <a:lstStyle/>
          <a:p>
            <a:fld id="{6E23012D-256C-B648-ADE6-BFD627B74613}" type="slidenum">
              <a:rPr lang="nl-NL" smtClean="0"/>
              <a:t>12</a:t>
            </a:fld>
            <a:endParaRPr lang="nl-NL"/>
          </a:p>
        </p:txBody>
      </p:sp>
      <p:sp>
        <p:nvSpPr>
          <p:cNvPr id="4" name="TextBox 3"/>
          <p:cNvSpPr txBox="1"/>
          <p:nvPr/>
        </p:nvSpPr>
        <p:spPr>
          <a:xfrm rot="508609">
            <a:off x="1136591" y="1721538"/>
            <a:ext cx="4025069" cy="646331"/>
          </a:xfrm>
          <a:prstGeom prst="rect">
            <a:avLst/>
          </a:prstGeom>
          <a:noFill/>
        </p:spPr>
        <p:txBody>
          <a:bodyPr wrap="square" rtlCol="0">
            <a:spAutoFit/>
          </a:bodyPr>
          <a:lstStyle/>
          <a:p>
            <a:r>
              <a:rPr lang="nl-NL" dirty="0"/>
              <a:t>Wie is de schilder van de Aardappeleters?</a:t>
            </a:r>
          </a:p>
        </p:txBody>
      </p:sp>
      <p:sp>
        <p:nvSpPr>
          <p:cNvPr id="5" name="TextBox 4"/>
          <p:cNvSpPr txBox="1"/>
          <p:nvPr/>
        </p:nvSpPr>
        <p:spPr>
          <a:xfrm rot="21242951">
            <a:off x="861701" y="2925042"/>
            <a:ext cx="4025069" cy="646331"/>
          </a:xfrm>
          <a:prstGeom prst="rect">
            <a:avLst/>
          </a:prstGeom>
          <a:noFill/>
        </p:spPr>
        <p:txBody>
          <a:bodyPr wrap="square" rtlCol="0">
            <a:spAutoFit/>
          </a:bodyPr>
          <a:lstStyle/>
          <a:p>
            <a:r>
              <a:rPr lang="nl-NL" dirty="0"/>
              <a:t>Kun je in je eigen woorden uitleggen wat een archeoloog doet?</a:t>
            </a:r>
          </a:p>
        </p:txBody>
      </p:sp>
      <p:sp>
        <p:nvSpPr>
          <p:cNvPr id="6" name="TextBox 5"/>
          <p:cNvSpPr txBox="1"/>
          <p:nvPr/>
        </p:nvSpPr>
        <p:spPr>
          <a:xfrm rot="158668">
            <a:off x="4089373" y="4607687"/>
            <a:ext cx="4025069" cy="646331"/>
          </a:xfrm>
          <a:prstGeom prst="rect">
            <a:avLst/>
          </a:prstGeom>
          <a:noFill/>
        </p:spPr>
        <p:txBody>
          <a:bodyPr wrap="square" rtlCol="0">
            <a:spAutoFit/>
          </a:bodyPr>
          <a:lstStyle/>
          <a:p>
            <a:r>
              <a:rPr lang="nl-NL" dirty="0"/>
              <a:t>Maak een schilderij in de stijl van Mondriaan.</a:t>
            </a:r>
          </a:p>
        </p:txBody>
      </p:sp>
      <p:sp>
        <p:nvSpPr>
          <p:cNvPr id="7" name="TextBox 6"/>
          <p:cNvSpPr txBox="1"/>
          <p:nvPr/>
        </p:nvSpPr>
        <p:spPr>
          <a:xfrm rot="20946398">
            <a:off x="958751" y="4239239"/>
            <a:ext cx="4025069" cy="646331"/>
          </a:xfrm>
          <a:prstGeom prst="rect">
            <a:avLst/>
          </a:prstGeom>
          <a:noFill/>
        </p:spPr>
        <p:txBody>
          <a:bodyPr wrap="square" rtlCol="0">
            <a:spAutoFit/>
          </a:bodyPr>
          <a:lstStyle/>
          <a:p>
            <a:r>
              <a:rPr lang="nl-NL" dirty="0"/>
              <a:t>Wat gebeurt er als je de kleuren blauw en geel mengt?</a:t>
            </a:r>
          </a:p>
        </p:txBody>
      </p:sp>
      <p:sp>
        <p:nvSpPr>
          <p:cNvPr id="8" name="TextBox 7"/>
          <p:cNvSpPr txBox="1"/>
          <p:nvPr/>
        </p:nvSpPr>
        <p:spPr>
          <a:xfrm rot="21140248">
            <a:off x="5184538" y="5598572"/>
            <a:ext cx="4025069" cy="369332"/>
          </a:xfrm>
          <a:prstGeom prst="rect">
            <a:avLst/>
          </a:prstGeom>
          <a:noFill/>
        </p:spPr>
        <p:txBody>
          <a:bodyPr wrap="square" rtlCol="0">
            <a:spAutoFit/>
          </a:bodyPr>
          <a:lstStyle/>
          <a:p>
            <a:r>
              <a:rPr lang="nl-NL" dirty="0"/>
              <a:t>Ontwerp een paradijs voor vissen. </a:t>
            </a:r>
          </a:p>
        </p:txBody>
      </p:sp>
      <p:sp>
        <p:nvSpPr>
          <p:cNvPr id="10" name="TextBox 9"/>
          <p:cNvSpPr txBox="1"/>
          <p:nvPr/>
        </p:nvSpPr>
        <p:spPr>
          <a:xfrm rot="265190">
            <a:off x="5100011" y="2991616"/>
            <a:ext cx="4025069" cy="646331"/>
          </a:xfrm>
          <a:prstGeom prst="rect">
            <a:avLst/>
          </a:prstGeom>
          <a:noFill/>
        </p:spPr>
        <p:txBody>
          <a:bodyPr wrap="square" rtlCol="0">
            <a:spAutoFit/>
          </a:bodyPr>
          <a:lstStyle/>
          <a:p>
            <a:r>
              <a:rPr lang="nl-NL" dirty="0"/>
              <a:t>Combineer delen van verschillende insecten en creëer zo een nieuw insect.</a:t>
            </a:r>
          </a:p>
        </p:txBody>
      </p:sp>
      <p:sp>
        <p:nvSpPr>
          <p:cNvPr id="11" name="TextBox 5">
            <a:extLst>
              <a:ext uri="{FF2B5EF4-FFF2-40B4-BE49-F238E27FC236}">
                <a16:creationId xmlns:a16="http://schemas.microsoft.com/office/drawing/2014/main" id="{BBFB74E3-FE10-4F71-9FD9-C25F95F5658D}"/>
              </a:ext>
            </a:extLst>
          </p:cNvPr>
          <p:cNvSpPr txBox="1"/>
          <p:nvPr/>
        </p:nvSpPr>
        <p:spPr>
          <a:xfrm rot="158668">
            <a:off x="595799" y="5772613"/>
            <a:ext cx="4025069" cy="369332"/>
          </a:xfrm>
          <a:prstGeom prst="rect">
            <a:avLst/>
          </a:prstGeom>
          <a:noFill/>
        </p:spPr>
        <p:txBody>
          <a:bodyPr wrap="square" rtlCol="0">
            <a:spAutoFit/>
          </a:bodyPr>
          <a:lstStyle/>
          <a:p>
            <a:r>
              <a:rPr lang="nl-NL" dirty="0"/>
              <a:t>Wat vind je van de stijl van Mondriaan?</a:t>
            </a:r>
          </a:p>
        </p:txBody>
      </p:sp>
      <p:sp>
        <p:nvSpPr>
          <p:cNvPr id="12" name="TextBox 5">
            <a:extLst>
              <a:ext uri="{FF2B5EF4-FFF2-40B4-BE49-F238E27FC236}">
                <a16:creationId xmlns:a16="http://schemas.microsoft.com/office/drawing/2014/main" id="{A64404F2-E06D-4C36-AFBE-CAEDA8A22BCE}"/>
              </a:ext>
            </a:extLst>
          </p:cNvPr>
          <p:cNvSpPr txBox="1"/>
          <p:nvPr/>
        </p:nvSpPr>
        <p:spPr>
          <a:xfrm rot="158668">
            <a:off x="4231442" y="1520913"/>
            <a:ext cx="4025069" cy="646331"/>
          </a:xfrm>
          <a:prstGeom prst="rect">
            <a:avLst/>
          </a:prstGeom>
          <a:noFill/>
        </p:spPr>
        <p:txBody>
          <a:bodyPr wrap="square" rtlCol="0">
            <a:spAutoFit/>
          </a:bodyPr>
          <a:lstStyle/>
          <a:p>
            <a:r>
              <a:rPr lang="nl-NL" dirty="0"/>
              <a:t>Als Vincent van Gogh nu had geleefd, hoe zag zijn kunst er dan uit?</a:t>
            </a:r>
          </a:p>
        </p:txBody>
      </p:sp>
    </p:spTree>
    <p:extLst>
      <p:ext uri="{BB962C8B-B14F-4D97-AF65-F5344CB8AC3E}">
        <p14:creationId xmlns:p14="http://schemas.microsoft.com/office/powerpoint/2010/main" val="280927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997765" cy="1143000"/>
          </a:xfrm>
        </p:spPr>
        <p:txBody>
          <a:bodyPr/>
          <a:lstStyle/>
          <a:p>
            <a:r>
              <a:rPr lang="nl-NL" dirty="0"/>
              <a:t>Vragen?</a:t>
            </a:r>
          </a:p>
        </p:txBody>
      </p:sp>
      <p:sp>
        <p:nvSpPr>
          <p:cNvPr id="4" name="Slide Number Placeholder 3"/>
          <p:cNvSpPr>
            <a:spLocks noGrp="1"/>
          </p:cNvSpPr>
          <p:nvPr>
            <p:ph type="sldNum" sz="quarter" idx="12"/>
          </p:nvPr>
        </p:nvSpPr>
        <p:spPr/>
        <p:txBody>
          <a:bodyPr/>
          <a:lstStyle/>
          <a:p>
            <a:fld id="{6E23012D-256C-B648-ADE6-BFD627B74613}" type="slidenum">
              <a:rPr lang="nl-NL" smtClean="0"/>
              <a:pPr/>
              <a:t>13</a:t>
            </a:fld>
            <a:endParaRPr lang="nl-NL"/>
          </a:p>
        </p:txBody>
      </p:sp>
      <p:pic>
        <p:nvPicPr>
          <p:cNvPr id="4098" name="Picture 2" descr="Afbeeldingsresultaat voor taxonomie van bloo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4462" y="1630017"/>
            <a:ext cx="7255565" cy="41545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45635" y="274638"/>
            <a:ext cx="4880113" cy="114300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kern="1200">
                <a:solidFill>
                  <a:srgbClr val="308CD3"/>
                </a:solidFill>
                <a:latin typeface="Rockwell" panose="02060603020205020403" pitchFamily="18" charset="0"/>
                <a:ea typeface="+mj-ea"/>
                <a:cs typeface="+mj-cs"/>
              </a:defRPr>
            </a:lvl1pPr>
          </a:lstStyle>
          <a:p>
            <a:r>
              <a:rPr lang="nl-NL" dirty="0"/>
              <a:t>Taxonomie van </a:t>
            </a:r>
            <a:r>
              <a:rPr lang="nl-NL" dirty="0" err="1"/>
              <a:t>Bloom</a:t>
            </a:r>
            <a:endParaRPr lang="nl-NL" dirty="0"/>
          </a:p>
        </p:txBody>
      </p:sp>
    </p:spTree>
    <p:extLst>
      <p:ext uri="{BB962C8B-B14F-4D97-AF65-F5344CB8AC3E}">
        <p14:creationId xmlns:p14="http://schemas.microsoft.com/office/powerpoint/2010/main" val="40440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Opdracht: orden de vragen op basis van de Taxonomie van </a:t>
            </a:r>
            <a:r>
              <a:rPr lang="nl-NL" dirty="0" err="1"/>
              <a:t>Bloom</a:t>
            </a:r>
            <a:r>
              <a:rPr lang="nl-NL" dirty="0"/>
              <a:t>.</a:t>
            </a:r>
          </a:p>
        </p:txBody>
      </p:sp>
      <p:sp>
        <p:nvSpPr>
          <p:cNvPr id="4" name="Subtitle 3"/>
          <p:cNvSpPr>
            <a:spLocks noGrp="1"/>
          </p:cNvSpPr>
          <p:nvPr>
            <p:ph type="subTitle" idx="1"/>
          </p:nvPr>
        </p:nvSpPr>
        <p:spPr/>
        <p:txBody>
          <a:bodyPr/>
          <a:lstStyle/>
          <a:p>
            <a:endParaRPr lang="nl-NL"/>
          </a:p>
        </p:txBody>
      </p:sp>
      <p:sp>
        <p:nvSpPr>
          <p:cNvPr id="2" name="Slide Number Placeholder 1"/>
          <p:cNvSpPr>
            <a:spLocks noGrp="1"/>
          </p:cNvSpPr>
          <p:nvPr>
            <p:ph type="sldNum" sz="quarter" idx="12"/>
          </p:nvPr>
        </p:nvSpPr>
        <p:spPr/>
        <p:txBody>
          <a:bodyPr/>
          <a:lstStyle/>
          <a:p>
            <a:fld id="{6E23012D-256C-B648-ADE6-BFD627B74613}" type="slidenum">
              <a:rPr lang="nl-NL" smtClean="0"/>
              <a:t>14</a:t>
            </a:fld>
            <a:endParaRPr lang="nl-NL"/>
          </a:p>
        </p:txBody>
      </p:sp>
    </p:spTree>
    <p:extLst>
      <p:ext uri="{BB962C8B-B14F-4D97-AF65-F5344CB8AC3E}">
        <p14:creationId xmlns:p14="http://schemas.microsoft.com/office/powerpoint/2010/main" val="4418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Taxonomie van </a:t>
            </a:r>
            <a:r>
              <a:rPr lang="nl-NL" dirty="0" err="1"/>
              <a:t>Bloom</a:t>
            </a:r>
            <a:endParaRPr lang="nl-NL" dirty="0"/>
          </a:p>
        </p:txBody>
      </p:sp>
      <p:sp>
        <p:nvSpPr>
          <p:cNvPr id="5" name="Content Placeholder 4"/>
          <p:cNvSpPr>
            <a:spLocks noGrp="1"/>
          </p:cNvSpPr>
          <p:nvPr>
            <p:ph sz="half" idx="1"/>
          </p:nvPr>
        </p:nvSpPr>
        <p:spPr>
          <a:xfrm>
            <a:off x="457200" y="1600200"/>
            <a:ext cx="5081954" cy="4525963"/>
          </a:xfrm>
        </p:spPr>
        <p:txBody>
          <a:bodyPr>
            <a:noAutofit/>
          </a:bodyPr>
          <a:lstStyle/>
          <a:p>
            <a:r>
              <a:rPr lang="nl-NL" sz="2000" dirty="0"/>
              <a:t>Ontwerp een paradijs voor vissen.	</a:t>
            </a:r>
          </a:p>
          <a:p>
            <a:r>
              <a:rPr lang="nl-NL" sz="2000" dirty="0"/>
              <a:t>Als Vincent van Gogh nu had geleefd, </a:t>
            </a:r>
            <a:br>
              <a:rPr lang="nl-NL" sz="2000" dirty="0"/>
            </a:br>
            <a:r>
              <a:rPr lang="nl-NL" sz="2000" dirty="0"/>
              <a:t>hoe zag zijn kunst er dan uit?	</a:t>
            </a:r>
          </a:p>
          <a:p>
            <a:r>
              <a:rPr lang="nl-NL" sz="2000" dirty="0"/>
              <a:t>Wat vind je van de stijl van Mondriaan?</a:t>
            </a:r>
          </a:p>
          <a:p>
            <a:r>
              <a:rPr lang="nl-NL" sz="2000" dirty="0"/>
              <a:t>Combineer delen van verschillende insecten en creëer zo een nieuw insect. </a:t>
            </a:r>
          </a:p>
          <a:p>
            <a:r>
              <a:rPr lang="nl-NL" sz="2000" dirty="0"/>
              <a:t>Maak een schilderij in de stijl van Mondriaan. </a:t>
            </a:r>
          </a:p>
          <a:p>
            <a:r>
              <a:rPr lang="nl-NL" sz="2000" dirty="0"/>
              <a:t>Wat gebeurt er als je de kleuren blauw en geel mengt?</a:t>
            </a:r>
          </a:p>
          <a:p>
            <a:r>
              <a:rPr lang="nl-NL" sz="2000" dirty="0"/>
              <a:t> Kun je in je eigen woorden uitleggen wat een archeoloog doet?</a:t>
            </a:r>
          </a:p>
          <a:p>
            <a:r>
              <a:rPr lang="nl-NL" sz="2000" dirty="0"/>
              <a:t>Wie is de schilder van de Aardappeleters? </a:t>
            </a:r>
          </a:p>
        </p:txBody>
      </p:sp>
      <p:sp>
        <p:nvSpPr>
          <p:cNvPr id="6" name="Content Placeholder 5"/>
          <p:cNvSpPr>
            <a:spLocks noGrp="1"/>
          </p:cNvSpPr>
          <p:nvPr>
            <p:ph sz="half" idx="2"/>
          </p:nvPr>
        </p:nvSpPr>
        <p:spPr>
          <a:xfrm>
            <a:off x="5908430" y="1600200"/>
            <a:ext cx="2778369" cy="4525963"/>
          </a:xfrm>
        </p:spPr>
        <p:txBody>
          <a:bodyPr>
            <a:normAutofit/>
          </a:bodyPr>
          <a:lstStyle/>
          <a:p>
            <a:r>
              <a:rPr lang="nl-NL" sz="2000" dirty="0"/>
              <a:t>Creëren</a:t>
            </a:r>
          </a:p>
          <a:p>
            <a:endParaRPr lang="nl-NL" sz="2000" dirty="0"/>
          </a:p>
          <a:p>
            <a:r>
              <a:rPr lang="nl-NL" sz="2000" dirty="0"/>
              <a:t>Creëren</a:t>
            </a:r>
          </a:p>
          <a:p>
            <a:r>
              <a:rPr lang="nl-NL" sz="2000" dirty="0"/>
              <a:t>Evalueren</a:t>
            </a:r>
          </a:p>
          <a:p>
            <a:r>
              <a:rPr lang="nl-NL" sz="2000" dirty="0"/>
              <a:t>Analyseren / Creëren</a:t>
            </a:r>
          </a:p>
          <a:p>
            <a:endParaRPr lang="nl-NL" sz="2000" dirty="0"/>
          </a:p>
          <a:p>
            <a:r>
              <a:rPr lang="nl-NL" sz="2000" dirty="0"/>
              <a:t>Toepassen</a:t>
            </a:r>
          </a:p>
          <a:p>
            <a:endParaRPr lang="nl-NL" sz="2000" dirty="0"/>
          </a:p>
          <a:p>
            <a:r>
              <a:rPr lang="nl-NL" sz="2000" dirty="0"/>
              <a:t>Begrijpen</a:t>
            </a:r>
          </a:p>
          <a:p>
            <a:endParaRPr lang="nl-NL" sz="2000" dirty="0"/>
          </a:p>
          <a:p>
            <a:r>
              <a:rPr lang="nl-NL" sz="2000" dirty="0"/>
              <a:t>Begrijpen</a:t>
            </a:r>
          </a:p>
          <a:p>
            <a:r>
              <a:rPr lang="nl-NL" sz="2000" dirty="0"/>
              <a:t>Onthouden</a:t>
            </a:r>
          </a:p>
          <a:p>
            <a:endParaRPr lang="nl-NL" dirty="0"/>
          </a:p>
          <a:p>
            <a:endParaRPr lang="nl-NL" dirty="0"/>
          </a:p>
        </p:txBody>
      </p:sp>
      <p:sp>
        <p:nvSpPr>
          <p:cNvPr id="3" name="Slide Number Placeholder 2"/>
          <p:cNvSpPr>
            <a:spLocks noGrp="1"/>
          </p:cNvSpPr>
          <p:nvPr>
            <p:ph type="sldNum" sz="quarter" idx="12"/>
          </p:nvPr>
        </p:nvSpPr>
        <p:spPr/>
        <p:txBody>
          <a:bodyPr/>
          <a:lstStyle/>
          <a:p>
            <a:fld id="{6E23012D-256C-B648-ADE6-BFD627B74613}" type="slidenum">
              <a:rPr lang="nl-NL" smtClean="0"/>
              <a:t>15</a:t>
            </a:fld>
            <a:endParaRPr lang="nl-NL"/>
          </a:p>
        </p:txBody>
      </p:sp>
    </p:spTree>
    <p:extLst>
      <p:ext uri="{BB962C8B-B14F-4D97-AF65-F5344CB8AC3E}">
        <p14:creationId xmlns:p14="http://schemas.microsoft.com/office/powerpoint/2010/main" val="109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a:t>Lagere vs. Hogere orde vragen</a:t>
            </a:r>
          </a:p>
        </p:txBody>
      </p:sp>
      <p:sp>
        <p:nvSpPr>
          <p:cNvPr id="6" name="Content Placeholder 5"/>
          <p:cNvSpPr>
            <a:spLocks noGrp="1"/>
          </p:cNvSpPr>
          <p:nvPr>
            <p:ph sz="half" idx="1"/>
          </p:nvPr>
        </p:nvSpPr>
        <p:spPr/>
        <p:txBody>
          <a:bodyPr>
            <a:normAutofit fontScale="77500" lnSpcReduction="20000"/>
          </a:bodyPr>
          <a:lstStyle/>
          <a:p>
            <a:r>
              <a:rPr lang="nl-NL" dirty="0"/>
              <a:t>Wie was de schilder van de Aardappeleters?</a:t>
            </a:r>
          </a:p>
          <a:p>
            <a:r>
              <a:rPr lang="nl-NL" dirty="0"/>
              <a:t>Wat gebeurt er als je blauw en geel mengt?</a:t>
            </a:r>
          </a:p>
          <a:p>
            <a:r>
              <a:rPr lang="nl-NL" dirty="0"/>
              <a:t>Maak een schilderij in de stijl van Mondriaan</a:t>
            </a:r>
          </a:p>
        </p:txBody>
      </p:sp>
      <p:sp>
        <p:nvSpPr>
          <p:cNvPr id="7" name="Content Placeholder 6"/>
          <p:cNvSpPr>
            <a:spLocks noGrp="1"/>
          </p:cNvSpPr>
          <p:nvPr>
            <p:ph sz="half" idx="2"/>
          </p:nvPr>
        </p:nvSpPr>
        <p:spPr/>
        <p:txBody>
          <a:bodyPr>
            <a:normAutofit fontScale="77500" lnSpcReduction="20000"/>
          </a:bodyPr>
          <a:lstStyle/>
          <a:p>
            <a:r>
              <a:rPr lang="nl-NL" dirty="0"/>
              <a:t>Wat is de relatie tussen de bouw van een vis en zijn manier van voortbewegen?</a:t>
            </a:r>
          </a:p>
          <a:p>
            <a:r>
              <a:rPr lang="nl-NL" dirty="0"/>
              <a:t>Stel je voor dat we geen films meer kunnen maken, wat zou er dan op de wereld veranderen?</a:t>
            </a:r>
          </a:p>
          <a:p>
            <a:r>
              <a:rPr lang="nl-NL" dirty="0"/>
              <a:t>Ontwerp &amp; beschrijf een vissenparadijs. Maak een passende tekening. </a:t>
            </a:r>
          </a:p>
          <a:p>
            <a:r>
              <a:rPr lang="nl-NL" dirty="0"/>
              <a:t>Wat vind je van de stijl van Mondriaan?</a:t>
            </a:r>
          </a:p>
          <a:p>
            <a:r>
              <a:rPr lang="nl-NL" dirty="0"/>
              <a:t>Het antwoord is Kubisme. Verzin tenminste vijf vragen bij dit antwoord. </a:t>
            </a:r>
          </a:p>
        </p:txBody>
      </p:sp>
      <p:sp>
        <p:nvSpPr>
          <p:cNvPr id="4" name="Slide Number Placeholder 3"/>
          <p:cNvSpPr>
            <a:spLocks noGrp="1"/>
          </p:cNvSpPr>
          <p:nvPr>
            <p:ph type="sldNum" sz="quarter" idx="12"/>
          </p:nvPr>
        </p:nvSpPr>
        <p:spPr/>
        <p:txBody>
          <a:bodyPr/>
          <a:lstStyle/>
          <a:p>
            <a:fld id="{6E23012D-256C-B648-ADE6-BFD627B74613}" type="slidenum">
              <a:rPr lang="nl-NL" smtClean="0"/>
              <a:pPr/>
              <a:t>16</a:t>
            </a:fld>
            <a:endParaRPr lang="nl-NL"/>
          </a:p>
        </p:txBody>
      </p:sp>
      <p:pic>
        <p:nvPicPr>
          <p:cNvPr id="10242" name="Picture 2" descr="Afbeeldingsresultaat voor vincent van gogh modern">
            <a:extLst>
              <a:ext uri="{FF2B5EF4-FFF2-40B4-BE49-F238E27FC236}">
                <a16:creationId xmlns:a16="http://schemas.microsoft.com/office/drawing/2014/main" id="{67A0061E-BD56-454C-B55A-3432611C2F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365" y="3537117"/>
            <a:ext cx="2388269" cy="318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Een uitwerking van </a:t>
            </a:r>
            <a:r>
              <a:rPr lang="nl-NL" dirty="0" err="1"/>
              <a:t>Bloom</a:t>
            </a:r>
            <a:endParaRPr lang="nl-NL" dirty="0"/>
          </a:p>
        </p:txBody>
      </p:sp>
      <p:sp>
        <p:nvSpPr>
          <p:cNvPr id="3" name="Slide Number Placeholder 2"/>
          <p:cNvSpPr>
            <a:spLocks noGrp="1"/>
          </p:cNvSpPr>
          <p:nvPr>
            <p:ph type="sldNum" sz="quarter" idx="12"/>
          </p:nvPr>
        </p:nvSpPr>
        <p:spPr/>
        <p:txBody>
          <a:bodyPr/>
          <a:lstStyle/>
          <a:p>
            <a:fld id="{6E23012D-256C-B648-ADE6-BFD627B74613}" type="slidenum">
              <a:rPr lang="nl-NL" smtClean="0"/>
              <a:t>17</a:t>
            </a:fld>
            <a:endParaRPr lang="nl-NL"/>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6619" y="1580167"/>
            <a:ext cx="6850761" cy="5141308"/>
          </a:xfrm>
          <a:prstGeom prst="rect">
            <a:avLst/>
          </a:prstGeom>
        </p:spPr>
      </p:pic>
    </p:spTree>
    <p:extLst>
      <p:ext uri="{BB962C8B-B14F-4D97-AF65-F5344CB8AC3E}">
        <p14:creationId xmlns:p14="http://schemas.microsoft.com/office/powerpoint/2010/main" val="85356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Oefening</a:t>
            </a:r>
          </a:p>
        </p:txBody>
      </p:sp>
      <p:sp>
        <p:nvSpPr>
          <p:cNvPr id="3" name="Slide Number Placeholder 2"/>
          <p:cNvSpPr>
            <a:spLocks noGrp="1"/>
          </p:cNvSpPr>
          <p:nvPr>
            <p:ph type="sldNum" sz="quarter" idx="12"/>
          </p:nvPr>
        </p:nvSpPr>
        <p:spPr/>
        <p:txBody>
          <a:bodyPr/>
          <a:lstStyle/>
          <a:p>
            <a:fld id="{6E23012D-256C-B648-ADE6-BFD627B74613}" type="slidenum">
              <a:rPr lang="nl-NL" smtClean="0"/>
              <a:t>18</a:t>
            </a:fld>
            <a:endParaRPr lang="nl-NL"/>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962" y="1679973"/>
            <a:ext cx="6714038" cy="5041502"/>
          </a:xfrm>
          <a:prstGeom prst="rect">
            <a:avLst/>
          </a:prstGeom>
        </p:spPr>
      </p:pic>
      <p:sp>
        <p:nvSpPr>
          <p:cNvPr id="4" name="Rectangle 3"/>
          <p:cNvSpPr/>
          <p:nvPr/>
        </p:nvSpPr>
        <p:spPr>
          <a:xfrm>
            <a:off x="7689575" y="5433019"/>
            <a:ext cx="1521802" cy="1200329"/>
          </a:xfrm>
          <a:prstGeom prst="rect">
            <a:avLst/>
          </a:prstGeom>
        </p:spPr>
        <p:txBody>
          <a:bodyPr wrap="square">
            <a:spAutoFit/>
          </a:bodyPr>
          <a:lstStyle/>
          <a:p>
            <a:r>
              <a:rPr lang="nl-NL" dirty="0">
                <a:hlinkClick r:id="rId4"/>
              </a:rPr>
              <a:t>Lesvoorbeeld </a:t>
            </a:r>
            <a:r>
              <a:rPr lang="nl-NL" dirty="0" err="1">
                <a:hlinkClick r:id="rId4"/>
              </a:rPr>
              <a:t>slo</a:t>
            </a:r>
            <a:r>
              <a:rPr lang="nl-NL" dirty="0"/>
              <a:t> op reis met een ruimteschip</a:t>
            </a:r>
          </a:p>
        </p:txBody>
      </p:sp>
    </p:spTree>
    <p:extLst>
      <p:ext uri="{BB962C8B-B14F-4D97-AF65-F5344CB8AC3E}">
        <p14:creationId xmlns:p14="http://schemas.microsoft.com/office/powerpoint/2010/main" val="142693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66825" y="238124"/>
            <a:ext cx="8229600" cy="722313"/>
          </a:xfrm>
        </p:spPr>
        <p:txBody>
          <a:bodyPr/>
          <a:lstStyle/>
          <a:p>
            <a:r>
              <a:rPr lang="nl-NL" dirty="0"/>
              <a:t>Werkende principes bijeenkomst A</a:t>
            </a:r>
          </a:p>
        </p:txBody>
      </p:sp>
      <p:sp>
        <p:nvSpPr>
          <p:cNvPr id="3" name="Content Placeholder 2"/>
          <p:cNvSpPr>
            <a:spLocks noGrp="1"/>
          </p:cNvSpPr>
          <p:nvPr>
            <p:ph idx="1"/>
          </p:nvPr>
        </p:nvSpPr>
        <p:spPr>
          <a:xfrm>
            <a:off x="457200" y="960437"/>
            <a:ext cx="4124425" cy="4525963"/>
          </a:xfrm>
        </p:spPr>
        <p:txBody>
          <a:bodyPr>
            <a:normAutofit fontScale="32500" lnSpcReduction="20000"/>
          </a:bodyPr>
          <a:lstStyle/>
          <a:p>
            <a:r>
              <a:rPr lang="nl-NL" sz="3400" b="1" dirty="0">
                <a:solidFill>
                  <a:srgbClr val="FF0000"/>
                </a:solidFill>
              </a:rPr>
              <a:t>Houding</a:t>
            </a:r>
          </a:p>
          <a:p>
            <a:r>
              <a:rPr lang="nl-NL" b="1" dirty="0"/>
              <a:t>Enthousiasme</a:t>
            </a:r>
            <a:r>
              <a:rPr lang="nl-NL" dirty="0"/>
              <a:t> – plezier – gedrevenheid –energie – lol hebben - uitleven</a:t>
            </a:r>
          </a:p>
          <a:p>
            <a:r>
              <a:rPr lang="nl-NL" dirty="0"/>
              <a:t>Kennis laten invliegen</a:t>
            </a:r>
          </a:p>
          <a:p>
            <a:r>
              <a:rPr lang="nl-NL" dirty="0"/>
              <a:t>Voorbeeld – ervaring </a:t>
            </a:r>
            <a:r>
              <a:rPr lang="nl-NL" b="1" dirty="0"/>
              <a:t>- modellen</a:t>
            </a:r>
          </a:p>
          <a:p>
            <a:r>
              <a:rPr lang="nl-NL" dirty="0"/>
              <a:t>Gelijkheid</a:t>
            </a:r>
          </a:p>
          <a:p>
            <a:r>
              <a:rPr lang="nl-NL" b="1" dirty="0"/>
              <a:t>Eerlijk – open </a:t>
            </a:r>
            <a:r>
              <a:rPr lang="nl-NL" dirty="0"/>
              <a:t>– open boek (dat anderen jou kennen)</a:t>
            </a:r>
          </a:p>
          <a:p>
            <a:r>
              <a:rPr lang="nl-NL" dirty="0"/>
              <a:t>Opbouwend</a:t>
            </a:r>
          </a:p>
          <a:p>
            <a:r>
              <a:rPr lang="nl-NL" dirty="0"/>
              <a:t>Waardering geven – echt geïnteresseerd zijn </a:t>
            </a:r>
          </a:p>
          <a:p>
            <a:r>
              <a:rPr lang="nl-NL" dirty="0"/>
              <a:t>Kritisch –– recalcitrant zijn – kritisch laten denken/ zelf kritisch denken</a:t>
            </a:r>
          </a:p>
          <a:p>
            <a:r>
              <a:rPr lang="nl-NL" b="1" dirty="0"/>
              <a:t>Creatief</a:t>
            </a:r>
            <a:r>
              <a:rPr lang="nl-NL" dirty="0"/>
              <a:t> zijn - creativiteit</a:t>
            </a:r>
          </a:p>
          <a:p>
            <a:r>
              <a:rPr lang="nl-NL" dirty="0"/>
              <a:t>Saamhorigheid </a:t>
            </a:r>
          </a:p>
          <a:p>
            <a:r>
              <a:rPr lang="nl-NL" dirty="0"/>
              <a:t>Perfectionisme - kwaliteit vragen</a:t>
            </a:r>
          </a:p>
          <a:p>
            <a:r>
              <a:rPr lang="nl-NL" dirty="0"/>
              <a:t>Team: alle neuzen dezelfde kant op</a:t>
            </a:r>
          </a:p>
          <a:p>
            <a:r>
              <a:rPr lang="nl-NL" dirty="0"/>
              <a:t>Oplossingsgericht – product gericht</a:t>
            </a:r>
          </a:p>
          <a:p>
            <a:r>
              <a:rPr lang="nl-NL" b="1" dirty="0"/>
              <a:t>Samenwerken</a:t>
            </a:r>
            <a:r>
              <a:rPr lang="nl-NL" dirty="0"/>
              <a:t> - Samen ontdekken – anderen betrekken</a:t>
            </a:r>
          </a:p>
          <a:p>
            <a:r>
              <a:rPr lang="nl-NL" dirty="0"/>
              <a:t>Inlevend vermogen – je kunnen inbeelden</a:t>
            </a:r>
          </a:p>
          <a:p>
            <a:r>
              <a:rPr lang="nl-NL" dirty="0"/>
              <a:t>Respect</a:t>
            </a:r>
          </a:p>
          <a:p>
            <a:r>
              <a:rPr lang="nl-NL" dirty="0"/>
              <a:t>Volgzaam – je terughoudend op kunnen stellen – kwetsbaar opstellen</a:t>
            </a:r>
          </a:p>
          <a:p>
            <a:r>
              <a:rPr lang="nl-NL" dirty="0"/>
              <a:t>Relativeringsvermogen – nuchter</a:t>
            </a:r>
          </a:p>
          <a:p>
            <a:r>
              <a:rPr lang="nl-NL" b="1" dirty="0"/>
              <a:t>Verwondering</a:t>
            </a:r>
            <a:r>
              <a:rPr lang="nl-NL" dirty="0"/>
              <a:t> (sensitief zijn daarvoor) – </a:t>
            </a:r>
            <a:r>
              <a:rPr lang="nl-NL" b="1" dirty="0"/>
              <a:t>nieuwsgierigheid</a:t>
            </a:r>
            <a:r>
              <a:rPr lang="nl-NL" dirty="0"/>
              <a:t> - kinderlijkheid</a:t>
            </a:r>
          </a:p>
          <a:p>
            <a:r>
              <a:rPr lang="nl-NL" dirty="0"/>
              <a:t>Reflecterend</a:t>
            </a:r>
          </a:p>
          <a:p>
            <a:r>
              <a:rPr lang="nl-NL" dirty="0"/>
              <a:t>Origineel – eigen initiatief ruimte geven – niet logische oplossingen toestaan</a:t>
            </a:r>
          </a:p>
          <a:p>
            <a:r>
              <a:rPr lang="nl-NL" b="1" dirty="0"/>
              <a:t>Veilige omgeving </a:t>
            </a:r>
            <a:r>
              <a:rPr lang="nl-NL" dirty="0"/>
              <a:t>– vertrouwen in kinderen en in jezelf – iedereen in zijn waarde laten</a:t>
            </a:r>
          </a:p>
          <a:p>
            <a:r>
              <a:rPr lang="nl-NL" b="1" dirty="0"/>
              <a:t>Lef</a:t>
            </a:r>
            <a:r>
              <a:rPr lang="nl-NL" dirty="0"/>
              <a:t>- dapperheid – risico’s durven nemen</a:t>
            </a:r>
          </a:p>
          <a:p>
            <a:r>
              <a:rPr lang="nl-NL" dirty="0"/>
              <a:t>Contact</a:t>
            </a:r>
          </a:p>
          <a:p>
            <a:r>
              <a:rPr lang="nl-NL" dirty="0"/>
              <a:t>Optimisme – resultaat positief van </a:t>
            </a:r>
            <a:r>
              <a:rPr lang="nl-NL" dirty="0" err="1"/>
              <a:t>feed-back</a:t>
            </a:r>
            <a:r>
              <a:rPr lang="nl-NL" dirty="0"/>
              <a:t> voorzien</a:t>
            </a:r>
          </a:p>
          <a:p>
            <a:r>
              <a:rPr lang="nl-NL" dirty="0"/>
              <a:t>Overtuigend</a:t>
            </a:r>
          </a:p>
          <a:p>
            <a:r>
              <a:rPr lang="nl-NL" b="1" dirty="0"/>
              <a:t>Fouten durven maken</a:t>
            </a:r>
          </a:p>
          <a:p>
            <a:r>
              <a:rPr lang="nl-NL" dirty="0"/>
              <a:t>Accepteren</a:t>
            </a:r>
          </a:p>
          <a:p>
            <a:r>
              <a:rPr lang="nl-NL" dirty="0"/>
              <a:t>Aanpassend vermogen</a:t>
            </a:r>
          </a:p>
          <a:p>
            <a:r>
              <a:rPr lang="nl-NL" dirty="0"/>
              <a:t>Betrokkenheid</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Slide Number Placeholder 3"/>
          <p:cNvSpPr>
            <a:spLocks noGrp="1"/>
          </p:cNvSpPr>
          <p:nvPr>
            <p:ph type="sldNum" sz="quarter" idx="12"/>
          </p:nvPr>
        </p:nvSpPr>
        <p:spPr/>
        <p:txBody>
          <a:bodyPr/>
          <a:lstStyle/>
          <a:p>
            <a:fld id="{6E23012D-256C-B648-ADE6-BFD627B74613}" type="slidenum">
              <a:rPr lang="nl-NL" smtClean="0"/>
              <a:pPr/>
              <a:t>19</a:t>
            </a:fld>
            <a:endParaRPr lang="nl-NL"/>
          </a:p>
        </p:txBody>
      </p:sp>
      <p:sp>
        <p:nvSpPr>
          <p:cNvPr id="9" name="TextBox 8"/>
          <p:cNvSpPr txBox="1"/>
          <p:nvPr/>
        </p:nvSpPr>
        <p:spPr>
          <a:xfrm>
            <a:off x="5143500" y="808087"/>
            <a:ext cx="3467100" cy="5684633"/>
          </a:xfrm>
          <a:prstGeom prst="rect">
            <a:avLst/>
          </a:prstGeom>
          <a:noFill/>
        </p:spPr>
        <p:txBody>
          <a:bodyPr wrap="square" rtlCol="0">
            <a:spAutoFit/>
          </a:bodyPr>
          <a:lstStyle/>
          <a:p>
            <a:pPr marL="342900" lvl="0" indent="-342900">
              <a:spcBef>
                <a:spcPct val="20000"/>
              </a:spcBef>
              <a:buClr>
                <a:srgbClr val="308CD3"/>
              </a:buClr>
              <a:buFont typeface="Arial"/>
              <a:buChar char="•"/>
            </a:pPr>
            <a:endParaRPr lang="nl-NL" sz="900" b="1" dirty="0">
              <a:solidFill>
                <a:prstClr val="black"/>
              </a:solidFill>
            </a:endParaRPr>
          </a:p>
          <a:p>
            <a:pPr marL="342900" lvl="0" indent="-342900">
              <a:spcBef>
                <a:spcPct val="20000"/>
              </a:spcBef>
              <a:buClr>
                <a:srgbClr val="308CD3"/>
              </a:buClr>
              <a:buFont typeface="Arial"/>
              <a:buChar char="•"/>
            </a:pPr>
            <a:r>
              <a:rPr lang="nl-NL" sz="1050" b="1" dirty="0">
                <a:solidFill>
                  <a:srgbClr val="FF0000"/>
                </a:solidFill>
              </a:rPr>
              <a:t>Vaardigheden</a:t>
            </a:r>
            <a:endParaRPr lang="nl-NL" sz="1000" b="1" dirty="0">
              <a:solidFill>
                <a:srgbClr val="FF0000"/>
              </a:solidFill>
            </a:endParaRPr>
          </a:p>
          <a:p>
            <a:pPr marL="342900" lvl="0" indent="-342900">
              <a:spcBef>
                <a:spcPct val="20000"/>
              </a:spcBef>
              <a:buClr>
                <a:srgbClr val="308CD3"/>
              </a:buClr>
              <a:buFont typeface="Arial"/>
              <a:buChar char="•"/>
            </a:pPr>
            <a:r>
              <a:rPr lang="nl-NL" sz="800" b="1" dirty="0">
                <a:solidFill>
                  <a:prstClr val="black"/>
                </a:solidFill>
              </a:rPr>
              <a:t>Doorzetten</a:t>
            </a:r>
            <a:r>
              <a:rPr lang="nl-NL" sz="800" dirty="0">
                <a:solidFill>
                  <a:prstClr val="black"/>
                </a:solidFill>
              </a:rPr>
              <a:t> – aanmoedigen - stimuleren</a:t>
            </a:r>
          </a:p>
          <a:p>
            <a:pPr marL="342900" lvl="0" indent="-342900">
              <a:spcBef>
                <a:spcPct val="20000"/>
              </a:spcBef>
              <a:buClr>
                <a:srgbClr val="308CD3"/>
              </a:buClr>
              <a:buFont typeface="Arial"/>
              <a:buChar char="•"/>
            </a:pPr>
            <a:r>
              <a:rPr lang="nl-NL" sz="800" dirty="0">
                <a:solidFill>
                  <a:prstClr val="black"/>
                </a:solidFill>
              </a:rPr>
              <a:t>Mimiek – stem – intonatie – rollen spelen - verbeelden</a:t>
            </a:r>
          </a:p>
          <a:p>
            <a:pPr marL="342900" lvl="0" indent="-342900">
              <a:spcBef>
                <a:spcPct val="20000"/>
              </a:spcBef>
              <a:buClr>
                <a:srgbClr val="308CD3"/>
              </a:buClr>
              <a:buFont typeface="Arial"/>
              <a:buChar char="•"/>
            </a:pPr>
            <a:r>
              <a:rPr lang="nl-NL" sz="800" dirty="0">
                <a:solidFill>
                  <a:prstClr val="black"/>
                </a:solidFill>
              </a:rPr>
              <a:t>Uitbeelden</a:t>
            </a:r>
          </a:p>
          <a:p>
            <a:pPr marL="342900" lvl="0" indent="-342900">
              <a:spcBef>
                <a:spcPct val="20000"/>
              </a:spcBef>
              <a:buClr>
                <a:srgbClr val="308CD3"/>
              </a:buClr>
              <a:buFont typeface="Arial"/>
              <a:buChar char="•"/>
            </a:pPr>
            <a:r>
              <a:rPr lang="nl-NL" sz="800" dirty="0">
                <a:solidFill>
                  <a:prstClr val="black"/>
                </a:solidFill>
              </a:rPr>
              <a:t>Grens aangeven - Leerlingen grenzen laten zoeken – kunnen loslaten – kaders geven</a:t>
            </a:r>
          </a:p>
          <a:p>
            <a:pPr marL="342900" lvl="0" indent="-342900">
              <a:spcBef>
                <a:spcPct val="20000"/>
              </a:spcBef>
              <a:buClr>
                <a:srgbClr val="308CD3"/>
              </a:buClr>
              <a:buFont typeface="Arial"/>
              <a:buChar char="•"/>
            </a:pPr>
            <a:r>
              <a:rPr lang="nl-NL" sz="800" dirty="0">
                <a:solidFill>
                  <a:prstClr val="black"/>
                </a:solidFill>
              </a:rPr>
              <a:t>Herkennen van verwondering</a:t>
            </a:r>
          </a:p>
          <a:p>
            <a:pPr marL="342900" lvl="0" indent="-342900">
              <a:spcBef>
                <a:spcPct val="20000"/>
              </a:spcBef>
              <a:buClr>
                <a:srgbClr val="308CD3"/>
              </a:buClr>
              <a:buFont typeface="Arial"/>
              <a:buChar char="•"/>
            </a:pPr>
            <a:r>
              <a:rPr lang="nl-NL" sz="800" dirty="0">
                <a:solidFill>
                  <a:prstClr val="black"/>
                </a:solidFill>
              </a:rPr>
              <a:t>Uitdagend materiaal – attributen – actualiteit – mooie opdrachten met ruimte en kader – betekenisvolle context bieden - uitdaging bieden- inspireren –juist geen materiaal geven (om creativiteit te stimuleren) – ‘</a:t>
            </a:r>
            <a:r>
              <a:rPr lang="nl-NL" sz="800" dirty="0" err="1">
                <a:solidFill>
                  <a:prstClr val="black"/>
                </a:solidFill>
              </a:rPr>
              <a:t>resourceful</a:t>
            </a:r>
            <a:r>
              <a:rPr lang="nl-NL" sz="800" dirty="0">
                <a:solidFill>
                  <a:prstClr val="black"/>
                </a:solidFill>
              </a:rPr>
              <a:t>’</a:t>
            </a:r>
          </a:p>
          <a:p>
            <a:pPr marL="342900" lvl="0" indent="-342900">
              <a:spcBef>
                <a:spcPct val="20000"/>
              </a:spcBef>
              <a:buClr>
                <a:srgbClr val="308CD3"/>
              </a:buClr>
              <a:buFont typeface="Arial"/>
              <a:buChar char="•"/>
            </a:pPr>
            <a:r>
              <a:rPr lang="nl-NL" sz="800" b="1" dirty="0">
                <a:solidFill>
                  <a:prstClr val="black"/>
                </a:solidFill>
              </a:rPr>
              <a:t>Observeren</a:t>
            </a:r>
            <a:r>
              <a:rPr lang="nl-NL" sz="800" dirty="0">
                <a:solidFill>
                  <a:prstClr val="black"/>
                </a:solidFill>
              </a:rPr>
              <a:t> – </a:t>
            </a:r>
            <a:r>
              <a:rPr lang="nl-NL" sz="800" b="1" dirty="0">
                <a:solidFill>
                  <a:prstClr val="black"/>
                </a:solidFill>
              </a:rPr>
              <a:t>luisteren</a:t>
            </a:r>
            <a:r>
              <a:rPr lang="nl-NL" sz="800" dirty="0">
                <a:solidFill>
                  <a:prstClr val="black"/>
                </a:solidFill>
              </a:rPr>
              <a:t> </a:t>
            </a:r>
          </a:p>
          <a:p>
            <a:pPr marL="342900" lvl="0" indent="-342900">
              <a:spcBef>
                <a:spcPct val="20000"/>
              </a:spcBef>
              <a:buClr>
                <a:srgbClr val="308CD3"/>
              </a:buClr>
              <a:buFont typeface="Arial"/>
              <a:buChar char="•"/>
            </a:pPr>
            <a:r>
              <a:rPr lang="nl-NL" sz="800" dirty="0">
                <a:solidFill>
                  <a:prstClr val="black"/>
                </a:solidFill>
              </a:rPr>
              <a:t>Flexibele tijd – flexibel zijn</a:t>
            </a:r>
          </a:p>
          <a:p>
            <a:pPr marL="342900" lvl="0" indent="-342900">
              <a:spcBef>
                <a:spcPct val="20000"/>
              </a:spcBef>
              <a:buClr>
                <a:srgbClr val="308CD3"/>
              </a:buClr>
              <a:buFont typeface="Arial"/>
              <a:buChar char="•"/>
            </a:pPr>
            <a:r>
              <a:rPr lang="nl-NL" sz="800" dirty="0">
                <a:solidFill>
                  <a:prstClr val="black"/>
                </a:solidFill>
              </a:rPr>
              <a:t>Proces begeleiden – procesgericht – proces </a:t>
            </a:r>
            <a:r>
              <a:rPr lang="nl-NL" sz="800" dirty="0" err="1">
                <a:solidFill>
                  <a:prstClr val="black"/>
                </a:solidFill>
              </a:rPr>
              <a:t>feed-back</a:t>
            </a:r>
            <a:endParaRPr lang="nl-NL" sz="800" dirty="0">
              <a:solidFill>
                <a:prstClr val="black"/>
              </a:solidFill>
            </a:endParaRPr>
          </a:p>
          <a:p>
            <a:pPr marL="342900" lvl="0" indent="-342900">
              <a:spcBef>
                <a:spcPct val="20000"/>
              </a:spcBef>
              <a:buClr>
                <a:srgbClr val="308CD3"/>
              </a:buClr>
              <a:buFont typeface="Arial"/>
              <a:buChar char="•"/>
            </a:pPr>
            <a:r>
              <a:rPr lang="nl-NL" sz="800" b="1" dirty="0">
                <a:solidFill>
                  <a:prstClr val="black"/>
                </a:solidFill>
              </a:rPr>
              <a:t>Ruimte geven – kaders aangeven</a:t>
            </a:r>
            <a:endParaRPr lang="nl-NL" sz="800" dirty="0">
              <a:solidFill>
                <a:prstClr val="black"/>
              </a:solidFill>
            </a:endParaRPr>
          </a:p>
          <a:p>
            <a:pPr marL="342900" lvl="0" indent="-342900">
              <a:spcBef>
                <a:spcPct val="20000"/>
              </a:spcBef>
              <a:buClr>
                <a:srgbClr val="308CD3"/>
              </a:buClr>
              <a:buFont typeface="Arial"/>
              <a:buChar char="•"/>
            </a:pPr>
            <a:r>
              <a:rPr lang="nl-NL" sz="800" b="1" dirty="0">
                <a:solidFill>
                  <a:prstClr val="black"/>
                </a:solidFill>
              </a:rPr>
              <a:t>Fantasie</a:t>
            </a:r>
            <a:r>
              <a:rPr lang="nl-NL" sz="800" dirty="0">
                <a:solidFill>
                  <a:prstClr val="black"/>
                </a:solidFill>
              </a:rPr>
              <a:t> laten gebruiken</a:t>
            </a:r>
          </a:p>
          <a:p>
            <a:pPr marL="342900" lvl="0" indent="-342900">
              <a:spcBef>
                <a:spcPct val="20000"/>
              </a:spcBef>
              <a:buClr>
                <a:srgbClr val="308CD3"/>
              </a:buClr>
              <a:buFont typeface="Arial"/>
              <a:buChar char="•"/>
            </a:pPr>
            <a:r>
              <a:rPr lang="nl-NL" sz="800" b="1" dirty="0">
                <a:solidFill>
                  <a:prstClr val="black"/>
                </a:solidFill>
              </a:rPr>
              <a:t>Humor</a:t>
            </a:r>
            <a:r>
              <a:rPr lang="nl-NL" sz="800" dirty="0">
                <a:solidFill>
                  <a:prstClr val="black"/>
                </a:solidFill>
              </a:rPr>
              <a:t> - kolder</a:t>
            </a:r>
          </a:p>
          <a:p>
            <a:pPr marL="342900" lvl="0" indent="-342900">
              <a:spcBef>
                <a:spcPct val="20000"/>
              </a:spcBef>
              <a:buClr>
                <a:srgbClr val="308CD3"/>
              </a:buClr>
              <a:buFont typeface="Arial"/>
              <a:buChar char="•"/>
            </a:pPr>
            <a:r>
              <a:rPr lang="nl-NL" sz="800" dirty="0">
                <a:solidFill>
                  <a:prstClr val="black"/>
                </a:solidFill>
              </a:rPr>
              <a:t>Steun geven- behulpzaam zijn – drempel wegnemen – </a:t>
            </a:r>
            <a:r>
              <a:rPr lang="nl-NL" sz="800" dirty="0" err="1">
                <a:solidFill>
                  <a:prstClr val="black"/>
                </a:solidFill>
              </a:rPr>
              <a:t>scaffolding</a:t>
            </a:r>
            <a:r>
              <a:rPr lang="nl-NL" sz="800" dirty="0">
                <a:solidFill>
                  <a:prstClr val="black"/>
                </a:solidFill>
              </a:rPr>
              <a:t>/ leerling in de steigers zetten</a:t>
            </a:r>
          </a:p>
          <a:p>
            <a:pPr marL="342900" lvl="0" indent="-342900">
              <a:spcBef>
                <a:spcPct val="20000"/>
              </a:spcBef>
              <a:buClr>
                <a:srgbClr val="308CD3"/>
              </a:buClr>
              <a:buFont typeface="Arial"/>
              <a:buChar char="•"/>
            </a:pPr>
            <a:r>
              <a:rPr lang="nl-NL" sz="800" dirty="0">
                <a:solidFill>
                  <a:prstClr val="black"/>
                </a:solidFill>
              </a:rPr>
              <a:t>Leiderschap tonen – sturing geven</a:t>
            </a:r>
          </a:p>
          <a:p>
            <a:pPr marL="342900" lvl="0" indent="-342900">
              <a:spcBef>
                <a:spcPct val="20000"/>
              </a:spcBef>
              <a:buClr>
                <a:srgbClr val="308CD3"/>
              </a:buClr>
              <a:buFont typeface="Arial"/>
              <a:buChar char="•"/>
            </a:pPr>
            <a:r>
              <a:rPr lang="nl-NL" sz="800" dirty="0">
                <a:solidFill>
                  <a:prstClr val="black"/>
                </a:solidFill>
              </a:rPr>
              <a:t>Samenvatten – verhalen vertellen</a:t>
            </a:r>
          </a:p>
          <a:p>
            <a:pPr marL="342900" lvl="0" indent="-342900">
              <a:spcBef>
                <a:spcPct val="20000"/>
              </a:spcBef>
              <a:buClr>
                <a:srgbClr val="308CD3"/>
              </a:buClr>
              <a:buFont typeface="Arial"/>
              <a:buChar char="•"/>
            </a:pPr>
            <a:r>
              <a:rPr lang="nl-NL" sz="800" b="1" dirty="0">
                <a:solidFill>
                  <a:prstClr val="black"/>
                </a:solidFill>
              </a:rPr>
              <a:t>Out-of-</a:t>
            </a:r>
            <a:r>
              <a:rPr lang="nl-NL" sz="800" b="1" dirty="0" err="1">
                <a:solidFill>
                  <a:prstClr val="black"/>
                </a:solidFill>
              </a:rPr>
              <a:t>the</a:t>
            </a:r>
            <a:r>
              <a:rPr lang="nl-NL" sz="800" b="1" dirty="0">
                <a:solidFill>
                  <a:prstClr val="black"/>
                </a:solidFill>
              </a:rPr>
              <a:t>-box</a:t>
            </a:r>
            <a:r>
              <a:rPr lang="nl-NL" sz="800" dirty="0">
                <a:solidFill>
                  <a:prstClr val="black"/>
                </a:solidFill>
              </a:rPr>
              <a:t> – van niets iets maken – improvisatie – open opdracht durven geven – buiten je comfort zone</a:t>
            </a:r>
          </a:p>
          <a:p>
            <a:pPr marL="342900" lvl="0" indent="-342900">
              <a:spcBef>
                <a:spcPct val="20000"/>
              </a:spcBef>
              <a:buClr>
                <a:srgbClr val="308CD3"/>
              </a:buClr>
              <a:buFont typeface="Arial"/>
              <a:buChar char="•"/>
            </a:pPr>
            <a:r>
              <a:rPr lang="nl-NL" sz="800" dirty="0">
                <a:solidFill>
                  <a:prstClr val="black"/>
                </a:solidFill>
              </a:rPr>
              <a:t>Daadkracht – gewoon doen!</a:t>
            </a:r>
          </a:p>
          <a:p>
            <a:pPr marL="342900" lvl="0" indent="-342900">
              <a:spcBef>
                <a:spcPct val="20000"/>
              </a:spcBef>
              <a:buClr>
                <a:srgbClr val="308CD3"/>
              </a:buClr>
              <a:buFont typeface="Arial"/>
              <a:buChar char="•"/>
            </a:pPr>
            <a:r>
              <a:rPr lang="nl-NL" sz="800" dirty="0">
                <a:solidFill>
                  <a:prstClr val="black"/>
                </a:solidFill>
              </a:rPr>
              <a:t>Dichtklappen</a:t>
            </a:r>
          </a:p>
          <a:p>
            <a:pPr marL="342900" lvl="0" indent="-342900">
              <a:spcBef>
                <a:spcPct val="20000"/>
              </a:spcBef>
              <a:buClr>
                <a:srgbClr val="308CD3"/>
              </a:buClr>
              <a:buFont typeface="Arial"/>
              <a:buChar char="•"/>
            </a:pPr>
            <a:r>
              <a:rPr lang="nl-NL" sz="800" b="1" dirty="0">
                <a:solidFill>
                  <a:prstClr val="black"/>
                </a:solidFill>
              </a:rPr>
              <a:t>Overleggen</a:t>
            </a:r>
            <a:r>
              <a:rPr lang="nl-NL" sz="800" dirty="0">
                <a:solidFill>
                  <a:prstClr val="black"/>
                </a:solidFill>
              </a:rPr>
              <a:t> - communicatie</a:t>
            </a:r>
          </a:p>
          <a:p>
            <a:pPr marL="342900" lvl="0" indent="-342900">
              <a:spcBef>
                <a:spcPct val="20000"/>
              </a:spcBef>
              <a:buClr>
                <a:srgbClr val="308CD3"/>
              </a:buClr>
              <a:buFont typeface="Arial"/>
              <a:buChar char="•"/>
            </a:pPr>
            <a:r>
              <a:rPr lang="nl-NL" sz="800" dirty="0">
                <a:solidFill>
                  <a:prstClr val="black"/>
                </a:solidFill>
              </a:rPr>
              <a:t>Inzicht – kennis overbrengen – kennis als middel</a:t>
            </a:r>
          </a:p>
          <a:p>
            <a:pPr marL="342900" lvl="0" indent="-342900">
              <a:spcBef>
                <a:spcPct val="20000"/>
              </a:spcBef>
              <a:buClr>
                <a:srgbClr val="308CD3"/>
              </a:buClr>
              <a:buFont typeface="Arial"/>
              <a:buChar char="•"/>
            </a:pPr>
            <a:r>
              <a:rPr lang="nl-NL" sz="800" dirty="0">
                <a:solidFill>
                  <a:prstClr val="black"/>
                </a:solidFill>
              </a:rPr>
              <a:t>Differentiatie</a:t>
            </a:r>
          </a:p>
          <a:p>
            <a:pPr marL="342900" lvl="0" indent="-342900">
              <a:spcBef>
                <a:spcPct val="20000"/>
              </a:spcBef>
              <a:buClr>
                <a:srgbClr val="308CD3"/>
              </a:buClr>
              <a:buFont typeface="Arial"/>
              <a:buChar char="•"/>
            </a:pPr>
            <a:r>
              <a:rPr lang="nl-NL" sz="800" dirty="0">
                <a:solidFill>
                  <a:prstClr val="black"/>
                </a:solidFill>
              </a:rPr>
              <a:t>Associëren</a:t>
            </a:r>
          </a:p>
          <a:p>
            <a:pPr marL="342900" lvl="0" indent="-342900">
              <a:spcBef>
                <a:spcPct val="20000"/>
              </a:spcBef>
              <a:buClr>
                <a:srgbClr val="308CD3"/>
              </a:buClr>
              <a:buFont typeface="Arial"/>
              <a:buChar char="•"/>
            </a:pPr>
            <a:r>
              <a:rPr lang="nl-NL" sz="800" b="1" dirty="0">
                <a:solidFill>
                  <a:prstClr val="black"/>
                </a:solidFill>
              </a:rPr>
              <a:t>Vragen</a:t>
            </a:r>
            <a:r>
              <a:rPr lang="nl-NL" sz="800" dirty="0">
                <a:solidFill>
                  <a:prstClr val="black"/>
                </a:solidFill>
              </a:rPr>
              <a:t> </a:t>
            </a:r>
            <a:r>
              <a:rPr lang="nl-NL" sz="800" b="1" dirty="0">
                <a:solidFill>
                  <a:prstClr val="black"/>
                </a:solidFill>
              </a:rPr>
              <a:t>stellen</a:t>
            </a:r>
            <a:r>
              <a:rPr lang="nl-NL" sz="800" dirty="0">
                <a:solidFill>
                  <a:prstClr val="black"/>
                </a:solidFill>
              </a:rPr>
              <a:t> – doorvragen – prikkelen – juiste vragen op het juiste moment</a:t>
            </a:r>
          </a:p>
          <a:p>
            <a:pPr marL="342900" lvl="0" indent="-342900">
              <a:spcBef>
                <a:spcPct val="20000"/>
              </a:spcBef>
              <a:buClr>
                <a:srgbClr val="308CD3"/>
              </a:buClr>
              <a:buFont typeface="Arial"/>
              <a:buChar char="•"/>
            </a:pPr>
            <a:r>
              <a:rPr lang="nl-NL" sz="800" dirty="0">
                <a:solidFill>
                  <a:prstClr val="black"/>
                </a:solidFill>
              </a:rPr>
              <a:t>Integreren – vakoverstijgend</a:t>
            </a:r>
          </a:p>
          <a:p>
            <a:pPr marL="342900" lvl="0" indent="-342900">
              <a:spcBef>
                <a:spcPct val="20000"/>
              </a:spcBef>
              <a:buClr>
                <a:srgbClr val="308CD3"/>
              </a:buClr>
              <a:buFont typeface="Arial"/>
              <a:buChar char="•"/>
            </a:pPr>
            <a:r>
              <a:rPr lang="nl-NL" sz="800" dirty="0">
                <a:solidFill>
                  <a:prstClr val="black"/>
                </a:solidFill>
              </a:rPr>
              <a:t>Keuze geven/ bieden – eigen inbreng van leerlingen honoreren – ingaan op belangstelling van leerling – ook foute keuzes honoreren</a:t>
            </a:r>
          </a:p>
          <a:p>
            <a:pPr marL="342900" lvl="0" indent="-342900">
              <a:spcBef>
                <a:spcPct val="20000"/>
              </a:spcBef>
              <a:buClr>
                <a:srgbClr val="308CD3"/>
              </a:buClr>
              <a:buFont typeface="Arial"/>
              <a:buChar char="•"/>
            </a:pPr>
            <a:r>
              <a:rPr lang="nl-NL" sz="800" dirty="0">
                <a:solidFill>
                  <a:prstClr val="black"/>
                </a:solidFill>
              </a:rPr>
              <a:t>Onderzoeken – probleem oplossen</a:t>
            </a:r>
          </a:p>
          <a:p>
            <a:pPr marL="342900" lvl="0" indent="-342900">
              <a:spcBef>
                <a:spcPct val="20000"/>
              </a:spcBef>
              <a:buClr>
                <a:srgbClr val="308CD3"/>
              </a:buClr>
              <a:buFont typeface="Arial"/>
              <a:buChar char="•"/>
            </a:pPr>
            <a:r>
              <a:rPr lang="nl-NL" sz="800" dirty="0">
                <a:solidFill>
                  <a:prstClr val="black"/>
                </a:solidFill>
              </a:rPr>
              <a:t>Beredeneren</a:t>
            </a:r>
          </a:p>
          <a:p>
            <a:pPr marL="342900" lvl="0" indent="-342900">
              <a:spcBef>
                <a:spcPct val="20000"/>
              </a:spcBef>
              <a:buClr>
                <a:srgbClr val="308CD3"/>
              </a:buClr>
              <a:buFont typeface="Arial"/>
              <a:buChar char="•"/>
            </a:pPr>
            <a:r>
              <a:rPr lang="nl-NL" sz="800" dirty="0">
                <a:solidFill>
                  <a:prstClr val="black"/>
                </a:solidFill>
              </a:rPr>
              <a:t>Inventariseren</a:t>
            </a:r>
          </a:p>
          <a:p>
            <a:pPr marL="342900" lvl="0" indent="-342900">
              <a:spcBef>
                <a:spcPct val="20000"/>
              </a:spcBef>
              <a:buClr>
                <a:srgbClr val="308CD3"/>
              </a:buClr>
              <a:buFont typeface="Arial"/>
              <a:buChar char="•"/>
            </a:pPr>
            <a:r>
              <a:rPr lang="nl-NL" sz="800" dirty="0">
                <a:solidFill>
                  <a:prstClr val="black"/>
                </a:solidFill>
              </a:rPr>
              <a:t>Talenten herkennen bij leerlingen</a:t>
            </a:r>
          </a:p>
        </p:txBody>
      </p:sp>
    </p:spTree>
    <p:extLst>
      <p:ext uri="{BB962C8B-B14F-4D97-AF65-F5344CB8AC3E}">
        <p14:creationId xmlns:p14="http://schemas.microsoft.com/office/powerpoint/2010/main" val="354344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3012D-256C-B648-ADE6-BFD627B74613}" type="slidenum">
              <a:rPr lang="nl-NL" smtClean="0"/>
              <a:t>2</a:t>
            </a:fld>
            <a:endParaRPr lang="nl-NL"/>
          </a:p>
        </p:txBody>
      </p:sp>
      <p:pic>
        <p:nvPicPr>
          <p:cNvPr id="4" name="Picture 2" descr="http://kunstzinnigeorientatie.slo.nl/PublishingImages/IL_Creatief_proces-web.jpg">
            <a:extLst>
              <a:ext uri="{FF2B5EF4-FFF2-40B4-BE49-F238E27FC236}">
                <a16:creationId xmlns:a16="http://schemas.microsoft.com/office/drawing/2014/main" id="{492AD571-A9F7-4399-A565-F70E71BDE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787121"/>
            <a:ext cx="5400675" cy="533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2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B4F3D-F780-4734-85EE-680322EF180F}"/>
              </a:ext>
            </a:extLst>
          </p:cNvPr>
          <p:cNvSpPr>
            <a:spLocks noGrp="1"/>
          </p:cNvSpPr>
          <p:nvPr>
            <p:ph type="title"/>
          </p:nvPr>
        </p:nvSpPr>
        <p:spPr/>
        <p:txBody>
          <a:bodyPr>
            <a:normAutofit/>
          </a:bodyPr>
          <a:lstStyle/>
          <a:p>
            <a:r>
              <a:rPr lang="en-US" dirty="0" err="1"/>
              <a:t>Afsluiting</a:t>
            </a:r>
            <a:r>
              <a:rPr lang="en-US" dirty="0"/>
              <a:t>, </a:t>
            </a:r>
            <a:r>
              <a:rPr lang="nl-NL" dirty="0"/>
              <a:t>zit stil en houd je mond</a:t>
            </a:r>
            <a:r>
              <a:rPr lang="nl-NL" sz="2000" dirty="0"/>
              <a:t>(4 min.)</a:t>
            </a:r>
            <a:endParaRPr lang="en-US" dirty="0"/>
          </a:p>
        </p:txBody>
      </p:sp>
      <p:pic>
        <p:nvPicPr>
          <p:cNvPr id="5" name="Content Placeholder 4">
            <a:hlinkClick r:id="rId3"/>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2"/>
          <a:stretch/>
        </p:blipFill>
        <p:spPr>
          <a:xfrm>
            <a:off x="1271888" y="1896952"/>
            <a:ext cx="7414912" cy="4143630"/>
          </a:xfrm>
          <a:prstGeom prst="rect">
            <a:avLst/>
          </a:prstGeom>
        </p:spPr>
      </p:pic>
      <p:sp>
        <p:nvSpPr>
          <p:cNvPr id="4" name="Tijdelijke aanduiding voor dianummer 3">
            <a:extLst>
              <a:ext uri="{FF2B5EF4-FFF2-40B4-BE49-F238E27FC236}">
                <a16:creationId xmlns:a16="http://schemas.microsoft.com/office/drawing/2014/main" id="{5F723A9C-846E-4411-BBE8-7E7DE95A298D}"/>
              </a:ext>
            </a:extLst>
          </p:cNvPr>
          <p:cNvSpPr>
            <a:spLocks noGrp="1"/>
          </p:cNvSpPr>
          <p:nvPr>
            <p:ph type="sldNum" sz="quarter" idx="12"/>
          </p:nvPr>
        </p:nvSpPr>
        <p:spPr/>
        <p:txBody>
          <a:bodyPr/>
          <a:lstStyle/>
          <a:p>
            <a:fld id="{6E23012D-256C-B648-ADE6-BFD627B74613}" type="slidenum">
              <a:rPr lang="nl-NL" smtClean="0"/>
              <a:pPr/>
              <a:t>20</a:t>
            </a:fld>
            <a:endParaRPr lang="nl-NL"/>
          </a:p>
        </p:txBody>
      </p:sp>
    </p:spTree>
    <p:extLst>
      <p:ext uri="{BB962C8B-B14F-4D97-AF65-F5344CB8AC3E}">
        <p14:creationId xmlns:p14="http://schemas.microsoft.com/office/powerpoint/2010/main" val="215004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FE9C1-8FAB-424E-B394-E6F339960193}"/>
              </a:ext>
            </a:extLst>
          </p:cNvPr>
          <p:cNvSpPr>
            <a:spLocks noGrp="1"/>
          </p:cNvSpPr>
          <p:nvPr>
            <p:ph type="title"/>
          </p:nvPr>
        </p:nvSpPr>
        <p:spPr/>
        <p:txBody>
          <a:bodyPr/>
          <a:lstStyle/>
          <a:p>
            <a:r>
              <a:rPr lang="en-US" dirty="0">
                <a:hlinkClick r:id="rId3"/>
              </a:rPr>
              <a:t>Strandbeesten</a:t>
            </a:r>
            <a:r>
              <a:rPr lang="en-US" dirty="0"/>
              <a:t>  </a:t>
            </a:r>
            <a:r>
              <a:rPr lang="en-US" sz="1600" dirty="0"/>
              <a:t>(1.55 min.)</a:t>
            </a:r>
            <a:endParaRPr lang="en-US" dirty="0"/>
          </a:p>
        </p:txBody>
      </p:sp>
      <p:sp>
        <p:nvSpPr>
          <p:cNvPr id="3" name="Tijdelijke aanduiding voor dianummer 2">
            <a:extLst>
              <a:ext uri="{FF2B5EF4-FFF2-40B4-BE49-F238E27FC236}">
                <a16:creationId xmlns:a16="http://schemas.microsoft.com/office/drawing/2014/main" id="{ABDD818C-044D-40DA-A833-50C9162E1407}"/>
              </a:ext>
            </a:extLst>
          </p:cNvPr>
          <p:cNvSpPr>
            <a:spLocks noGrp="1"/>
          </p:cNvSpPr>
          <p:nvPr>
            <p:ph type="sldNum" sz="quarter" idx="12"/>
          </p:nvPr>
        </p:nvSpPr>
        <p:spPr/>
        <p:txBody>
          <a:bodyPr/>
          <a:lstStyle/>
          <a:p>
            <a:fld id="{6E23012D-256C-B648-ADE6-BFD627B74613}" type="slidenum">
              <a:rPr lang="nl-NL" smtClean="0"/>
              <a:t>3</a:t>
            </a:fld>
            <a:endParaRPr lang="nl-NL"/>
          </a:p>
        </p:txBody>
      </p:sp>
      <p:pic>
        <p:nvPicPr>
          <p:cNvPr id="5122" name="Picture 2" descr="Afbeeldingsresultaat voor strandbeesten">
            <a:extLst>
              <a:ext uri="{FF2B5EF4-FFF2-40B4-BE49-F238E27FC236}">
                <a16:creationId xmlns:a16="http://schemas.microsoft.com/office/drawing/2014/main" id="{FCB709EB-1E52-4823-B0D4-615228D42B9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1203" y="1880728"/>
            <a:ext cx="6018797" cy="401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3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kunstzinnigeorientatie.slo.nl/PublishingImages/IL_Creatief_proces-web.jpg">
            <a:extLst>
              <a:ext uri="{FF2B5EF4-FFF2-40B4-BE49-F238E27FC236}">
                <a16:creationId xmlns:a16="http://schemas.microsoft.com/office/drawing/2014/main" id="{492AD571-A9F7-4399-A565-F70E71BDE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566915"/>
            <a:ext cx="5400675" cy="533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9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3012D-256C-B648-ADE6-BFD627B74613}" type="slidenum">
              <a:rPr lang="nl-NL" smtClean="0"/>
              <a:t>5</a:t>
            </a:fld>
            <a:endParaRPr lang="nl-NL"/>
          </a:p>
        </p:txBody>
      </p:sp>
      <p:sp>
        <p:nvSpPr>
          <p:cNvPr id="3" name="Rectangle 2"/>
          <p:cNvSpPr/>
          <p:nvPr/>
        </p:nvSpPr>
        <p:spPr>
          <a:xfrm>
            <a:off x="472635" y="520741"/>
            <a:ext cx="6972300" cy="461665"/>
          </a:xfrm>
          <a:prstGeom prst="rect">
            <a:avLst/>
          </a:prstGeom>
        </p:spPr>
        <p:txBody>
          <a:bodyPr wrap="square">
            <a:spAutoFit/>
          </a:bodyPr>
          <a:lstStyle/>
          <a:p>
            <a:r>
              <a:rPr lang="nl-NL" sz="2400" dirty="0">
                <a:solidFill>
                  <a:schemeClr val="accent1"/>
                </a:solidFill>
                <a:latin typeface="Rockwell" panose="02060603020205020403" pitchFamily="18" charset="0"/>
              </a:rPr>
              <a:t>Leerplankader  SLO</a:t>
            </a:r>
            <a:r>
              <a:rPr lang="nl-NL" sz="2000" dirty="0">
                <a:solidFill>
                  <a:schemeClr val="accent1"/>
                </a:solidFill>
                <a:latin typeface="Rockwell" panose="02060603020205020403" pitchFamily="18" charset="0"/>
              </a:rPr>
              <a:t>, </a:t>
            </a:r>
            <a:r>
              <a:rPr lang="nl-NL" dirty="0"/>
              <a:t>Een uitgewerkt praktijkvoorbeeld</a:t>
            </a:r>
            <a:endParaRPr lang="nl-NL" sz="2000" dirty="0">
              <a:solidFill>
                <a:schemeClr val="accent1"/>
              </a:solidFill>
              <a:latin typeface="Rockwell" panose="02060603020205020403" pitchFamily="18" charset="0"/>
            </a:endParaRPr>
          </a:p>
        </p:txBody>
      </p:sp>
      <p:pic>
        <p:nvPicPr>
          <p:cNvPr id="4" name="Pictur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2402" y="1153946"/>
            <a:ext cx="5310398" cy="3966020"/>
          </a:xfrm>
          <a:prstGeom prst="rect">
            <a:avLst/>
          </a:prstGeom>
        </p:spPr>
      </p:pic>
      <p:sp>
        <p:nvSpPr>
          <p:cNvPr id="5" name="TextBox 4"/>
          <p:cNvSpPr txBox="1"/>
          <p:nvPr/>
        </p:nvSpPr>
        <p:spPr>
          <a:xfrm>
            <a:off x="2092201" y="5252250"/>
            <a:ext cx="3936655" cy="307777"/>
          </a:xfrm>
          <a:prstGeom prst="rect">
            <a:avLst/>
          </a:prstGeom>
          <a:noFill/>
        </p:spPr>
        <p:txBody>
          <a:bodyPr wrap="none" rtlCol="0">
            <a:spAutoFit/>
          </a:bodyPr>
          <a:lstStyle/>
          <a:p>
            <a:r>
              <a:rPr lang="nl-NL" sz="1400" dirty="0">
                <a:hlinkClick r:id="rId5"/>
              </a:rPr>
              <a:t>http://kunstzinnigeorientatie.slo.nl/lesvoorbeelden</a:t>
            </a:r>
            <a:endParaRPr lang="nl-NL" sz="1400" dirty="0"/>
          </a:p>
        </p:txBody>
      </p:sp>
      <p:sp>
        <p:nvSpPr>
          <p:cNvPr id="6" name="Rectangle 5"/>
          <p:cNvSpPr/>
          <p:nvPr/>
        </p:nvSpPr>
        <p:spPr>
          <a:xfrm>
            <a:off x="1817820" y="5742590"/>
            <a:ext cx="6263640" cy="307777"/>
          </a:xfrm>
          <a:prstGeom prst="rect">
            <a:avLst/>
          </a:prstGeom>
        </p:spPr>
        <p:txBody>
          <a:bodyPr wrap="square">
            <a:spAutoFit/>
          </a:bodyPr>
          <a:lstStyle/>
          <a:p>
            <a:r>
              <a:rPr lang="nl-NL" sz="1400" dirty="0">
                <a:hlinkClick r:id="rId6"/>
              </a:rPr>
              <a:t>http://kunstzinnigeorientatie.slo.nl/lesvoorbeelden/wat-als</a:t>
            </a:r>
            <a:endParaRPr lang="nl-NL" sz="1400" dirty="0"/>
          </a:p>
        </p:txBody>
      </p:sp>
      <p:sp>
        <p:nvSpPr>
          <p:cNvPr id="7" name="Rectangle 6"/>
          <p:cNvSpPr/>
          <p:nvPr/>
        </p:nvSpPr>
        <p:spPr>
          <a:xfrm>
            <a:off x="1115199" y="6261913"/>
            <a:ext cx="9429750" cy="307777"/>
          </a:xfrm>
          <a:prstGeom prst="rect">
            <a:avLst/>
          </a:prstGeom>
        </p:spPr>
        <p:txBody>
          <a:bodyPr wrap="square">
            <a:spAutoFit/>
          </a:bodyPr>
          <a:lstStyle/>
          <a:p>
            <a:r>
              <a:rPr lang="nl-NL" sz="1400" dirty="0">
                <a:hlinkClick r:id="rId7"/>
              </a:rPr>
              <a:t>http://downloads.slo.nl/Documenten/lesvoorbeeld-wat-als-beeldend%20-samenhang-groep-7.pdf</a:t>
            </a:r>
            <a:endParaRPr lang="nl-NL" sz="1400" dirty="0"/>
          </a:p>
        </p:txBody>
      </p:sp>
      <p:sp>
        <p:nvSpPr>
          <p:cNvPr id="8" name="Rechthoek 7">
            <a:extLst>
              <a:ext uri="{FF2B5EF4-FFF2-40B4-BE49-F238E27FC236}">
                <a16:creationId xmlns:a16="http://schemas.microsoft.com/office/drawing/2014/main" id="{04610B92-DDE2-0B4A-8EE9-6A1FBA8C3F69}"/>
              </a:ext>
            </a:extLst>
          </p:cNvPr>
          <p:cNvSpPr/>
          <p:nvPr/>
        </p:nvSpPr>
        <p:spPr>
          <a:xfrm>
            <a:off x="7162800" y="1290296"/>
            <a:ext cx="1524000" cy="3693319"/>
          </a:xfrm>
          <a:prstGeom prst="rect">
            <a:avLst/>
          </a:prstGeom>
        </p:spPr>
        <p:txBody>
          <a:bodyPr wrap="square">
            <a:spAutoFit/>
          </a:bodyPr>
          <a:lstStyle/>
          <a:p>
            <a:r>
              <a:rPr lang="nl-NL" b="1" dirty="0">
                <a:solidFill>
                  <a:schemeClr val="accent1"/>
                </a:solidFill>
                <a:hlinkClick r:id="rId8"/>
              </a:rPr>
              <a:t>Het ruimteschip</a:t>
            </a:r>
          </a:p>
          <a:p>
            <a:r>
              <a:rPr lang="nl-NL" b="1" dirty="0">
                <a:solidFill>
                  <a:schemeClr val="accent1"/>
                </a:solidFill>
                <a:hlinkClick r:id="rId8"/>
              </a:rPr>
              <a:t>Fasen onderzoeken en uitvoeren </a:t>
            </a:r>
            <a:endParaRPr lang="nl-NL" dirty="0">
              <a:solidFill>
                <a:schemeClr val="accent1"/>
              </a:solidFill>
            </a:endParaRPr>
          </a:p>
          <a:p>
            <a:endParaRPr lang="nl-NL" dirty="0">
              <a:hlinkClick r:id="rId9"/>
            </a:endParaRPr>
          </a:p>
          <a:p>
            <a:r>
              <a:rPr lang="nl-NL" dirty="0">
                <a:hlinkClick r:id="rId9"/>
              </a:rPr>
              <a:t>Fragment</a:t>
            </a:r>
            <a:r>
              <a:rPr lang="nl-NL" dirty="0"/>
              <a:t> 7</a:t>
            </a:r>
          </a:p>
          <a:p>
            <a:endParaRPr lang="nl-NL" dirty="0"/>
          </a:p>
          <a:p>
            <a:r>
              <a:rPr lang="nl-NL" b="1" dirty="0">
                <a:solidFill>
                  <a:schemeClr val="accent1"/>
                </a:solidFill>
              </a:rPr>
              <a:t>Betekenis geven</a:t>
            </a:r>
          </a:p>
          <a:p>
            <a:r>
              <a:rPr lang="nl-NL" dirty="0">
                <a:hlinkClick r:id="rId10"/>
              </a:rPr>
              <a:t>Fragment</a:t>
            </a:r>
            <a:r>
              <a:rPr lang="nl-NL" dirty="0"/>
              <a:t> 10</a:t>
            </a:r>
          </a:p>
          <a:p>
            <a:endParaRPr lang="nl-NL" dirty="0"/>
          </a:p>
          <a:p>
            <a:r>
              <a:rPr lang="nl-NL" dirty="0">
                <a:hlinkClick r:id="rId11"/>
              </a:rPr>
              <a:t>Fragment</a:t>
            </a:r>
            <a:r>
              <a:rPr lang="nl-NL" dirty="0"/>
              <a:t> 11</a:t>
            </a:r>
          </a:p>
        </p:txBody>
      </p:sp>
    </p:spTree>
    <p:extLst>
      <p:ext uri="{BB962C8B-B14F-4D97-AF65-F5344CB8AC3E}">
        <p14:creationId xmlns:p14="http://schemas.microsoft.com/office/powerpoint/2010/main" val="198760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ECC2A-86DA-EB45-B813-CC0032664873}"/>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6CC28B14-C705-6949-92CE-EB45D3EA22E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2698264" cy="3771552"/>
          </a:xfrm>
        </p:spPr>
      </p:pic>
      <p:sp>
        <p:nvSpPr>
          <p:cNvPr id="4" name="Tijdelijke aanduiding voor dianummer 3">
            <a:extLst>
              <a:ext uri="{FF2B5EF4-FFF2-40B4-BE49-F238E27FC236}">
                <a16:creationId xmlns:a16="http://schemas.microsoft.com/office/drawing/2014/main" id="{CCAD1D4E-AB9D-D245-B391-F8C3F7E757DE}"/>
              </a:ext>
            </a:extLst>
          </p:cNvPr>
          <p:cNvSpPr>
            <a:spLocks noGrp="1"/>
          </p:cNvSpPr>
          <p:nvPr>
            <p:ph type="sldNum" sz="quarter" idx="12"/>
          </p:nvPr>
        </p:nvSpPr>
        <p:spPr/>
        <p:txBody>
          <a:bodyPr/>
          <a:lstStyle/>
          <a:p>
            <a:fld id="{6E23012D-256C-B648-ADE6-BFD627B74613}" type="slidenum">
              <a:rPr lang="nl-NL" smtClean="0"/>
              <a:pPr/>
              <a:t>6</a:t>
            </a:fld>
            <a:endParaRPr lang="nl-NL"/>
          </a:p>
        </p:txBody>
      </p:sp>
      <p:pic>
        <p:nvPicPr>
          <p:cNvPr id="10" name="Afbeelding 9">
            <a:extLst>
              <a:ext uri="{FF2B5EF4-FFF2-40B4-BE49-F238E27FC236}">
                <a16:creationId xmlns:a16="http://schemas.microsoft.com/office/drawing/2014/main" id="{656AAF65-35C9-8040-9254-6AB3F338E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8555" y="47708"/>
            <a:ext cx="2706890" cy="3723844"/>
          </a:xfrm>
          <a:prstGeom prst="rect">
            <a:avLst/>
          </a:prstGeom>
        </p:spPr>
      </p:pic>
      <p:pic>
        <p:nvPicPr>
          <p:cNvPr id="12" name="Afbeelding 11">
            <a:extLst>
              <a:ext uri="{FF2B5EF4-FFF2-40B4-BE49-F238E27FC236}">
                <a16:creationId xmlns:a16="http://schemas.microsoft.com/office/drawing/2014/main" id="{E83A92F6-2B9A-CD4C-9D55-BE308EA1C8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250151"/>
            <a:ext cx="2698264" cy="3607849"/>
          </a:xfrm>
          <a:prstGeom prst="rect">
            <a:avLst/>
          </a:prstGeom>
        </p:spPr>
      </p:pic>
      <p:pic>
        <p:nvPicPr>
          <p:cNvPr id="14" name="Afbeelding 13">
            <a:extLst>
              <a:ext uri="{FF2B5EF4-FFF2-40B4-BE49-F238E27FC236}">
                <a16:creationId xmlns:a16="http://schemas.microsoft.com/office/drawing/2014/main" id="{01049BF6-2DAB-394F-AF56-2B18478580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3200" y="3122023"/>
            <a:ext cx="2553500" cy="3921446"/>
          </a:xfrm>
          <a:prstGeom prst="rect">
            <a:avLst/>
          </a:prstGeom>
        </p:spPr>
      </p:pic>
      <p:pic>
        <p:nvPicPr>
          <p:cNvPr id="16" name="Afbeelding 15">
            <a:extLst>
              <a:ext uri="{FF2B5EF4-FFF2-40B4-BE49-F238E27FC236}">
                <a16:creationId xmlns:a16="http://schemas.microsoft.com/office/drawing/2014/main" id="{6F839B12-2778-CF4E-9A1F-1D3B140F30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3200" y="11680"/>
            <a:ext cx="2590800" cy="3110343"/>
          </a:xfrm>
          <a:prstGeom prst="rect">
            <a:avLst/>
          </a:prstGeom>
        </p:spPr>
      </p:pic>
      <p:pic>
        <p:nvPicPr>
          <p:cNvPr id="8" name="Afbeelding 7">
            <a:extLst>
              <a:ext uri="{FF2B5EF4-FFF2-40B4-BE49-F238E27FC236}">
                <a16:creationId xmlns:a16="http://schemas.microsoft.com/office/drawing/2014/main" id="{62D57865-1205-0C4A-9E0D-25081A5303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18555" y="3398102"/>
            <a:ext cx="2706890" cy="3459898"/>
          </a:xfrm>
          <a:prstGeom prst="rect">
            <a:avLst/>
          </a:prstGeom>
        </p:spPr>
      </p:pic>
    </p:spTree>
    <p:extLst>
      <p:ext uri="{BB962C8B-B14F-4D97-AF65-F5344CB8AC3E}">
        <p14:creationId xmlns:p14="http://schemas.microsoft.com/office/powerpoint/2010/main" val="83942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71174-BF48-4A9E-A403-3B473116A236}"/>
              </a:ext>
            </a:extLst>
          </p:cNvPr>
          <p:cNvSpPr>
            <a:spLocks noGrp="1"/>
          </p:cNvSpPr>
          <p:nvPr>
            <p:ph type="title"/>
          </p:nvPr>
        </p:nvSpPr>
        <p:spPr/>
        <p:txBody>
          <a:bodyPr/>
          <a:lstStyle/>
          <a:p>
            <a:r>
              <a:rPr lang="en-US" dirty="0">
                <a:hlinkClick r:id="rId3"/>
              </a:rPr>
              <a:t>Onderwijs voor morgen</a:t>
            </a:r>
            <a:r>
              <a:rPr lang="en-US" dirty="0"/>
              <a:t>  </a:t>
            </a:r>
            <a:r>
              <a:rPr lang="en-US" sz="1800" dirty="0"/>
              <a:t>(6.15 min.)</a:t>
            </a:r>
            <a:endParaRPr lang="en-US" dirty="0"/>
          </a:p>
        </p:txBody>
      </p:sp>
      <p:sp>
        <p:nvSpPr>
          <p:cNvPr id="3" name="Tijdelijke aanduiding voor dianummer 2">
            <a:extLst>
              <a:ext uri="{FF2B5EF4-FFF2-40B4-BE49-F238E27FC236}">
                <a16:creationId xmlns:a16="http://schemas.microsoft.com/office/drawing/2014/main" id="{6D8508B4-E417-405D-BCE8-AAD299DAF244}"/>
              </a:ext>
            </a:extLst>
          </p:cNvPr>
          <p:cNvSpPr>
            <a:spLocks noGrp="1"/>
          </p:cNvSpPr>
          <p:nvPr>
            <p:ph type="sldNum" sz="quarter" idx="12"/>
          </p:nvPr>
        </p:nvSpPr>
        <p:spPr/>
        <p:txBody>
          <a:bodyPr/>
          <a:lstStyle/>
          <a:p>
            <a:fld id="{6E23012D-256C-B648-ADE6-BFD627B74613}" type="slidenum">
              <a:rPr lang="nl-NL" smtClean="0"/>
              <a:t>7</a:t>
            </a:fld>
            <a:endParaRPr lang="nl-NL"/>
          </a:p>
        </p:txBody>
      </p:sp>
      <p:pic>
        <p:nvPicPr>
          <p:cNvPr id="4098" name="Picture 2" descr="Bèta-denken in het onderwijs">
            <a:extLst>
              <a:ext uri="{FF2B5EF4-FFF2-40B4-BE49-F238E27FC236}">
                <a16:creationId xmlns:a16="http://schemas.microsoft.com/office/drawing/2014/main" id="{9BAC5CDE-ED43-41CF-94EC-0FE3E6B9A1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1189" y="1722110"/>
            <a:ext cx="5823284" cy="2887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25236" y="4909556"/>
            <a:ext cx="7661564" cy="1477328"/>
          </a:xfrm>
          <a:prstGeom prst="rect">
            <a:avLst/>
          </a:prstGeom>
        </p:spPr>
        <p:txBody>
          <a:bodyPr wrap="square">
            <a:spAutoFit/>
          </a:bodyPr>
          <a:lstStyle/>
          <a:p>
            <a:pPr marL="285750" indent="-285750">
              <a:buFont typeface="Arial" panose="020B0604020202020204" pitchFamily="34" charset="0"/>
              <a:buChar char="•"/>
            </a:pPr>
            <a:r>
              <a:rPr lang="nl-NL" dirty="0"/>
              <a:t>Welke houding/attitude wordt er gevraagd van jou als leerkracht?  </a:t>
            </a:r>
            <a:endParaRPr lang="en-US" dirty="0"/>
          </a:p>
          <a:p>
            <a:pPr marL="285750" indent="-285750">
              <a:buFont typeface="Arial" panose="020B0604020202020204" pitchFamily="34" charset="0"/>
              <a:buChar char="•"/>
            </a:pPr>
            <a:r>
              <a:rPr lang="nl-NL" dirty="0"/>
              <a:t>Aan welke vaardigheden wordt aandacht besteed?</a:t>
            </a:r>
          </a:p>
          <a:p>
            <a:pPr marL="285750" indent="-285750">
              <a:buFont typeface="Arial" panose="020B0604020202020204" pitchFamily="34" charset="0"/>
              <a:buChar char="•"/>
            </a:pPr>
            <a:r>
              <a:rPr lang="nl-NL" dirty="0"/>
              <a:t>Wat werkt voor de leerlingen? </a:t>
            </a:r>
            <a:endParaRPr lang="en-US" dirty="0"/>
          </a:p>
          <a:p>
            <a:pPr marL="285750" indent="-285750">
              <a:buFont typeface="Arial" panose="020B0604020202020204" pitchFamily="34" charset="0"/>
              <a:buChar char="•"/>
            </a:pPr>
            <a:r>
              <a:rPr lang="nl-NL" dirty="0"/>
              <a:t>Gebruiken jullie de taxonomie/piramide van </a:t>
            </a:r>
            <a:r>
              <a:rPr lang="nl-NL" dirty="0" err="1"/>
              <a:t>Bloom</a:t>
            </a:r>
            <a:r>
              <a:rPr lang="nl-NL" dirty="0"/>
              <a:t>? </a:t>
            </a:r>
            <a:r>
              <a:rPr lang="nl-NL" sz="1400" dirty="0"/>
              <a:t>(3.14 min.)</a:t>
            </a:r>
            <a:endParaRPr lang="en-US" sz="1400" dirty="0"/>
          </a:p>
          <a:p>
            <a:pPr marL="285750" indent="-285750">
              <a:buFont typeface="Arial" panose="020B0604020202020204" pitchFamily="34" charset="0"/>
              <a:buChar char="•"/>
            </a:pPr>
            <a:r>
              <a:rPr lang="nl-NL" dirty="0"/>
              <a:t>Zijn de </a:t>
            </a:r>
            <a:r>
              <a:rPr lang="nl-NL" u="sng" dirty="0"/>
              <a:t>21st </a:t>
            </a:r>
            <a:r>
              <a:rPr lang="nl-NL" u="sng" dirty="0" err="1"/>
              <a:t>Century</a:t>
            </a:r>
            <a:r>
              <a:rPr lang="nl-NL" u="sng" dirty="0"/>
              <a:t> skills</a:t>
            </a:r>
            <a:r>
              <a:rPr lang="nl-NL" dirty="0"/>
              <a:t>  duidelijk terug te zien en op welke wijze?</a:t>
            </a:r>
            <a:endParaRPr lang="en-US" dirty="0"/>
          </a:p>
        </p:txBody>
      </p:sp>
    </p:spTree>
    <p:extLst>
      <p:ext uri="{BB962C8B-B14F-4D97-AF65-F5344CB8AC3E}">
        <p14:creationId xmlns:p14="http://schemas.microsoft.com/office/powerpoint/2010/main" val="11836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0FBE2-B939-45DC-A2A5-30A0C56C70A3}"/>
              </a:ext>
            </a:extLst>
          </p:cNvPr>
          <p:cNvSpPr>
            <a:spLocks noGrp="1"/>
          </p:cNvSpPr>
          <p:nvPr>
            <p:ph type="title"/>
          </p:nvPr>
        </p:nvSpPr>
        <p:spPr>
          <a:xfrm>
            <a:off x="457200" y="1654260"/>
            <a:ext cx="8229600" cy="1143000"/>
          </a:xfrm>
        </p:spPr>
        <p:txBody>
          <a:bodyPr/>
          <a:lstStyle/>
          <a:p>
            <a:r>
              <a:rPr lang="en-US" dirty="0" err="1"/>
              <a:t>Onderzoekend</a:t>
            </a:r>
            <a:r>
              <a:rPr lang="en-US" dirty="0"/>
              <a:t> </a:t>
            </a:r>
            <a:r>
              <a:rPr lang="en-US" dirty="0" err="1"/>
              <a:t>en</a:t>
            </a:r>
            <a:r>
              <a:rPr lang="en-US" dirty="0"/>
              <a:t> </a:t>
            </a:r>
            <a:r>
              <a:rPr lang="en-US" dirty="0" err="1"/>
              <a:t>ontwerpend</a:t>
            </a:r>
            <a:r>
              <a:rPr lang="en-US" dirty="0"/>
              <a:t> </a:t>
            </a:r>
            <a:r>
              <a:rPr lang="en-US" dirty="0" err="1"/>
              <a:t>leren</a:t>
            </a:r>
            <a:endParaRPr lang="en-US" dirty="0"/>
          </a:p>
        </p:txBody>
      </p:sp>
      <p:sp>
        <p:nvSpPr>
          <p:cNvPr id="3" name="Tijdelijke aanduiding voor dianummer 2">
            <a:extLst>
              <a:ext uri="{FF2B5EF4-FFF2-40B4-BE49-F238E27FC236}">
                <a16:creationId xmlns:a16="http://schemas.microsoft.com/office/drawing/2014/main" id="{8032726C-2138-4E20-A0F3-A330AFBDD824}"/>
              </a:ext>
            </a:extLst>
          </p:cNvPr>
          <p:cNvSpPr>
            <a:spLocks noGrp="1"/>
          </p:cNvSpPr>
          <p:nvPr>
            <p:ph type="sldNum" sz="quarter" idx="12"/>
          </p:nvPr>
        </p:nvSpPr>
        <p:spPr/>
        <p:txBody>
          <a:bodyPr/>
          <a:lstStyle/>
          <a:p>
            <a:fld id="{6E23012D-256C-B648-ADE6-BFD627B74613}" type="slidenum">
              <a:rPr lang="nl-NL" smtClean="0"/>
              <a:t>8</a:t>
            </a:fld>
            <a:endParaRPr lang="nl-NL"/>
          </a:p>
        </p:txBody>
      </p:sp>
      <p:pic>
        <p:nvPicPr>
          <p:cNvPr id="12290" name="Picture 2" descr="Afbeeldingsresultaat voor creative child">
            <a:extLst>
              <a:ext uri="{FF2B5EF4-FFF2-40B4-BE49-F238E27FC236}">
                <a16:creationId xmlns:a16="http://schemas.microsoft.com/office/drawing/2014/main" id="{266187DF-49A5-412F-ADC2-086B0F939A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8262" y="3409019"/>
            <a:ext cx="3348538" cy="233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7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753" y="4821445"/>
            <a:ext cx="4363278" cy="1143000"/>
          </a:xfrm>
        </p:spPr>
        <p:txBody>
          <a:bodyPr/>
          <a:lstStyle/>
          <a:p>
            <a:pPr algn="ctr"/>
            <a:r>
              <a:rPr lang="nl-NL" dirty="0"/>
              <a:t>Trial &amp; error</a:t>
            </a:r>
          </a:p>
        </p:txBody>
      </p:sp>
      <p:pic>
        <p:nvPicPr>
          <p:cNvPr id="1026" name="Picture 2" descr="Afbeeldingsresultaat voor heel holland bak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1775" y="3796749"/>
            <a:ext cx="5442225" cy="3061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jamie oliv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1"/>
            <a:ext cx="3701775" cy="476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88061"/>
      </p:ext>
    </p:extLst>
  </p:cSld>
  <p:clrMapOvr>
    <a:masterClrMapping/>
  </p:clrMapOvr>
</p:sld>
</file>

<file path=ppt/theme/theme1.xml><?xml version="1.0" encoding="utf-8"?>
<a:theme xmlns:a="http://schemas.openxmlformats.org/drawingml/2006/main" name="TYFpowerpoint_basis_sjablo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TYFpowerpoint_basis_sjabloon</Template>
  <TotalTime>5</TotalTime>
  <Words>1422</Words>
  <Application>Microsoft Macintosh PowerPoint</Application>
  <PresentationFormat>Diavoorstelling (4:3)</PresentationFormat>
  <Paragraphs>239</Paragraphs>
  <Slides>20</Slides>
  <Notes>20</Notes>
  <HiddenSlides>2</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Rockwell</vt:lpstr>
      <vt:lpstr>Wingdings</vt:lpstr>
      <vt:lpstr>TYFpowerpoint_basis_sjabloon</vt:lpstr>
      <vt:lpstr>Pvc buizen</vt:lpstr>
      <vt:lpstr>PowerPoint-presentatie</vt:lpstr>
      <vt:lpstr>Strandbeesten  (1.55 min.)</vt:lpstr>
      <vt:lpstr>PowerPoint-presentatie</vt:lpstr>
      <vt:lpstr>PowerPoint-presentatie</vt:lpstr>
      <vt:lpstr>PowerPoint-presentatie</vt:lpstr>
      <vt:lpstr>Onderwijs voor morgen  (6.15 min.)</vt:lpstr>
      <vt:lpstr>Onderzoekend en ontwerpend leren</vt:lpstr>
      <vt:lpstr>Trial &amp; error</vt:lpstr>
      <vt:lpstr>PowerPoint-presentatie</vt:lpstr>
      <vt:lpstr>Wetenschap &amp; Technologie   Kunst &amp; Cultuur</vt:lpstr>
      <vt:lpstr>Vragen?</vt:lpstr>
      <vt:lpstr>Vragen?</vt:lpstr>
      <vt:lpstr>Opdracht: orden de vragen op basis van de Taxonomie van Bloom.</vt:lpstr>
      <vt:lpstr>Taxonomie van Bloom</vt:lpstr>
      <vt:lpstr>Lagere vs. Hogere orde vragen</vt:lpstr>
      <vt:lpstr>Een uitwerking van Bloom</vt:lpstr>
      <vt:lpstr>Oefening</vt:lpstr>
      <vt:lpstr>Werkende principes bijeenkomst A</vt:lpstr>
      <vt:lpstr>Afsluiting, zit stil en houd je mond(4 min.)</vt:lpstr>
    </vt:vector>
  </TitlesOfParts>
  <Company>Windesheim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AnneMarieke Voortman</dc:creator>
  <cp:lastModifiedBy>Ronald von Piekartz</cp:lastModifiedBy>
  <cp:revision>156</cp:revision>
  <cp:lastPrinted>2018-03-07T10:18:22Z</cp:lastPrinted>
  <dcterms:created xsi:type="dcterms:W3CDTF">2013-09-26T13:10:01Z</dcterms:created>
  <dcterms:modified xsi:type="dcterms:W3CDTF">2019-02-13T13:36:28Z</dcterms:modified>
</cp:coreProperties>
</file>