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7" r:id="rId3"/>
    <p:sldId id="327" r:id="rId4"/>
    <p:sldId id="358" r:id="rId5"/>
    <p:sldId id="359" r:id="rId6"/>
    <p:sldId id="356" r:id="rId7"/>
    <p:sldId id="261" r:id="rId8"/>
    <p:sldId id="342" r:id="rId9"/>
    <p:sldId id="340" r:id="rId10"/>
    <p:sldId id="360" r:id="rId11"/>
    <p:sldId id="361" r:id="rId12"/>
    <p:sldId id="341" r:id="rId13"/>
    <p:sldId id="334" r:id="rId14"/>
    <p:sldId id="329" r:id="rId15"/>
    <p:sldId id="335" r:id="rId16"/>
    <p:sldId id="336" r:id="rId17"/>
    <p:sldId id="324" r:id="rId18"/>
    <p:sldId id="346" r:id="rId19"/>
    <p:sldId id="351" r:id="rId20"/>
    <p:sldId id="354" r:id="rId21"/>
    <p:sldId id="348" r:id="rId22"/>
    <p:sldId id="357" r:id="rId23"/>
    <p:sldId id="308" r:id="rId2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A"/>
    <a:srgbClr val="99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1575" autoAdjust="0"/>
  </p:normalViewPr>
  <p:slideViewPr>
    <p:cSldViewPr>
      <p:cViewPr>
        <p:scale>
          <a:sx n="104" d="100"/>
          <a:sy n="104" d="100"/>
        </p:scale>
        <p:origin x="-1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02C8-A2BC-494F-995B-B1E6ED2CDC7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614F-3280-426B-A8AB-E6DAA504B2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2F90F-F7C3-4B4C-9A6C-87ABA9AC23F6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657B3-484E-4918-BF82-05D4174987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42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Eventueel kort filmpje van</a:t>
            </a:r>
            <a:r>
              <a:rPr lang="nl-NL" baseline="0" dirty="0" smtClean="0"/>
              <a:t> bijeenkomst vorige jaar op </a:t>
            </a:r>
            <a:r>
              <a:rPr lang="nl-NL" baseline="0" dirty="0" err="1" smtClean="0"/>
              <a:t>Plechelmusschool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96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75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Laat</a:t>
            </a:r>
            <a:r>
              <a:rPr lang="nl-NL" baseline="0" dirty="0" smtClean="0"/>
              <a:t> maar zien: naam: student@saxion.nl, </a:t>
            </a:r>
            <a:r>
              <a:rPr lang="nl-NL" baseline="0" dirty="0" err="1" smtClean="0"/>
              <a:t>ww</a:t>
            </a:r>
            <a:r>
              <a:rPr lang="nl-NL" baseline="0" smtClean="0"/>
              <a:t>: 894-32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77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83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Opdracht/ taakomschrijving met nieuwe elementen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2197-BFB1-45C6-99E1-4FA09F741D9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2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 descr="SAX_PPT_NL_Achtergro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573016"/>
            <a:ext cx="4968552" cy="108012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496064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AX_PPT_NL_Achtergr6.jpg                                       000B06DB VIAServer                      7C268895: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0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NL_Achtergro6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158-D71C-4235-BDA4-326913EC973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CCEE-DBD9-47B1-A284-920BF24B1A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Volumes\FREECOM%20RVP\cmk201516\20-012016%20icc\alles%20ICC%20opdrachtplechelmus%20groep%201.docx" TargetMode="External"/><Relationship Id="rId2" Type="http://schemas.openxmlformats.org/officeDocument/2006/relationships/hyperlink" Target="file:///\\localhost\Volumes\FREECOM%20RVP\cmk201516\20-012016%20icc\Alles%20groep5%20plechelmusEvaluatieformulier%20beeldende%20vorming%20KBW%202015%20Isabel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ule.slo.nl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tule.slo.nl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uziekcmkhengelo%20checklist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biteable.com/videos/preview/140595/24785a442867e99c39b697334e73004693e98f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atmaarleren.nl/methode/hoe-hoog-is-je-toren/?page=P0&amp;keywords=&amp;type=lmz&amp;filters=14-54&amp;limit=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3789040"/>
            <a:ext cx="5112568" cy="1296144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6093296"/>
            <a:ext cx="6192688" cy="126876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99CC00"/>
                </a:solidFill>
              </a:rPr>
              <a:t>Cultuureducatie met Kwaliteit</a:t>
            </a:r>
            <a:endParaRPr lang="en-US" b="1" dirty="0">
              <a:solidFill>
                <a:srgbClr val="99CC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371703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21 januari 2016 </a:t>
            </a:r>
          </a:p>
          <a:p>
            <a:r>
              <a:rPr lang="nl-NL" sz="4000" b="1" dirty="0" smtClean="0">
                <a:solidFill>
                  <a:schemeClr val="bg1"/>
                </a:solidFill>
              </a:rPr>
              <a:t>Het Heem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19672" y="537321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853A"/>
                </a:solidFill>
              </a:rPr>
              <a:t>Ronald </a:t>
            </a:r>
            <a:r>
              <a:rPr lang="nl-NL" sz="1200" b="1" dirty="0" err="1" smtClean="0">
                <a:solidFill>
                  <a:srgbClr val="00853A"/>
                </a:solidFill>
              </a:rPr>
              <a:t>von</a:t>
            </a:r>
            <a:r>
              <a:rPr lang="nl-NL" sz="1200" b="1" dirty="0" smtClean="0">
                <a:solidFill>
                  <a:srgbClr val="00853A"/>
                </a:solidFill>
              </a:rPr>
              <a:t> </a:t>
            </a:r>
            <a:r>
              <a:rPr lang="nl-NL" sz="1200" b="1" dirty="0" err="1" smtClean="0">
                <a:solidFill>
                  <a:srgbClr val="00853A"/>
                </a:solidFill>
              </a:rPr>
              <a:t>Piekartz</a:t>
            </a:r>
            <a:endParaRPr lang="nl-NL" sz="1200" b="1" dirty="0">
              <a:solidFill>
                <a:srgbClr val="0085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6-01-21 om 12.48.3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3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Testen in de praktijk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   Voor de volgende keer:</a:t>
            </a:r>
          </a:p>
          <a:p>
            <a:r>
              <a:rPr lang="nl-NL" dirty="0" smtClean="0"/>
              <a:t>Probeer deze bijgestelde les uit ‘laat maar zien’ eens uit met jouw groep</a:t>
            </a:r>
          </a:p>
          <a:p>
            <a:r>
              <a:rPr lang="nl-NL" dirty="0" smtClean="0"/>
              <a:t>Maak koppeling met een ander vak</a:t>
            </a:r>
          </a:p>
          <a:p>
            <a:r>
              <a:rPr lang="nl-NL" dirty="0" smtClean="0"/>
              <a:t>Leg </a:t>
            </a:r>
            <a:r>
              <a:rPr lang="nl-NL" dirty="0" err="1" smtClean="0"/>
              <a:t>mbv</a:t>
            </a:r>
            <a:r>
              <a:rPr lang="nl-NL" dirty="0" smtClean="0"/>
              <a:t> bv foto’s, video vast hoe het creatief proces verliep (bv van 1 of 2 kinderen),  </a:t>
            </a:r>
          </a:p>
          <a:p>
            <a:r>
              <a:rPr lang="nl-NL" dirty="0" smtClean="0"/>
              <a:t>hoe de beoordeling verliep </a:t>
            </a:r>
          </a:p>
          <a:p>
            <a:r>
              <a:rPr lang="nl-NL" dirty="0" smtClean="0"/>
              <a:t>en breng de eindproducten in beeld</a:t>
            </a:r>
          </a:p>
          <a:p>
            <a:r>
              <a:rPr lang="nl-NL" dirty="0" smtClean="0"/>
              <a:t>ICC-er bespreekt de </a:t>
            </a:r>
            <a:r>
              <a:rPr lang="nl-NL" dirty="0" smtClean="0">
                <a:hlinkClick r:id="rId2" action="ppaction://hlinkfile"/>
              </a:rPr>
              <a:t>bewijslasten</a:t>
            </a:r>
            <a:r>
              <a:rPr lang="nl-NL" dirty="0" smtClean="0"/>
              <a:t>1 en </a:t>
            </a:r>
            <a:r>
              <a:rPr lang="nl-NL" dirty="0" smtClean="0">
                <a:hlinkClick r:id="rId3" action="ppaction://hlinkfile"/>
              </a:rPr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58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47664" y="43651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1"/>
          <p:cNvSpPr/>
          <p:nvPr/>
        </p:nvSpPr>
        <p:spPr>
          <a:xfrm>
            <a:off x="1557933" y="515719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2"/>
          <p:cNvSpPr/>
          <p:nvPr/>
        </p:nvSpPr>
        <p:spPr>
          <a:xfrm>
            <a:off x="1619672" y="1677605"/>
            <a:ext cx="201622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2"/>
          <p:cNvSpPr/>
          <p:nvPr/>
        </p:nvSpPr>
        <p:spPr>
          <a:xfrm>
            <a:off x="1381044" y="4005064"/>
            <a:ext cx="232686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268760"/>
            <a:ext cx="8532440" cy="56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3808" y="54868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Horizontale leerlijnen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6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Architectuur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TULE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556792"/>
            <a:ext cx="860444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Architectuur </a:t>
            </a:r>
            <a:r>
              <a:rPr lang="nl-NL" sz="1600" i="1" dirty="0" smtClean="0"/>
              <a:t>(Oost en zuid)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Groep1-2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650" y="3177742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140" y="4232121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650" y="5462478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TULE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86110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‘mijn huis’</a:t>
            </a:r>
          </a:p>
          <a:p>
            <a:r>
              <a:rPr lang="nl-NL" dirty="0" smtClean="0"/>
              <a:t>‘onze straat’</a:t>
            </a:r>
          </a:p>
          <a:p>
            <a:r>
              <a:rPr lang="nl-NL" dirty="0" smtClean="0"/>
              <a:t>‘school’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0065" y="1744802"/>
            <a:ext cx="2082548" cy="1432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768" y="3101436"/>
            <a:ext cx="641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‘aankleding’</a:t>
            </a:r>
          </a:p>
          <a:p>
            <a:r>
              <a:rPr lang="nl-NL" dirty="0" smtClean="0"/>
              <a:t>‘bijzondere gebouwen’ </a:t>
            </a:r>
            <a:r>
              <a:rPr lang="nl-NL" sz="1600" i="1" dirty="0"/>
              <a:t>(</a:t>
            </a:r>
            <a:r>
              <a:rPr lang="nl-NL" sz="1600" i="1" dirty="0" smtClean="0"/>
              <a:t>kastelen, boerderijen, kerken)</a:t>
            </a:r>
          </a:p>
          <a:p>
            <a:r>
              <a:rPr lang="nl-NL" dirty="0" smtClean="0"/>
              <a:t>‘het landschap’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4232121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‘bijzondere gebouwen in onze stad’</a:t>
            </a:r>
          </a:p>
          <a:p>
            <a:r>
              <a:rPr lang="nl-NL" dirty="0" smtClean="0"/>
              <a:t>‘oud en nieuw’</a:t>
            </a:r>
          </a:p>
          <a:p>
            <a:r>
              <a:rPr lang="nl-NL" dirty="0" smtClean="0"/>
              <a:t>‘inrichting’</a:t>
            </a:r>
            <a:endParaRPr lang="en-US" dirty="0"/>
          </a:p>
        </p:txBody>
      </p:sp>
      <p:pic>
        <p:nvPicPr>
          <p:cNvPr id="5124" name="Picture 4" descr="http://www.jeannedekkers.nl/media/filer_private/2011/01/16/dsc000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978" y="4013736"/>
            <a:ext cx="2008518" cy="1360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YAz_x3UXH8c/TxBY5kUjsQI/AAAAAAAAD1g/2_J88l_9OtE/s1600/IMAG218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6504" y="1743036"/>
            <a:ext cx="1681940" cy="1434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.zoom.nl/995CCC43255586BBBECAC26257A42341-sluis-van-hengelo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3494" y="5130801"/>
            <a:ext cx="1908268" cy="1624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83768" y="537383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‘meubels’</a:t>
            </a:r>
          </a:p>
          <a:p>
            <a:r>
              <a:rPr lang="nl-NL" dirty="0" smtClean="0"/>
              <a:t>‘industrie’</a:t>
            </a:r>
          </a:p>
          <a:p>
            <a:r>
              <a:rPr lang="nl-NL" dirty="0" smtClean="0"/>
              <a:t>‘architecten’</a:t>
            </a:r>
            <a:endParaRPr lang="en-US" dirty="0" smtClean="0"/>
          </a:p>
        </p:txBody>
      </p:sp>
      <p:sp>
        <p:nvSpPr>
          <p:cNvPr id="3" name="Rechthoek 2"/>
          <p:cNvSpPr/>
          <p:nvPr/>
        </p:nvSpPr>
        <p:spPr>
          <a:xfrm>
            <a:off x="402749" y="2460389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“</a:t>
            </a:r>
            <a:r>
              <a:rPr lang="nl-NL" sz="2000" b="1" dirty="0">
                <a:solidFill>
                  <a:srgbClr val="FF0000"/>
                </a:solidFill>
              </a:rPr>
              <a:t>Torens</a:t>
            </a:r>
            <a:r>
              <a:rPr lang="nl-NL" sz="2000" b="1" dirty="0" smtClean="0">
                <a:solidFill>
                  <a:srgbClr val="FF0000"/>
                </a:solidFill>
              </a:rPr>
              <a:t>”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76817" y="4693786"/>
            <a:ext cx="124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“Thuis in </a:t>
            </a:r>
          </a:p>
          <a:p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smtClean="0">
                <a:solidFill>
                  <a:srgbClr val="FF0000"/>
                </a:solidFill>
              </a:rPr>
              <a:t> je stad”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434817" y="3569153"/>
            <a:ext cx="1911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“Gelijk en 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  toch anders”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460926" y="5835500"/>
            <a:ext cx="1884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“Bruggen            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  bouwen”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699792" y="6206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Taakomschrijving  van de educatief medewerker</a:t>
            </a:r>
          </a:p>
          <a:p>
            <a:r>
              <a:rPr lang="nl-NL" dirty="0" smtClean="0"/>
              <a:t>en scholen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08037" y="3459866"/>
            <a:ext cx="18362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Productie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8037" y="2025232"/>
            <a:ext cx="1836204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Lessuggestie vooraf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8037" y="4615779"/>
            <a:ext cx="1836204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Lessuggestie achteraf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8" name="Rechte verbindingslijn met pijl 7"/>
          <p:cNvCxnSpPr>
            <a:stCxn id="5" idx="2"/>
            <a:endCxn id="4" idx="0"/>
          </p:cNvCxnSpPr>
          <p:nvPr/>
        </p:nvCxnSpPr>
        <p:spPr>
          <a:xfrm>
            <a:off x="1326139" y="2671563"/>
            <a:ext cx="0" cy="7883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4" idx="2"/>
            <a:endCxn id="6" idx="0"/>
          </p:cNvCxnSpPr>
          <p:nvPr/>
        </p:nvCxnSpPr>
        <p:spPr>
          <a:xfrm>
            <a:off x="1326139" y="3829198"/>
            <a:ext cx="0" cy="7865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825233" y="3180172"/>
            <a:ext cx="106211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Rest KO-vakken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018953" y="3182867"/>
            <a:ext cx="11521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Rest OJW-vakken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332586" y="3318670"/>
            <a:ext cx="172819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Instrumentele vakken</a:t>
            </a:r>
            <a:endParaRPr lang="nl-NL" dirty="0"/>
          </a:p>
        </p:txBody>
      </p:sp>
      <p:cxnSp>
        <p:nvCxnSpPr>
          <p:cNvPr id="18" name="Rechte verbindingslijn met pijl 17"/>
          <p:cNvCxnSpPr>
            <a:stCxn id="5" idx="3"/>
            <a:endCxn id="14" idx="1"/>
          </p:cNvCxnSpPr>
          <p:nvPr/>
        </p:nvCxnSpPr>
        <p:spPr>
          <a:xfrm>
            <a:off x="2244241" y="2348398"/>
            <a:ext cx="580992" cy="1293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6" idx="3"/>
            <a:endCxn id="14" idx="1"/>
          </p:cNvCxnSpPr>
          <p:nvPr/>
        </p:nvCxnSpPr>
        <p:spPr>
          <a:xfrm flipV="1">
            <a:off x="2244241" y="3641837"/>
            <a:ext cx="580992" cy="1297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14" idx="3"/>
            <a:endCxn id="15" idx="1"/>
          </p:cNvCxnSpPr>
          <p:nvPr/>
        </p:nvCxnSpPr>
        <p:spPr>
          <a:xfrm>
            <a:off x="3887351" y="3641837"/>
            <a:ext cx="131602" cy="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15" idx="3"/>
            <a:endCxn id="16" idx="1"/>
          </p:cNvCxnSpPr>
          <p:nvPr/>
        </p:nvCxnSpPr>
        <p:spPr>
          <a:xfrm flipV="1">
            <a:off x="5171081" y="3641836"/>
            <a:ext cx="161505" cy="2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62605" y="5845918"/>
            <a:ext cx="85964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>
                <a:solidFill>
                  <a:schemeClr val="bg1"/>
                </a:solidFill>
              </a:rPr>
              <a:t>TULE zijn richtinggevend</a:t>
            </a:r>
            <a:endParaRPr lang="nl-NL" i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 rot="18628371">
            <a:off x="2991430" y="216023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k</a:t>
            </a:r>
            <a:r>
              <a:rPr lang="nl-NL" sz="1400" i="1" dirty="0" smtClean="0"/>
              <a:t>unst en cultuur</a:t>
            </a:r>
            <a:endParaRPr lang="nl-NL" sz="1400" i="1" dirty="0"/>
          </a:p>
        </p:txBody>
      </p:sp>
      <p:sp>
        <p:nvSpPr>
          <p:cNvPr id="17" name="Tekstvak 16"/>
          <p:cNvSpPr txBox="1"/>
          <p:nvPr/>
        </p:nvSpPr>
        <p:spPr>
          <a:xfrm rot="18628371">
            <a:off x="4219976" y="212621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erfgoed</a:t>
            </a:r>
            <a:endParaRPr lang="nl-NL" sz="14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408037" y="6309320"/>
            <a:ext cx="85964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      </a:t>
            </a:r>
            <a:r>
              <a:rPr lang="nl-NL" b="1" dirty="0" smtClean="0">
                <a:solidFill>
                  <a:srgbClr val="C00000"/>
                </a:solidFill>
              </a:rPr>
              <a:t>KOS</a:t>
            </a:r>
            <a:r>
              <a:rPr lang="nl-NL" dirty="0" smtClean="0">
                <a:solidFill>
                  <a:schemeClr val="bg1"/>
                </a:solidFill>
              </a:rPr>
              <a:t>	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         </a:t>
            </a:r>
            <a:r>
              <a:rPr lang="nl-NL" b="1" dirty="0" smtClean="0">
                <a:solidFill>
                  <a:srgbClr val="FFC000"/>
                </a:solidFill>
              </a:rPr>
              <a:t>Wijkprojecten</a:t>
            </a:r>
            <a:r>
              <a:rPr lang="nl-NL" dirty="0" smtClean="0">
                <a:solidFill>
                  <a:schemeClr val="bg1"/>
                </a:solidFill>
              </a:rPr>
              <a:t>		     </a:t>
            </a:r>
            <a:r>
              <a:rPr lang="nl-NL" dirty="0" smtClean="0"/>
              <a:t>Pilotscholen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7191225" y="3226338"/>
            <a:ext cx="18002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Meten en toetsen van effect Cultuurontmoeting</a:t>
            </a:r>
          </a:p>
          <a:p>
            <a:r>
              <a:rPr lang="nl-NL" sz="1200" dirty="0" smtClean="0"/>
              <a:t>(leerlingvolgsysteem)</a:t>
            </a:r>
            <a:endParaRPr lang="nl-NL" sz="1200" dirty="0"/>
          </a:p>
        </p:txBody>
      </p:sp>
      <p:cxnSp>
        <p:nvCxnSpPr>
          <p:cNvPr id="36" name="Rechte verbindingslijn 35"/>
          <p:cNvCxnSpPr>
            <a:stCxn id="16" idx="3"/>
            <a:endCxn id="31" idx="1"/>
          </p:cNvCxnSpPr>
          <p:nvPr/>
        </p:nvCxnSpPr>
        <p:spPr>
          <a:xfrm>
            <a:off x="7060778" y="3641836"/>
            <a:ext cx="13044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357859" y="2025232"/>
            <a:ext cx="2125910" cy="4634554"/>
          </a:xfrm>
          <a:prstGeom prst="rect">
            <a:avLst/>
          </a:prstGeom>
          <a:solidFill>
            <a:srgbClr val="4F81BD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2829895" y="2018386"/>
            <a:ext cx="2421937" cy="4634554"/>
          </a:xfrm>
          <a:prstGeom prst="rect">
            <a:avLst/>
          </a:prstGeom>
          <a:solidFill>
            <a:srgbClr val="F2F21A">
              <a:alpha val="2274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328747" y="2012869"/>
            <a:ext cx="4938863" cy="4634554"/>
          </a:xfrm>
          <a:prstGeom prst="rect">
            <a:avLst/>
          </a:prstGeom>
          <a:solidFill>
            <a:srgbClr val="FF00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80539" y="149449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5. Verkennen basisschoolmethoden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0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211"/>
            <a:ext cx="9144000" cy="68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47664" y="43651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1"/>
          <p:cNvSpPr/>
          <p:nvPr/>
        </p:nvSpPr>
        <p:spPr>
          <a:xfrm>
            <a:off x="1557933" y="515719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1"/>
          <p:cNvSpPr/>
          <p:nvPr/>
        </p:nvSpPr>
        <p:spPr>
          <a:xfrm>
            <a:off x="1259632" y="2420888"/>
            <a:ext cx="100811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2"/>
          <p:cNvSpPr/>
          <p:nvPr/>
        </p:nvSpPr>
        <p:spPr>
          <a:xfrm>
            <a:off x="6300192" y="1638092"/>
            <a:ext cx="288032" cy="152392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5724128" y="1638092"/>
            <a:ext cx="288032" cy="152392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3406176" y="1638092"/>
            <a:ext cx="288032" cy="150287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1468475" y="1638092"/>
            <a:ext cx="288032" cy="147641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043608" y="519910"/>
            <a:ext cx="74888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4373978" y="1448780"/>
            <a:ext cx="252028" cy="1764196"/>
          </a:xfrm>
          <a:prstGeom prst="downArrow">
            <a:avLst>
              <a:gd name="adj1" fmla="val 3472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83768" y="68047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Cultuur Ontmoeting MUZIEK, </a:t>
            </a:r>
          </a:p>
          <a:p>
            <a:r>
              <a:rPr lang="nl-NL" sz="2400" b="1" dirty="0" smtClean="0">
                <a:solidFill>
                  <a:srgbClr val="FF0000"/>
                </a:solidFill>
              </a:rPr>
              <a:t>uit verre landen (</a:t>
            </a:r>
            <a:r>
              <a:rPr lang="nl-NL" sz="2400" b="1" dirty="0" err="1" smtClean="0">
                <a:solidFill>
                  <a:srgbClr val="FF0000"/>
                </a:solidFill>
              </a:rPr>
              <a:t>slo</a:t>
            </a:r>
            <a:r>
              <a:rPr lang="nl-NL" sz="2400" b="1" dirty="0" smtClean="0">
                <a:solidFill>
                  <a:srgbClr val="FF0000"/>
                </a:solidFill>
              </a:rPr>
              <a:t>-tule) 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Checklist 2016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2" b="-517"/>
          <a:stretch/>
        </p:blipFill>
        <p:spPr bwMode="auto">
          <a:xfrm>
            <a:off x="-18595" y="-14312"/>
            <a:ext cx="9162595" cy="65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1" r="1882"/>
          <a:stretch/>
        </p:blipFill>
        <p:spPr bwMode="auto">
          <a:xfrm>
            <a:off x="1" y="0"/>
            <a:ext cx="9045222" cy="663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 </a:t>
            </a:r>
            <a:br>
              <a:rPr lang="nl-NL" dirty="0" smtClean="0"/>
            </a:br>
            <a:r>
              <a:rPr lang="nl-NL" sz="2400" dirty="0" smtClean="0"/>
              <a:t>(methode onafhankelijk)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499992" y="3429000"/>
            <a:ext cx="1517650" cy="12582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1 en 2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“Torens bouwen”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1: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2: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 </a:t>
            </a:r>
            <a:endParaRPr lang="nl-NL" sz="1200" b="1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dirty="0">
                <a:effectLst/>
                <a:ea typeface="Times New Roman"/>
                <a:cs typeface="Times New Roman"/>
              </a:rPr>
              <a:t> </a:t>
            </a:r>
            <a:endParaRPr lang="nl-NL" sz="12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327503" y="1988840"/>
            <a:ext cx="2814955" cy="114490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HANDVAARDIGHEID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1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dirty="0">
                <a:solidFill>
                  <a:srgbClr val="43541D"/>
                </a:solidFill>
                <a:effectLst/>
                <a:latin typeface="Bell MT"/>
                <a:ea typeface="Times New Roman"/>
                <a:cs typeface="Times New Roman"/>
              </a:rPr>
              <a:t>: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: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Beeldaspect,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ruimtelijk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bouwen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achter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in, tussen, onder,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boven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enz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.)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43541D"/>
                </a:solidFill>
                <a:effectLst/>
                <a:latin typeface="Bell MT"/>
                <a:ea typeface="Times New Roman"/>
                <a:cs typeface="Times New Roman"/>
              </a:rPr>
              <a:t> 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7" name="Text Box 423"/>
          <p:cNvSpPr txBox="1">
            <a:spLocks noChangeArrowheads="1"/>
          </p:cNvSpPr>
          <p:nvPr/>
        </p:nvSpPr>
        <p:spPr bwMode="auto">
          <a:xfrm>
            <a:off x="6354318" y="5445224"/>
            <a:ext cx="2759962" cy="110045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Beeldaspect,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vormsoorten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rond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vierkant,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driehoek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bol,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enz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.)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1547664" y="1988840"/>
            <a:ext cx="2448272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AARDRIJKSKUNDE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47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wonen, vorm en bouwmaterialen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1547664" y="3573016"/>
            <a:ext cx="2440940" cy="151216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NATUUR EN TECHNIEK 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45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Producten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: </a:t>
            </a:r>
            <a:r>
              <a:rPr lang="nl-NL" sz="105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constructie </a:t>
            </a:r>
            <a:r>
              <a:rPr lang="nl-NL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houten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blokken, Lego soft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Bricks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Lego duplo,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Constructor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Lasy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maxi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/mini, Junior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Ingenieur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K'nex</a:t>
            </a:r>
            <a:endParaRPr lang="nl-NL" sz="1050" b="1" dirty="0">
              <a:solidFill>
                <a:srgbClr val="FF0000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0" name="Text Box 423"/>
          <p:cNvSpPr txBox="1">
            <a:spLocks noChangeArrowheads="1"/>
          </p:cNvSpPr>
          <p:nvPr/>
        </p:nvSpPr>
        <p:spPr bwMode="auto">
          <a:xfrm>
            <a:off x="1547664" y="5661248"/>
            <a:ext cx="2336800" cy="85598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TAAL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2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breed, lang, groot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479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als groep 3/4 +</a:t>
            </a:r>
          </a:p>
          <a:p>
            <a:pPr algn="ctr"/>
            <a:r>
              <a:rPr lang="nl-NL" dirty="0"/>
              <a:t>schriftelijk: bijvoorbeeld een werkstuk of muurkrant maken van de belangrijkste informatie</a:t>
            </a:r>
          </a:p>
        </p:txBody>
      </p:sp>
      <p:pic>
        <p:nvPicPr>
          <p:cNvPr id="4" name="Picture 4" descr="http://www.cultuurstation.nl/cultuurstation_object_upload/2659054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264696" cy="5447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54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547664" y="1484784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27984" y="3645024"/>
            <a:ext cx="1550035" cy="1152128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5 en 6:</a:t>
            </a:r>
            <a:endParaRPr lang="nl-NL" sz="1100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“ </a:t>
            </a:r>
            <a:r>
              <a:rPr lang="nl-NL" sz="1200" b="1" dirty="0" smtClean="0">
                <a:solidFill>
                  <a:srgbClr val="FF0000"/>
                </a:solidFill>
                <a:latin typeface="Bell MT"/>
                <a:ea typeface="Calibri"/>
                <a:cs typeface="Bell MT"/>
              </a:rPr>
              <a:t>Thuis in je stad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”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5: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6: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372200" y="4581128"/>
            <a:ext cx="2771800" cy="172819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TEKENEN. Titel 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6329045" y="2204864"/>
            <a:ext cx="2814955" cy="180020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latin typeface="Bell MT"/>
                <a:ea typeface="Times New Roman"/>
                <a:cs typeface="Times New Roman"/>
              </a:rPr>
              <a:t>DANS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1547664" y="2204864"/>
            <a:ext cx="2603500" cy="119951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MENS en SAMENLEVING.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39</a:t>
            </a: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2" name="Text Box 423"/>
          <p:cNvSpPr txBox="1">
            <a:spLocks noChangeArrowheads="1"/>
          </p:cNvSpPr>
          <p:nvPr/>
        </p:nvSpPr>
        <p:spPr bwMode="auto">
          <a:xfrm>
            <a:off x="1547664" y="4797152"/>
            <a:ext cx="2592288" cy="1656184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latin typeface="Bell MT"/>
                <a:ea typeface="Times New Roman"/>
                <a:cs typeface="Times New Roman"/>
              </a:rPr>
              <a:t>TAAL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2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33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endParaRPr lang="nl-NL" sz="8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444208" y="5013176"/>
            <a:ext cx="248376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	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overlapping van objecten en figuren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de plaats van objecten in het grondvlak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grootteverschil van figuren en objecten</a:t>
            </a:r>
          </a:p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(vooraan groot, achteraan klein)</a:t>
            </a:r>
          </a:p>
        </p:txBody>
      </p:sp>
      <p:sp>
        <p:nvSpPr>
          <p:cNvPr id="7" name="Rechthoek 6"/>
          <p:cNvSpPr/>
          <p:nvPr/>
        </p:nvSpPr>
        <p:spPr>
          <a:xfrm>
            <a:off x="6446198" y="2996952"/>
            <a:ext cx="26642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spel op basis van betekenisvolle situaties en verhalen. Met aandacht voor rolopbouw: combinaties van beweging, houding, gebaar, emotie, stem, taal en mimiek</a:t>
            </a:r>
          </a:p>
        </p:txBody>
      </p:sp>
      <p:sp>
        <p:nvSpPr>
          <p:cNvPr id="8" name="Rechthoek 7"/>
          <p:cNvSpPr/>
          <p:nvPr/>
        </p:nvSpPr>
        <p:spPr>
          <a:xfrm>
            <a:off x="1547664" y="306896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verantwoordelijk zijn voor de omgeving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547664" y="5661248"/>
            <a:ext cx="2718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als groep 3/4 +</a:t>
            </a:r>
          </a:p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schriftelijk: bijvoorbeeld een werkstuk of muurkrant maken van de belangrijkste informatie</a:t>
            </a:r>
          </a:p>
        </p:txBody>
      </p:sp>
    </p:spTree>
    <p:extLst>
      <p:ext uri="{BB962C8B-B14F-4D97-AF65-F5344CB8AC3E}">
        <p14:creationId xmlns:p14="http://schemas.microsoft.com/office/powerpoint/2010/main" val="33777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427984" y="3645024"/>
            <a:ext cx="1550035" cy="1152128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7 en 8:</a:t>
            </a:r>
            <a:endParaRPr lang="nl-NL" sz="1100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“ Bruggen Bouwen”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7: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8: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444208" y="5229200"/>
            <a:ext cx="2699792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TEKENEN. Titel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Ontwerptekenening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opbouw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ordening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evenwicht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betekenis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6329045" y="2204864"/>
            <a:ext cx="2814955" cy="1296144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MUZIEK.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langere,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complexe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structuren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met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herhalingen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contrasten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variaties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in tekst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melodie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1547664" y="2204864"/>
            <a:ext cx="2603500" cy="119951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GESCHIEDENIS.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51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motieven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van mensen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handelingen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uit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het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verleden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2" name="Text Box 423"/>
          <p:cNvSpPr txBox="1">
            <a:spLocks noChangeArrowheads="1"/>
          </p:cNvSpPr>
          <p:nvPr/>
        </p:nvSpPr>
        <p:spPr bwMode="auto">
          <a:xfrm>
            <a:off x="1547664" y="5229200"/>
            <a:ext cx="2592288" cy="115212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REKENEN. Titel Bouwtekening op schaal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2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33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l-NL" sz="1200" dirty="0">
                <a:solidFill>
                  <a:srgbClr val="43541D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latin typeface="Bell MT"/>
                <a:ea typeface="Times New Roman"/>
                <a:cs typeface="Bell MT"/>
              </a:rPr>
              <a:t>w</a:t>
            </a:r>
            <a:r>
              <a:rPr lang="nb-NO" sz="105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egen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meten en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tekenen</a:t>
            </a:r>
            <a:r>
              <a:rPr lang="nb-NO" sz="1050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schaal</a:t>
            </a:r>
            <a:endParaRPr lang="nl-NL" sz="8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3347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C:\Users\jessie\Downloads\bijlagen (1)\foto 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3"/>
          <a:stretch/>
        </p:blipFill>
        <p:spPr bwMode="auto">
          <a:xfrm>
            <a:off x="14444" y="0"/>
            <a:ext cx="9144000" cy="6683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rgbClr val="FF0000"/>
                </a:solidFill>
              </a:rPr>
              <a:t>Afsluiting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chermafbeelding 2016-01-21 om 12.26.3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772816"/>
            <a:ext cx="8748464" cy="481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4" descr="Schermafbeelding 2016-01-21 om 12.28.3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16632"/>
            <a:ext cx="3469680" cy="137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15816" y="555100"/>
            <a:ext cx="601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Waar gaat het over?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79712" y="240660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Cultuureducatie met Kwaliteit </a:t>
            </a:r>
            <a:r>
              <a:rPr lang="nl-NL" i="1" dirty="0" smtClean="0"/>
              <a:t>(</a:t>
            </a:r>
            <a:r>
              <a:rPr lang="nl-NL" i="1" dirty="0" err="1" smtClean="0"/>
              <a:t>CmK</a:t>
            </a:r>
            <a:r>
              <a:rPr lang="nl-NL" i="1" dirty="0" smtClean="0"/>
              <a:t>)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11" y="1797078"/>
            <a:ext cx="1774361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3874" y="2775935"/>
            <a:ext cx="2884102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79712" y="2982667"/>
            <a:ext cx="394218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Verhogen van kwaliteit kunst-</a:t>
            </a:r>
          </a:p>
          <a:p>
            <a:r>
              <a:rPr lang="nl-NL" i="1" dirty="0" smtClean="0"/>
              <a:t>                       en cultuureducatie</a:t>
            </a:r>
          </a:p>
          <a:p>
            <a:r>
              <a:rPr lang="nl-NL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	netwerken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	</a:t>
            </a:r>
            <a:r>
              <a:rPr lang="nl-NL" dirty="0" smtClean="0"/>
              <a:t>beoordelen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	bijscholingen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        samenhang vakken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	cultuur </a:t>
            </a:r>
            <a:r>
              <a:rPr lang="nl-NL" dirty="0"/>
              <a:t>als </a:t>
            </a:r>
            <a:r>
              <a:rPr lang="nl-NL" dirty="0" smtClean="0"/>
              <a:t>onderwijs</a:t>
            </a:r>
          </a:p>
          <a:p>
            <a:pPr lvl="2"/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Schermafbeelding 2016-01-19 om 11.36.11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700"/>
            <a:ext cx="9144000" cy="55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sz="2400" b="1" dirty="0" smtClean="0"/>
              <a:t>Inhoud bijeenkomst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538227" y="2245304"/>
            <a:ext cx="7596336" cy="3508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Horizontale leerlijnen </a:t>
            </a:r>
            <a:endParaRPr lang="nl-NL" sz="1400" b="1" i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Samenhang in de vakken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</a:rPr>
              <a:t>Suggesties </a:t>
            </a:r>
            <a:r>
              <a:rPr lang="nl-NL" sz="2000" b="1" dirty="0">
                <a:solidFill>
                  <a:srgbClr val="FF0000"/>
                </a:solidFill>
              </a:rPr>
              <a:t>voor samenhang 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    tussen </a:t>
            </a:r>
            <a:r>
              <a:rPr lang="nl-NL" sz="2000" b="1" dirty="0">
                <a:solidFill>
                  <a:srgbClr val="FF0000"/>
                </a:solidFill>
              </a:rPr>
              <a:t>cultuurontmoetingen </a:t>
            </a:r>
            <a:endParaRPr lang="nl-NL" sz="2000" b="1" dirty="0" smtClean="0">
              <a:solidFill>
                <a:srgbClr val="FF0000"/>
              </a:solidFill>
            </a:endParaRPr>
          </a:p>
          <a:p>
            <a:r>
              <a:rPr lang="nl-NL" sz="2000" b="1" dirty="0" smtClean="0">
                <a:solidFill>
                  <a:srgbClr val="FF0000"/>
                </a:solidFill>
              </a:rPr>
              <a:t>    en </a:t>
            </a:r>
            <a:r>
              <a:rPr lang="nl-NL" sz="2000" b="1" dirty="0">
                <a:solidFill>
                  <a:srgbClr val="FF0000"/>
                </a:solidFill>
              </a:rPr>
              <a:t>schoolvakken (KO en </a:t>
            </a:r>
            <a:r>
              <a:rPr lang="nl-NL" sz="2000" b="1" dirty="0" smtClean="0">
                <a:solidFill>
                  <a:srgbClr val="FF0000"/>
                </a:solidFill>
              </a:rPr>
              <a:t>OJW</a:t>
            </a:r>
            <a:r>
              <a:rPr lang="nl-NL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Leerplankader </a:t>
            </a:r>
            <a:r>
              <a:rPr lang="nl-NL" b="1" dirty="0">
                <a:solidFill>
                  <a:srgbClr val="7030A0"/>
                </a:solidFill>
              </a:rPr>
              <a:t> </a:t>
            </a:r>
            <a:r>
              <a:rPr lang="nl-NL" b="1" dirty="0" smtClean="0">
                <a:solidFill>
                  <a:srgbClr val="7030A0"/>
                </a:solidFill>
              </a:rPr>
              <a:t>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7030A0"/>
                </a:solidFill>
              </a:rPr>
              <a:t>Beoordelen</a:t>
            </a:r>
          </a:p>
          <a:p>
            <a:endParaRPr lang="nl-NL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C:\Users\jessie\Downloads\bijlagen (1)\foto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3" b="92920" l="7888" r="89822">
                        <a14:foregroundMark x1="28880" y1="31760" x2="28880" y2="31760"/>
                        <a14:foregroundMark x1="43893" y1="29105" x2="43893" y2="29105"/>
                        <a14:foregroundMark x1="67684" y1="29499" x2="67684" y2="29499"/>
                        <a14:foregroundMark x1="32061" y1="47689" x2="32061" y2="47689"/>
                        <a14:foregroundMark x1="48346" y1="46903" x2="48346" y2="46903"/>
                        <a14:foregroundMark x1="57125" y1="46214" x2="57125" y2="46214"/>
                        <a14:foregroundMark x1="62723" y1="45821" x2="62723" y2="45821"/>
                        <a14:foregroundMark x1="44784" y1="51524" x2="44784" y2="51524"/>
                        <a14:foregroundMark x1="48855" y1="53786" x2="48855" y2="53786"/>
                        <a14:foregroundMark x1="54198" y1="53392" x2="54198" y2="53392"/>
                        <a14:foregroundMark x1="56489" y1="52606" x2="56489" y2="52606"/>
                        <a14:foregroundMark x1="14122" y1="15438" x2="14122" y2="15438"/>
                        <a14:foregroundMark x1="17048" y1="15438" x2="17048" y2="15438"/>
                        <a14:foregroundMark x1="8015" y1="15044" x2="8015" y2="15044"/>
                        <a14:foregroundMark x1="26463" y1="15438" x2="26463" y2="15438"/>
                        <a14:foregroundMark x1="36260" y1="15438" x2="36260" y2="15438"/>
                        <a14:foregroundMark x1="43639" y1="15733" x2="43639" y2="15733"/>
                        <a14:foregroundMark x1="47074" y1="16126" x2="47074" y2="16126"/>
                        <a14:foregroundMark x1="56870" y1="18486" x2="56870" y2="18486"/>
                        <a14:foregroundMark x1="64504" y1="16912" x2="64504" y2="16912"/>
                        <a14:foregroundMark x1="68575" y1="16126" x2="68575" y2="16126"/>
                        <a14:foregroundMark x1="77354" y1="17699" x2="77354" y2="17699"/>
                        <a14:foregroundMark x1="87659" y1="17306" x2="87659" y2="17306"/>
                        <a14:foregroundMark x1="49746" y1="92920" x2="49746" y2="92920"/>
                        <a14:foregroundMark x1="48346" y1="57227" x2="48346" y2="57227"/>
                        <a14:foregroundMark x1="31738" y1="15844" x2="31738" y2="15844"/>
                        <a14:foregroundMark x1="73206" y1="15535" x2="73206" y2="15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5065497" cy="392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0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Opmerkingen Educatieve medewerkers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793" y="1628799"/>
            <a:ext cx="4740444" cy="512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338861" y="186135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Enthousiast daar waar scholen voorbereiding hebben gedaan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43626" y="293021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Fijn dat leerkrachten actief zijn bij de cultuurontmoeting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338861" y="393206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Overleg werkt </a:t>
            </a:r>
            <a:r>
              <a:rPr lang="nl-NL" dirty="0" err="1" smtClean="0"/>
              <a:t>adhv</a:t>
            </a:r>
            <a:r>
              <a:rPr lang="nl-NL" dirty="0" smtClean="0"/>
              <a:t> dezelfde taal die ze vanuit </a:t>
            </a:r>
            <a:r>
              <a:rPr lang="nl-NL" dirty="0" err="1" smtClean="0"/>
              <a:t>cmk</a:t>
            </a:r>
            <a:r>
              <a:rPr lang="nl-NL" dirty="0" smtClean="0"/>
              <a:t> leren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358579" y="5816943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Tip van mij: professioneel benaderen van educatieve medewerkers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0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148" y="116632"/>
            <a:ext cx="5842992" cy="1143000"/>
          </a:xfrm>
        </p:spPr>
        <p:txBody>
          <a:bodyPr/>
          <a:lstStyle/>
          <a:p>
            <a:r>
              <a:rPr lang="nl-NL" dirty="0" smtClean="0"/>
              <a:t>Opdracht Pilotscholen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1826" y="5927749"/>
            <a:ext cx="4278164" cy="92333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L</a:t>
            </a:r>
            <a:r>
              <a:rPr lang="nl-NL" b="1" dirty="0" smtClean="0">
                <a:solidFill>
                  <a:schemeClr val="bg1"/>
                </a:solidFill>
              </a:rPr>
              <a:t>es uitvoeren waarbij je </a:t>
            </a:r>
          </a:p>
          <a:p>
            <a:r>
              <a:rPr lang="nl-NL" b="1" dirty="0" smtClean="0">
                <a:solidFill>
                  <a:srgbClr val="FFC000"/>
                </a:solidFill>
              </a:rPr>
              <a:t>(zelf)beoordeling</a:t>
            </a:r>
            <a:r>
              <a:rPr lang="nl-NL" b="1" dirty="0" smtClean="0">
                <a:solidFill>
                  <a:schemeClr val="bg1"/>
                </a:solidFill>
              </a:rPr>
              <a:t>, </a:t>
            </a:r>
            <a:r>
              <a:rPr lang="nl-NL" b="1" dirty="0" smtClean="0">
                <a:solidFill>
                  <a:srgbClr val="FFC000"/>
                </a:solidFill>
              </a:rPr>
              <a:t>creativiteit </a:t>
            </a:r>
            <a:r>
              <a:rPr lang="nl-NL" b="1" dirty="0" smtClean="0">
                <a:solidFill>
                  <a:schemeClr val="bg1"/>
                </a:solidFill>
              </a:rPr>
              <a:t>en </a:t>
            </a:r>
            <a:r>
              <a:rPr lang="nl-NL" b="1" dirty="0" smtClean="0">
                <a:solidFill>
                  <a:srgbClr val="FFC000"/>
                </a:solidFill>
              </a:rPr>
              <a:t>onderzoek</a:t>
            </a:r>
            <a:r>
              <a:rPr lang="nl-NL" b="1" dirty="0" smtClean="0">
                <a:solidFill>
                  <a:schemeClr val="bg1"/>
                </a:solidFill>
              </a:rPr>
              <a:t> (meer) centraal stelt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31337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link</a:t>
            </a:r>
            <a:endParaRPr lang="en-US" dirty="0"/>
          </a:p>
        </p:txBody>
      </p:sp>
      <p:pic>
        <p:nvPicPr>
          <p:cNvPr id="6" name="Afbeelding 5" descr="Schermafbeelding 2016-01-21 om 12.51.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56792"/>
            <a:ext cx="6357951" cy="43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chermafbeelding 2016-01-21 om 12.48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882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xion_Powerpoint_NL_voltijd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Saxion_Powerpoint_NL_voltijd1</Template>
  <TotalTime>0</TotalTime>
  <Words>695</Words>
  <Application>Microsoft Office PowerPoint</Application>
  <PresentationFormat>Diavoorstelling (4:3)</PresentationFormat>
  <Paragraphs>186</Paragraphs>
  <Slides>22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Saxion_Powerpoint_NL_voltijd1</vt:lpstr>
      <vt:lpstr>Aangepast ontwerp</vt:lpstr>
      <vt:lpstr>    </vt:lpstr>
      <vt:lpstr>PowerPoint-presentatie</vt:lpstr>
      <vt:lpstr>PowerPoint-presentatie</vt:lpstr>
      <vt:lpstr>PowerPoint-presentatie</vt:lpstr>
      <vt:lpstr>PowerPoint-presentatie</vt:lpstr>
      <vt:lpstr>Inhoud bijeenkomst</vt:lpstr>
      <vt:lpstr>Opmerkingen Educatieve medewerkers</vt:lpstr>
      <vt:lpstr>Opdracht Pilotscholen</vt:lpstr>
      <vt:lpstr>PowerPoint-presentatie</vt:lpstr>
      <vt:lpstr>PowerPoint-presentatie</vt:lpstr>
      <vt:lpstr>Testen in de praktijk</vt:lpstr>
      <vt:lpstr>PowerPoint-presentatie</vt:lpstr>
      <vt:lpstr>Architectuur</vt:lpstr>
      <vt:lpstr>Architectuur (Oost en zuid)</vt:lpstr>
      <vt:lpstr>PowerPoint-presentatie</vt:lpstr>
      <vt:lpstr>PowerPoint-presentatie</vt:lpstr>
      <vt:lpstr>Checklist 2016</vt:lpstr>
      <vt:lpstr>PowerPoint-presentatie</vt:lpstr>
      <vt:lpstr>Architectuur  (methode onafhankelijk)</vt:lpstr>
      <vt:lpstr>Architectuur</vt:lpstr>
      <vt:lpstr>Architectuur</vt:lpstr>
      <vt:lpstr>PowerPoint-presentatie</vt:lpstr>
    </vt:vector>
  </TitlesOfParts>
  <Company>Hogeschool Edith Stein /OCT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Pieter Blanken</dc:creator>
  <cp:lastModifiedBy>Ronald von Piekartz</cp:lastModifiedBy>
  <cp:revision>264</cp:revision>
  <cp:lastPrinted>2015-03-24T13:51:59Z</cp:lastPrinted>
  <dcterms:created xsi:type="dcterms:W3CDTF">2013-07-11T11:45:38Z</dcterms:created>
  <dcterms:modified xsi:type="dcterms:W3CDTF">2017-07-13T11:06:18Z</dcterms:modified>
</cp:coreProperties>
</file>