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7" r:id="rId3"/>
    <p:sldId id="309" r:id="rId4"/>
    <p:sldId id="268" r:id="rId5"/>
    <p:sldId id="302" r:id="rId6"/>
    <p:sldId id="310" r:id="rId7"/>
    <p:sldId id="303" r:id="rId8"/>
    <p:sldId id="301" r:id="rId9"/>
    <p:sldId id="267" r:id="rId10"/>
    <p:sldId id="304" r:id="rId11"/>
    <p:sldId id="269" r:id="rId12"/>
    <p:sldId id="271" r:id="rId13"/>
    <p:sldId id="294" r:id="rId14"/>
    <p:sldId id="283" r:id="rId15"/>
    <p:sldId id="284" r:id="rId16"/>
    <p:sldId id="286" r:id="rId17"/>
    <p:sldId id="285" r:id="rId18"/>
    <p:sldId id="287" r:id="rId19"/>
    <p:sldId id="288" r:id="rId20"/>
    <p:sldId id="300" r:id="rId21"/>
    <p:sldId id="306" r:id="rId22"/>
    <p:sldId id="305" r:id="rId23"/>
    <p:sldId id="307" r:id="rId24"/>
    <p:sldId id="293" r:id="rId25"/>
    <p:sldId id="272" r:id="rId26"/>
    <p:sldId id="308" r:id="rId27"/>
    <p:sldId id="266" r:id="rId28"/>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E08"/>
    <a:srgbClr val="A50021"/>
    <a:srgbClr val="008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2320" y="-7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FBFCECB3-90F6-2C47-87CD-F69A7D8DF9F5}" type="datetimeFigureOut">
              <a:rPr lang="nl-NL" smtClean="0"/>
              <a:t>20-11-16</a:t>
            </a:fld>
            <a:endParaRPr lang="nl-NL"/>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466FD49D-E350-7B4A-8DA9-05F1AEDC92C0}" type="slidenum">
              <a:rPr lang="nl-NL" smtClean="0"/>
              <a:t>‹nr.›</a:t>
            </a:fld>
            <a:endParaRPr lang="nl-NL"/>
          </a:p>
        </p:txBody>
      </p:sp>
    </p:spTree>
    <p:extLst>
      <p:ext uri="{BB962C8B-B14F-4D97-AF65-F5344CB8AC3E}">
        <p14:creationId xmlns:p14="http://schemas.microsoft.com/office/powerpoint/2010/main" val="247430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59D2F90F-F7C3-4B4C-9A6C-87ABA9AC23F6}" type="datetimeFigureOut">
              <a:rPr lang="nl-NL" smtClean="0"/>
              <a:t>20-11-16</a:t>
            </a:fld>
            <a:endParaRPr lang="nl-NL"/>
          </a:p>
        </p:txBody>
      </p:sp>
      <p:sp>
        <p:nvSpPr>
          <p:cNvPr id="4" name="Tijdelijke aanduiding voor dia-afbeelding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98657B3-484E-4918-BF82-05D41749876F}" type="slidenum">
              <a:rPr lang="nl-NL" smtClean="0"/>
              <a:t>‹nr.›</a:t>
            </a:fld>
            <a:endParaRPr lang="nl-NL"/>
          </a:p>
        </p:txBody>
      </p:sp>
    </p:spTree>
    <p:extLst>
      <p:ext uri="{BB962C8B-B14F-4D97-AF65-F5344CB8AC3E}">
        <p14:creationId xmlns:p14="http://schemas.microsoft.com/office/powerpoint/2010/main" val="71542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a:t>
            </a:fld>
            <a:endParaRPr lang="nl-NL"/>
          </a:p>
        </p:txBody>
      </p:sp>
    </p:spTree>
    <p:extLst>
      <p:ext uri="{BB962C8B-B14F-4D97-AF65-F5344CB8AC3E}">
        <p14:creationId xmlns:p14="http://schemas.microsoft.com/office/powerpoint/2010/main" val="130623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15.45 Op welke niveau wordt er nu vooral getoetst?</a:t>
            </a:r>
            <a:endParaRPr lang="nl-NL" dirty="0"/>
          </a:p>
        </p:txBody>
      </p:sp>
      <p:sp>
        <p:nvSpPr>
          <p:cNvPr id="4" name="Tijdelijke aanduiding voor dianummer 3"/>
          <p:cNvSpPr>
            <a:spLocks noGrp="1"/>
          </p:cNvSpPr>
          <p:nvPr>
            <p:ph type="sldNum" sz="quarter" idx="10"/>
          </p:nvPr>
        </p:nvSpPr>
        <p:spPr/>
        <p:txBody>
          <a:bodyPr/>
          <a:lstStyle/>
          <a:p>
            <a:fld id="{E2B278DA-8A0A-4167-BC13-B883E5667A2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17</a:t>
            </a:fld>
            <a:endParaRPr lang="nl-NL"/>
          </a:p>
        </p:txBody>
      </p:sp>
    </p:spTree>
    <p:extLst>
      <p:ext uri="{BB962C8B-B14F-4D97-AF65-F5344CB8AC3E}">
        <p14:creationId xmlns:p14="http://schemas.microsoft.com/office/powerpoint/2010/main" val="127427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16.00-16.40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23</a:t>
            </a:fld>
            <a:endParaRPr lang="nl-NL"/>
          </a:p>
        </p:txBody>
      </p:sp>
    </p:spTree>
    <p:extLst>
      <p:ext uri="{BB962C8B-B14F-4D97-AF65-F5344CB8AC3E}">
        <p14:creationId xmlns:p14="http://schemas.microsoft.com/office/powerpoint/2010/main" val="68697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16.40-17.00</a:t>
            </a:r>
            <a:endParaRPr lang="en-US" dirty="0"/>
          </a:p>
        </p:txBody>
      </p:sp>
      <p:sp>
        <p:nvSpPr>
          <p:cNvPr id="4" name="Slide Number Placeholder 3"/>
          <p:cNvSpPr>
            <a:spLocks noGrp="1"/>
          </p:cNvSpPr>
          <p:nvPr>
            <p:ph type="sldNum" sz="quarter" idx="10"/>
          </p:nvPr>
        </p:nvSpPr>
        <p:spPr/>
        <p:txBody>
          <a:bodyPr/>
          <a:lstStyle/>
          <a:p>
            <a:fld id="{E98657B3-484E-4918-BF82-05D41749876F}" type="slidenum">
              <a:rPr lang="nl-NL" smtClean="0"/>
              <a:t>24</a:t>
            </a:fld>
            <a:endParaRPr lang="nl-NL"/>
          </a:p>
        </p:txBody>
      </p:sp>
    </p:spTree>
    <p:extLst>
      <p:ext uri="{BB962C8B-B14F-4D97-AF65-F5344CB8AC3E}">
        <p14:creationId xmlns:p14="http://schemas.microsoft.com/office/powerpoint/2010/main" val="162077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 17.00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25</a:t>
            </a:fld>
            <a:endParaRPr lang="nl-NL"/>
          </a:p>
        </p:txBody>
      </p:sp>
    </p:spTree>
    <p:extLst>
      <p:ext uri="{BB962C8B-B14F-4D97-AF65-F5344CB8AC3E}">
        <p14:creationId xmlns:p14="http://schemas.microsoft.com/office/powerpoint/2010/main" val="14200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15.00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2</a:t>
            </a:fld>
            <a:endParaRPr lang="nl-NL"/>
          </a:p>
        </p:txBody>
      </p:sp>
    </p:spTree>
    <p:extLst>
      <p:ext uri="{BB962C8B-B14F-4D97-AF65-F5344CB8AC3E}">
        <p14:creationId xmlns:p14="http://schemas.microsoft.com/office/powerpoint/2010/main" val="110796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13.30-13.35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3</a:t>
            </a:fld>
            <a:endParaRPr lang="nl-NL"/>
          </a:p>
        </p:txBody>
      </p:sp>
    </p:spTree>
    <p:extLst>
      <p:ext uri="{BB962C8B-B14F-4D97-AF65-F5344CB8AC3E}">
        <p14:creationId xmlns:p14="http://schemas.microsoft.com/office/powerpoint/2010/main" val="369354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15.10-15.30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4</a:t>
            </a:fld>
            <a:endParaRPr lang="nl-NL"/>
          </a:p>
        </p:txBody>
      </p:sp>
    </p:spTree>
    <p:extLst>
      <p:ext uri="{BB962C8B-B14F-4D97-AF65-F5344CB8AC3E}">
        <p14:creationId xmlns:p14="http://schemas.microsoft.com/office/powerpoint/2010/main" val="12111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15.30-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5</a:t>
            </a:fld>
            <a:endParaRPr lang="nl-NL"/>
          </a:p>
        </p:txBody>
      </p:sp>
    </p:spTree>
    <p:extLst>
      <p:ext uri="{BB962C8B-B14F-4D97-AF65-F5344CB8AC3E}">
        <p14:creationId xmlns:p14="http://schemas.microsoft.com/office/powerpoint/2010/main" val="20081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15.40-15.45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8</a:t>
            </a:fld>
            <a:endParaRPr lang="nl-NL"/>
          </a:p>
        </p:txBody>
      </p:sp>
    </p:spTree>
    <p:extLst>
      <p:ext uri="{BB962C8B-B14F-4D97-AF65-F5344CB8AC3E}">
        <p14:creationId xmlns:p14="http://schemas.microsoft.com/office/powerpoint/2010/main" val="167361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10</a:t>
            </a:fld>
            <a:endParaRPr lang="nl-NL"/>
          </a:p>
        </p:txBody>
      </p:sp>
    </p:spTree>
    <p:extLst>
      <p:ext uri="{BB962C8B-B14F-4D97-AF65-F5344CB8AC3E}">
        <p14:creationId xmlns:p14="http://schemas.microsoft.com/office/powerpoint/2010/main" val="352205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15.40-</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11</a:t>
            </a:fld>
            <a:endParaRPr lang="nl-NL"/>
          </a:p>
        </p:txBody>
      </p:sp>
    </p:spTree>
    <p:extLst>
      <p:ext uri="{BB962C8B-B14F-4D97-AF65-F5344CB8AC3E}">
        <p14:creationId xmlns:p14="http://schemas.microsoft.com/office/powerpoint/2010/main" val="29857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15.45</a:t>
            </a:r>
            <a:endParaRPr lang="nl-NL" dirty="0"/>
          </a:p>
        </p:txBody>
      </p:sp>
      <p:sp>
        <p:nvSpPr>
          <p:cNvPr id="4" name="Tijdelijke aanduiding voor dianummer 3"/>
          <p:cNvSpPr>
            <a:spLocks noGrp="1"/>
          </p:cNvSpPr>
          <p:nvPr>
            <p:ph type="sldNum" sz="quarter" idx="10"/>
          </p:nvPr>
        </p:nvSpPr>
        <p:spPr/>
        <p:txBody>
          <a:bodyPr/>
          <a:lstStyle/>
          <a:p>
            <a:fld id="{E98657B3-484E-4918-BF82-05D41749876F}" type="slidenum">
              <a:rPr lang="nl-NL" smtClean="0"/>
              <a:t>12</a:t>
            </a:fld>
            <a:endParaRPr lang="nl-NL"/>
          </a:p>
        </p:txBody>
      </p:sp>
    </p:spTree>
    <p:extLst>
      <p:ext uri="{BB962C8B-B14F-4D97-AF65-F5344CB8AC3E}">
        <p14:creationId xmlns:p14="http://schemas.microsoft.com/office/powerpoint/2010/main" val="25023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4" descr="SAX_PPT_NL_Achtergro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691680" y="3573016"/>
            <a:ext cx="4968552" cy="1080120"/>
          </a:xfrm>
        </p:spPr>
        <p:txBody>
          <a:bodyPr>
            <a:noAutofit/>
          </a:bodyPr>
          <a:lstStyle>
            <a:lvl1pPr algn="l">
              <a:defRPr sz="3600" b="1">
                <a:solidFill>
                  <a:schemeClr val="bg1"/>
                </a:solidFill>
                <a:latin typeface="Lucida Sans Unicode" pitchFamily="34" charset="0"/>
                <a:cs typeface="Lucida Sans Unicode" pitchFamily="34" charset="0"/>
              </a:defRPr>
            </a:lvl1pPr>
          </a:lstStyle>
          <a:p>
            <a:r>
              <a:rPr lang="nl-NL" smtClean="0"/>
              <a:t>Klik om de stijl te bewerken</a:t>
            </a:r>
            <a:endParaRPr lang="en-US" dirty="0"/>
          </a:p>
        </p:txBody>
      </p:sp>
      <p:sp>
        <p:nvSpPr>
          <p:cNvPr id="3" name="Ondertitel 2"/>
          <p:cNvSpPr>
            <a:spLocks noGrp="1"/>
          </p:cNvSpPr>
          <p:nvPr>
            <p:ph type="subTitle" idx="1"/>
          </p:nvPr>
        </p:nvSpPr>
        <p:spPr>
          <a:xfrm>
            <a:off x="1691680" y="4581128"/>
            <a:ext cx="4960640" cy="1296144"/>
          </a:xfrm>
        </p:spPr>
        <p:txBody>
          <a:bodyPr>
            <a:normAutofit/>
          </a:bodyPr>
          <a:lstStyle>
            <a:lvl1pPr marL="0" indent="0" algn="l">
              <a:buNone/>
              <a:defRPr sz="2800" i="1">
                <a:solidFill>
                  <a:schemeClr val="bg1"/>
                </a:solidFill>
                <a:latin typeface="Lucida Sans Unicode" pitchFamily="34" charset="0"/>
                <a:cs typeface="Lucida Sans Unicod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179437951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256348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25511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20-11-16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304904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20-11-16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409998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DDCA158-D71C-4235-BDA4-326913EC9735}" type="datetimeFigureOut">
              <a:rPr lang="en-US" smtClean="0"/>
              <a:t>20-11-16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164528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DDCA158-D71C-4235-BDA4-326913EC9735}" type="datetimeFigureOut">
              <a:rPr lang="en-US" smtClean="0"/>
              <a:t>20-11-16</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58646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DDCA158-D71C-4235-BDA4-326913EC9735}" type="datetimeFigureOut">
              <a:rPr lang="en-US" smtClean="0"/>
              <a:t>20-11-16</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47199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DDCA158-D71C-4235-BDA4-326913EC9735}" type="datetimeFigureOut">
              <a:rPr lang="en-US" smtClean="0"/>
              <a:t>20-11-16</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02293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DCA158-D71C-4235-BDA4-326913EC9735}" type="datetimeFigureOut">
              <a:rPr lang="en-US" smtClean="0"/>
              <a:t>20-11-16</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157251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DCA158-D71C-4235-BDA4-326913EC9735}" type="datetimeFigureOut">
              <a:rPr lang="en-US" smtClean="0"/>
              <a:t>20-11-16</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14472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nl-NL" smtClean="0"/>
              <a:t>Klik om de stijl te bewerken</a:t>
            </a:r>
            <a:endParaRPr lang="en-US" dirty="0"/>
          </a:p>
        </p:txBody>
      </p:sp>
      <p:sp>
        <p:nvSpPr>
          <p:cNvPr id="3" name="Tijdelijke aanduiding voor inhoud 2"/>
          <p:cNvSpPr>
            <a:spLocks noGrp="1"/>
          </p:cNvSpPr>
          <p:nvPr>
            <p:ph idx="1"/>
          </p:nvPr>
        </p:nvSpPr>
        <p:spPr>
          <a:xfrm>
            <a:off x="467544" y="1600200"/>
            <a:ext cx="8219256"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427601272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DCA158-D71C-4235-BDA4-326913EC9735}" type="datetimeFigureOut">
              <a:rPr lang="en-US" smtClean="0"/>
              <a:t>20-11-16</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29322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20-11-16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49808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20-11-16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236111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DDCA158-D71C-4235-BDA4-326913EC9735}" type="datetimeFigureOut">
              <a:rPr lang="en-US" smtClean="0"/>
              <a:t>20-11-16</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96ECCEE-DBD9-47B1-A284-920BF24B1A92}" type="slidenum">
              <a:rPr lang="en-US" smtClean="0"/>
              <a:t>‹nr.›</a:t>
            </a:fld>
            <a:endParaRPr lang="en-US"/>
          </a:p>
        </p:txBody>
      </p:sp>
    </p:spTree>
    <p:extLst>
      <p:ext uri="{BB962C8B-B14F-4D97-AF65-F5344CB8AC3E}">
        <p14:creationId xmlns:p14="http://schemas.microsoft.com/office/powerpoint/2010/main" val="53659807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7803082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7" name="Afbeelding 2" descr="SAX_PPT_NL_Achtergro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rgbClr val="00853A"/>
                </a:solidFill>
                <a:latin typeface="Lucida Sans Unicode" pitchFamily="34" charset="0"/>
                <a:cs typeface="Lucida Sans Unicode" pitchFamily="34" charset="0"/>
              </a:defRPr>
            </a:lvl1pPr>
          </a:lstStyle>
          <a:p>
            <a:r>
              <a:rPr lang="nl-NL" smtClean="0"/>
              <a:t>Klik om de stijl te bewerken</a:t>
            </a:r>
            <a:endParaRPr lang="en-US"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000">
                <a:latin typeface="Lucida Sans Unicode" pitchFamily="34" charset="0"/>
                <a:cs typeface="Lucida Sans Unicode" pitchFamily="34" charset="0"/>
              </a:defRPr>
            </a:lvl3pPr>
            <a:lvl4pPr>
              <a:defRPr sz="1800">
                <a:latin typeface="Lucida Sans Unicode" pitchFamily="34" charset="0"/>
                <a:cs typeface="Lucida Sans Unicode" pitchFamily="34" charset="0"/>
              </a:defRPr>
            </a:lvl4pPr>
            <a:lvl5pPr>
              <a:defRPr sz="1800">
                <a:latin typeface="Lucida Sans Unicode" pitchFamily="34" charset="0"/>
                <a:cs typeface="Lucida Sans Unicode"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000">
                <a:latin typeface="Lucida Sans Unicode" pitchFamily="34" charset="0"/>
                <a:cs typeface="Lucida Sans Unicode" pitchFamily="34" charset="0"/>
              </a:defRPr>
            </a:lvl3pPr>
            <a:lvl4pPr>
              <a:defRPr sz="1800">
                <a:latin typeface="Lucida Sans Unicode" pitchFamily="34" charset="0"/>
                <a:cs typeface="Lucida Sans Unicode" pitchFamily="34" charset="0"/>
              </a:defRPr>
            </a:lvl4pPr>
            <a:lvl5pPr>
              <a:defRPr sz="1800">
                <a:latin typeface="Lucida Sans Unicode" pitchFamily="34" charset="0"/>
                <a:cs typeface="Lucida Sans Unicode"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289123065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265168577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5" name="Afbeelding 2" descr="SAX_PPT_NL_Achtergro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rgbClr val="00853A"/>
                </a:solidFill>
                <a:latin typeface="Lucida Sans Unicode" pitchFamily="34" charset="0"/>
                <a:cs typeface="Lucida Sans Unicode"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105951168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129515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411087937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20-11-16</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‹nr.›</a:t>
            </a:fld>
            <a:endParaRPr lang="en-US"/>
          </a:p>
        </p:txBody>
      </p:sp>
    </p:spTree>
    <p:extLst>
      <p:ext uri="{BB962C8B-B14F-4D97-AF65-F5344CB8AC3E}">
        <p14:creationId xmlns:p14="http://schemas.microsoft.com/office/powerpoint/2010/main" val="8108036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3" descr="SAX_PPT_NL_Achtergro6.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bwMode="auto">
          <a:xfrm>
            <a:off x="0" y="0"/>
            <a:ext cx="91440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itel 1"/>
          <p:cNvSpPr>
            <a:spLocks noGrp="1"/>
          </p:cNvSpPr>
          <p:nvPr>
            <p:ph type="title"/>
          </p:nvPr>
        </p:nvSpPr>
        <p:spPr>
          <a:xfrm>
            <a:off x="2699792" y="274638"/>
            <a:ext cx="5987008" cy="1143000"/>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409330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A158-D71C-4235-BDA4-326913EC9735}" type="datetimeFigureOut">
              <a:rPr lang="en-US" smtClean="0"/>
              <a:t>20-11-16</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ECCEE-DBD9-47B1-A284-920BF24B1A92}" type="slidenum">
              <a:rPr lang="en-US" smtClean="0"/>
              <a:t>‹nr.›</a:t>
            </a:fld>
            <a:endParaRPr lang="en-US"/>
          </a:p>
        </p:txBody>
      </p:sp>
    </p:spTree>
    <p:extLst>
      <p:ext uri="{BB962C8B-B14F-4D97-AF65-F5344CB8AC3E}">
        <p14:creationId xmlns:p14="http://schemas.microsoft.com/office/powerpoint/2010/main" val="1964772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90RZf98r56Q?t=23s" TargetMode="External"/><Relationship Id="rId4" Type="http://schemas.openxmlformats.org/officeDocument/2006/relationships/hyperlink" Target="https://www.google.nl/url?sa=i&amp;rct=j&amp;q=&amp;esrc=s&amp;frm=1&amp;source=images&amp;cd=&amp;cad=rja&amp;uact=8&amp;ved=0CAcQjRw&amp;url=https://oabdekkers.wordpress.com/tag/21st-century-skills/&amp;ei=7UL0VPLyG8X0PJuIgYgI&amp;bvm=bv.87269000,d.d24&amp;psig=AFQjCNHEUV4K4NWexG-Hjs7KH1nfKVNDTw&amp;ust=1425380443615570" TargetMode="External"/><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YvMGHzhFz0?t=2m55s" TargetMode="External"/><Relationship Id="rId4" Type="http://schemas.openxmlformats.org/officeDocument/2006/relationships/image" Target="../media/image21.jpeg"/><Relationship Id="rId5" Type="http://schemas.openxmlformats.org/officeDocument/2006/relationships/hyperlink" Target="http://kunstzinnigeorientatie.slo.n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localhost/Volumes/FREECOM%20RVP/1%2020162017/cmkhengelo/overleg%20Plechelmusschool/Alles%20groep5%20plechelmusEvaluatieformulier%20beeldende%20vorming%20KBW%202015%20Isabel.docx" TargetMode="External"/><Relationship Id="rId4" Type="http://schemas.openxmlformats.org/officeDocument/2006/relationships/hyperlink" Target="file://localhost/Volumes/FREECOM%20RVP/1%2020162017/cmkhengelo/overleg%20Plechelmusschool/alles%20ICC%20opdrachtplechelmus%20groep%201.docx" TargetMode="External"/><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CHOOLFOLIO.nl"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nderwijsmaakjesamen.nl/actueel/100-dingen-die-je-kunt-weten-of-1000-dingen-die-je-kunt-ontwikkel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idactiefonline.nl/blog/blonz/te-smalle-kijk-op-kwaliteit-domineer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SCHOOLFOLIO.n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file://localhost/Volumes/FREECOM%20RVP/1%2020162017/cmkhengelo/overleg%20Plechelmusschool/Eindproduct%20CMK.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kca.nl/kennisdossiers/beoordelen/beoordelingsaspecten" TargetMode="Externa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1475656" y="3645024"/>
            <a:ext cx="5688632" cy="1296144"/>
          </a:xfrm>
        </p:spPr>
        <p:txBody>
          <a:bodyPr/>
          <a:lstStyle/>
          <a:p>
            <a:r>
              <a:rPr lang="nl-NL" sz="2800" dirty="0"/>
              <a:t>B</a:t>
            </a:r>
            <a:r>
              <a:rPr lang="nl-NL" sz="2800" dirty="0" smtClean="0"/>
              <a:t>ijeenkomst 24-10-2016</a:t>
            </a:r>
            <a:br>
              <a:rPr lang="nl-NL" sz="2800" dirty="0" smtClean="0"/>
            </a:br>
            <a:r>
              <a:rPr lang="nl-NL" sz="2800" dirty="0" err="1" smtClean="0"/>
              <a:t>Plechelmussschool</a:t>
            </a:r>
            <a:r>
              <a:rPr lang="nl-NL" sz="2800" dirty="0" smtClean="0"/>
              <a:t/>
            </a:r>
            <a:br>
              <a:rPr lang="nl-NL" sz="2800" dirty="0" smtClean="0"/>
            </a:br>
            <a:r>
              <a:rPr lang="nl-NL" sz="2800" dirty="0" smtClean="0"/>
              <a:t>BEOORDELEN</a:t>
            </a:r>
            <a:endParaRPr lang="en-US" sz="2800" dirty="0"/>
          </a:p>
        </p:txBody>
      </p:sp>
      <p:sp>
        <p:nvSpPr>
          <p:cNvPr id="5" name="Ondertitel 2"/>
          <p:cNvSpPr>
            <a:spLocks noGrp="1"/>
          </p:cNvSpPr>
          <p:nvPr>
            <p:ph type="subTitle" idx="1"/>
          </p:nvPr>
        </p:nvSpPr>
        <p:spPr>
          <a:xfrm>
            <a:off x="1475656" y="4941168"/>
            <a:ext cx="5760640" cy="1656184"/>
          </a:xfrm>
        </p:spPr>
        <p:txBody>
          <a:bodyPr>
            <a:normAutofit fontScale="85000" lnSpcReduction="20000"/>
          </a:bodyPr>
          <a:lstStyle/>
          <a:p>
            <a:endParaRPr lang="en-US" b="1" dirty="0"/>
          </a:p>
          <a:p>
            <a:endParaRPr lang="nl-NL" b="1" dirty="0" smtClean="0"/>
          </a:p>
          <a:p>
            <a:r>
              <a:rPr lang="nl-NL" sz="3800" b="1" dirty="0" smtClean="0">
                <a:solidFill>
                  <a:srgbClr val="99CC00"/>
                </a:solidFill>
              </a:rPr>
              <a:t>Cultuureducatie met Kwaliteit</a:t>
            </a:r>
            <a:endParaRPr lang="en-US" sz="3800" b="1" dirty="0">
              <a:solidFill>
                <a:srgbClr val="99CC00"/>
              </a:solidFill>
            </a:endParaRPr>
          </a:p>
        </p:txBody>
      </p:sp>
      <p:sp>
        <p:nvSpPr>
          <p:cNvPr id="2" name="Tekstvak 1"/>
          <p:cNvSpPr txBox="1"/>
          <p:nvPr/>
        </p:nvSpPr>
        <p:spPr>
          <a:xfrm>
            <a:off x="6732240" y="5085184"/>
            <a:ext cx="2627784" cy="646331"/>
          </a:xfrm>
          <a:prstGeom prst="rect">
            <a:avLst/>
          </a:prstGeom>
          <a:noFill/>
        </p:spPr>
        <p:txBody>
          <a:bodyPr wrap="square" rtlCol="0">
            <a:spAutoFit/>
          </a:bodyPr>
          <a:lstStyle/>
          <a:p>
            <a:endParaRPr lang="nl-NL" dirty="0" smtClean="0"/>
          </a:p>
          <a:p>
            <a:r>
              <a:rPr lang="nl-NL" dirty="0" smtClean="0"/>
              <a:t>Ronald </a:t>
            </a:r>
            <a:r>
              <a:rPr lang="nl-NL" dirty="0" err="1" smtClean="0"/>
              <a:t>von</a:t>
            </a:r>
            <a:r>
              <a:rPr lang="nl-NL" dirty="0" smtClean="0"/>
              <a:t> Piekartz</a:t>
            </a:r>
            <a:endParaRPr lang="nl-NL" dirty="0"/>
          </a:p>
        </p:txBody>
      </p:sp>
    </p:spTree>
    <p:extLst>
      <p:ext uri="{BB962C8B-B14F-4D97-AF65-F5344CB8AC3E}">
        <p14:creationId xmlns:p14="http://schemas.microsoft.com/office/powerpoint/2010/main" val="2172672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Beoordelen terugblik</a:t>
            </a:r>
            <a:endParaRPr lang="en-US" dirty="0"/>
          </a:p>
        </p:txBody>
      </p:sp>
      <p:sp>
        <p:nvSpPr>
          <p:cNvPr id="4" name="TextBox 3"/>
          <p:cNvSpPr txBox="1"/>
          <p:nvPr/>
        </p:nvSpPr>
        <p:spPr>
          <a:xfrm>
            <a:off x="395536" y="1979548"/>
            <a:ext cx="7056784" cy="369332"/>
          </a:xfrm>
          <a:prstGeom prst="rect">
            <a:avLst/>
          </a:prstGeom>
          <a:noFill/>
        </p:spPr>
        <p:txBody>
          <a:bodyPr wrap="square" rtlCol="0">
            <a:spAutoFit/>
          </a:bodyPr>
          <a:lstStyle/>
          <a:p>
            <a:r>
              <a:rPr lang="nl-NL" dirty="0" smtClean="0"/>
              <a:t>a. Geef jezelf een beoordeling</a:t>
            </a:r>
            <a:endParaRPr 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11960" y="1268760"/>
            <a:ext cx="467533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5536" y="2492896"/>
            <a:ext cx="3816424" cy="369332"/>
          </a:xfrm>
          <a:prstGeom prst="rect">
            <a:avLst/>
          </a:prstGeom>
          <a:noFill/>
        </p:spPr>
        <p:txBody>
          <a:bodyPr wrap="square" rtlCol="0">
            <a:spAutoFit/>
          </a:bodyPr>
          <a:lstStyle/>
          <a:p>
            <a:r>
              <a:rPr lang="nl-NL" dirty="0" smtClean="0"/>
              <a:t>b. Geef je buur een beoordeling</a:t>
            </a:r>
            <a:endParaRPr lang="en-US" dirty="0"/>
          </a:p>
        </p:txBody>
      </p:sp>
      <p:sp>
        <p:nvSpPr>
          <p:cNvPr id="10" name="TextBox 9"/>
          <p:cNvSpPr txBox="1"/>
          <p:nvPr/>
        </p:nvSpPr>
        <p:spPr>
          <a:xfrm>
            <a:off x="365845" y="3225552"/>
            <a:ext cx="3672408" cy="2585323"/>
          </a:xfrm>
          <a:prstGeom prst="rect">
            <a:avLst/>
          </a:prstGeom>
          <a:noFill/>
        </p:spPr>
        <p:txBody>
          <a:bodyPr wrap="square" rtlCol="0">
            <a:spAutoFit/>
          </a:bodyPr>
          <a:lstStyle/>
          <a:p>
            <a:r>
              <a:rPr lang="nl-NL" i="1" dirty="0" smtClean="0"/>
              <a:t>-Waar op gelet?</a:t>
            </a:r>
          </a:p>
          <a:p>
            <a:r>
              <a:rPr lang="nl-NL" i="1" dirty="0" smtClean="0"/>
              <a:t>-Wat is goed? (kwaliteit)</a:t>
            </a:r>
          </a:p>
          <a:p>
            <a:r>
              <a:rPr lang="nl-NL" i="1" dirty="0" smtClean="0"/>
              <a:t>-Hoe tegemoet komen aan  </a:t>
            </a:r>
          </a:p>
          <a:p>
            <a:r>
              <a:rPr lang="nl-NL" i="1" dirty="0"/>
              <a:t> </a:t>
            </a:r>
            <a:r>
              <a:rPr lang="nl-NL" i="1" dirty="0" smtClean="0"/>
              <a:t> eigenheid van de maker?</a:t>
            </a:r>
          </a:p>
          <a:p>
            <a:r>
              <a:rPr lang="nl-NL" i="1" dirty="0" smtClean="0"/>
              <a:t>-Cijfer of omschrijving?</a:t>
            </a:r>
          </a:p>
          <a:p>
            <a:r>
              <a:rPr lang="nl-NL" i="1" dirty="0" smtClean="0"/>
              <a:t>-Product of proces?</a:t>
            </a:r>
          </a:p>
          <a:p>
            <a:r>
              <a:rPr lang="nl-NL" i="1" dirty="0" smtClean="0"/>
              <a:t>-Verschil in ‘eigen’ of ‘ander’?</a:t>
            </a:r>
          </a:p>
          <a:p>
            <a:r>
              <a:rPr lang="nl-NL" i="1" dirty="0" smtClean="0"/>
              <a:t>-Was het meer volgend of   </a:t>
            </a:r>
          </a:p>
          <a:p>
            <a:r>
              <a:rPr lang="nl-NL" i="1" dirty="0"/>
              <a:t> </a:t>
            </a:r>
            <a:r>
              <a:rPr lang="nl-NL" i="1" dirty="0" smtClean="0"/>
              <a:t> meer beoordelend?</a:t>
            </a:r>
            <a:endParaRPr lang="en-US" i="1" dirty="0"/>
          </a:p>
        </p:txBody>
      </p:sp>
      <p:sp>
        <p:nvSpPr>
          <p:cNvPr id="5" name="TextBox 4"/>
          <p:cNvSpPr txBox="1"/>
          <p:nvPr/>
        </p:nvSpPr>
        <p:spPr>
          <a:xfrm>
            <a:off x="-9948" y="6488668"/>
            <a:ext cx="9153947" cy="369332"/>
          </a:xfrm>
          <a:prstGeom prst="rect">
            <a:avLst/>
          </a:prstGeom>
          <a:solidFill>
            <a:schemeClr val="tx2"/>
          </a:solidFill>
        </p:spPr>
        <p:txBody>
          <a:bodyPr wrap="square" rtlCol="0">
            <a:spAutoFit/>
          </a:bodyPr>
          <a:lstStyle/>
          <a:p>
            <a:pPr algn="ctr"/>
            <a:r>
              <a:rPr lang="nl-NL" b="1" dirty="0" smtClean="0">
                <a:solidFill>
                  <a:schemeClr val="bg1"/>
                </a:solidFill>
              </a:rPr>
              <a:t>Wat betekent dit voor (het ontwerpen en inrichten van) onderwijs?</a:t>
            </a:r>
            <a:endParaRPr lang="en-US" b="1" dirty="0">
              <a:solidFill>
                <a:schemeClr val="bg1"/>
              </a:solidFill>
            </a:endParaRPr>
          </a:p>
        </p:txBody>
      </p:sp>
    </p:spTree>
    <p:extLst>
      <p:ext uri="{BB962C8B-B14F-4D97-AF65-F5344CB8AC3E}">
        <p14:creationId xmlns:p14="http://schemas.microsoft.com/office/powerpoint/2010/main" val="2375095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21 SKILLS</a:t>
            </a:r>
            <a:endParaRPr lang="en-US" dirty="0"/>
          </a:p>
        </p:txBody>
      </p:sp>
      <p:pic>
        <p:nvPicPr>
          <p:cNvPr id="4" name="Picture 2" descr="https://oabdekkers.files.wordpress.com/2014/10/21st-century-skills.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9264" y="2780928"/>
            <a:ext cx="2946886" cy="2946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3054661"/>
            <a:ext cx="2915816" cy="239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53535" y="2780929"/>
            <a:ext cx="3021255" cy="294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757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6192688" cy="1143000"/>
          </a:xfrm>
        </p:spPr>
        <p:txBody>
          <a:bodyPr/>
          <a:lstStyle/>
          <a:p>
            <a:r>
              <a:rPr lang="nl-NL" dirty="0" smtClean="0">
                <a:hlinkClick r:id="rId3"/>
              </a:rPr>
              <a:t>Creatief proces</a:t>
            </a:r>
            <a:endParaRPr lang="en-US" dirty="0"/>
          </a:p>
        </p:txBody>
      </p:sp>
      <p:pic>
        <p:nvPicPr>
          <p:cNvPr id="5" name="Picture 2" descr="undefin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747237"/>
            <a:ext cx="4810250" cy="4752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18783" y="2184042"/>
            <a:ext cx="2449585" cy="1200329"/>
          </a:xfrm>
          <a:prstGeom prst="rect">
            <a:avLst/>
          </a:prstGeom>
          <a:solidFill>
            <a:schemeClr val="accent5">
              <a:lumMod val="60000"/>
              <a:lumOff val="40000"/>
            </a:schemeClr>
          </a:solidFill>
        </p:spPr>
        <p:txBody>
          <a:bodyPr wrap="square" rtlCol="0">
            <a:spAutoFit/>
          </a:bodyPr>
          <a:lstStyle/>
          <a:p>
            <a:r>
              <a:rPr lang="nl-NL" dirty="0" smtClean="0"/>
              <a:t>Oriënteren</a:t>
            </a:r>
          </a:p>
          <a:p>
            <a:r>
              <a:rPr lang="nl-NL" dirty="0" smtClean="0"/>
              <a:t>Onderzoeken</a:t>
            </a:r>
          </a:p>
          <a:p>
            <a:r>
              <a:rPr lang="nl-NL" dirty="0" smtClean="0"/>
              <a:t>Uitvoeren</a:t>
            </a:r>
          </a:p>
          <a:p>
            <a:r>
              <a:rPr lang="nl-NL" dirty="0" smtClean="0"/>
              <a:t>Evalueren</a:t>
            </a:r>
          </a:p>
        </p:txBody>
      </p:sp>
      <p:sp>
        <p:nvSpPr>
          <p:cNvPr id="8" name="TextBox 7"/>
          <p:cNvSpPr txBox="1"/>
          <p:nvPr/>
        </p:nvSpPr>
        <p:spPr>
          <a:xfrm rot="575227">
            <a:off x="7335018" y="3004611"/>
            <a:ext cx="1527110" cy="369332"/>
          </a:xfrm>
          <a:prstGeom prst="rect">
            <a:avLst/>
          </a:prstGeom>
          <a:solidFill>
            <a:schemeClr val="accent6">
              <a:lumMod val="75000"/>
            </a:schemeClr>
          </a:solidFill>
        </p:spPr>
        <p:txBody>
          <a:bodyPr wrap="square" rtlCol="0">
            <a:spAutoFit/>
          </a:bodyPr>
          <a:lstStyle/>
          <a:p>
            <a:r>
              <a:rPr lang="nl-NL" dirty="0" smtClean="0"/>
              <a:t>Reflecteren</a:t>
            </a:r>
            <a:endParaRPr lang="en-US" dirty="0"/>
          </a:p>
        </p:txBody>
      </p:sp>
      <p:sp>
        <p:nvSpPr>
          <p:cNvPr id="9" name="TextBox 8"/>
          <p:cNvSpPr txBox="1"/>
          <p:nvPr/>
        </p:nvSpPr>
        <p:spPr>
          <a:xfrm>
            <a:off x="6018783" y="4149080"/>
            <a:ext cx="3121372" cy="2031325"/>
          </a:xfrm>
          <a:prstGeom prst="rect">
            <a:avLst/>
          </a:prstGeom>
          <a:solidFill>
            <a:schemeClr val="accent3">
              <a:lumMod val="60000"/>
              <a:lumOff val="40000"/>
            </a:schemeClr>
          </a:solidFill>
        </p:spPr>
        <p:txBody>
          <a:bodyPr wrap="square" rtlCol="0">
            <a:spAutoFit/>
          </a:bodyPr>
          <a:lstStyle/>
          <a:p>
            <a:r>
              <a:rPr lang="nl-NL" b="1" dirty="0" smtClean="0"/>
              <a:t>Oriënteren</a:t>
            </a:r>
          </a:p>
          <a:p>
            <a:endParaRPr lang="nl-NL" dirty="0" smtClean="0"/>
          </a:p>
          <a:p>
            <a:r>
              <a:rPr lang="nl-NL" i="1" dirty="0" smtClean="0"/>
              <a:t>Prikkelen van zintuigen:</a:t>
            </a:r>
          </a:p>
          <a:p>
            <a:r>
              <a:rPr lang="nl-NL" i="1" dirty="0" smtClean="0"/>
              <a:t>Nieuwe ideeën, fantaseren, associëren, </a:t>
            </a:r>
            <a:r>
              <a:rPr lang="nl-NL" i="1" dirty="0" err="1" smtClean="0"/>
              <a:t>etc</a:t>
            </a:r>
            <a:endParaRPr lang="nl-NL" i="1" dirty="0"/>
          </a:p>
          <a:p>
            <a:endParaRPr lang="en-US" dirty="0"/>
          </a:p>
        </p:txBody>
      </p:sp>
      <p:sp>
        <p:nvSpPr>
          <p:cNvPr id="10" name="TextBox 9"/>
          <p:cNvSpPr txBox="1"/>
          <p:nvPr/>
        </p:nvSpPr>
        <p:spPr>
          <a:xfrm>
            <a:off x="6008328" y="4161259"/>
            <a:ext cx="3142281" cy="2031325"/>
          </a:xfrm>
          <a:prstGeom prst="rect">
            <a:avLst/>
          </a:prstGeom>
          <a:solidFill>
            <a:srgbClr val="FFCC99"/>
          </a:solidFill>
        </p:spPr>
        <p:txBody>
          <a:bodyPr wrap="square" rtlCol="0">
            <a:spAutoFit/>
          </a:bodyPr>
          <a:lstStyle/>
          <a:p>
            <a:r>
              <a:rPr lang="nl-NL" b="1" dirty="0" smtClean="0"/>
              <a:t>Onderzoeken</a:t>
            </a:r>
          </a:p>
          <a:p>
            <a:endParaRPr lang="nl-NL" dirty="0"/>
          </a:p>
          <a:p>
            <a:r>
              <a:rPr lang="nl-NL" i="1" dirty="0" smtClean="0"/>
              <a:t>Verschillende oplossingen en mogelijkheden zoeken</a:t>
            </a:r>
          </a:p>
          <a:p>
            <a:endParaRPr lang="nl-NL" i="1" dirty="0"/>
          </a:p>
          <a:p>
            <a:r>
              <a:rPr lang="nl-NL" i="1" dirty="0" smtClean="0"/>
              <a:t>Gedeelde sturing</a:t>
            </a:r>
          </a:p>
          <a:p>
            <a:endParaRPr lang="en-US" i="1" dirty="0"/>
          </a:p>
        </p:txBody>
      </p:sp>
      <p:sp>
        <p:nvSpPr>
          <p:cNvPr id="11" name="TextBox 10"/>
          <p:cNvSpPr txBox="1"/>
          <p:nvPr/>
        </p:nvSpPr>
        <p:spPr>
          <a:xfrm>
            <a:off x="5995542" y="4185245"/>
            <a:ext cx="3121372" cy="2031325"/>
          </a:xfrm>
          <a:prstGeom prst="rect">
            <a:avLst/>
          </a:prstGeom>
          <a:solidFill>
            <a:schemeClr val="accent2">
              <a:lumMod val="60000"/>
              <a:lumOff val="40000"/>
            </a:schemeClr>
          </a:solidFill>
        </p:spPr>
        <p:txBody>
          <a:bodyPr wrap="square" rtlCol="0">
            <a:spAutoFit/>
          </a:bodyPr>
          <a:lstStyle/>
          <a:p>
            <a:r>
              <a:rPr lang="nl-NL" b="1" dirty="0" smtClean="0"/>
              <a:t>Uitvoeren</a:t>
            </a:r>
          </a:p>
          <a:p>
            <a:endParaRPr lang="nl-NL" dirty="0"/>
          </a:p>
          <a:p>
            <a:r>
              <a:rPr lang="nl-NL" i="1" dirty="0" smtClean="0"/>
              <a:t>Opzetten van opdracht </a:t>
            </a:r>
            <a:r>
              <a:rPr lang="nl-NL" i="1" dirty="0" err="1" smtClean="0"/>
              <a:t>mbv</a:t>
            </a:r>
            <a:r>
              <a:rPr lang="nl-NL" i="1" dirty="0" smtClean="0"/>
              <a:t> vorige fases</a:t>
            </a:r>
          </a:p>
          <a:p>
            <a:endParaRPr lang="nl-NL" i="1" dirty="0"/>
          </a:p>
          <a:p>
            <a:endParaRPr lang="nl-NL" i="1" dirty="0" smtClean="0"/>
          </a:p>
          <a:p>
            <a:endParaRPr lang="en-US" i="1" dirty="0"/>
          </a:p>
        </p:txBody>
      </p:sp>
      <p:sp>
        <p:nvSpPr>
          <p:cNvPr id="12" name="TextBox 11"/>
          <p:cNvSpPr txBox="1"/>
          <p:nvPr/>
        </p:nvSpPr>
        <p:spPr>
          <a:xfrm>
            <a:off x="5995542" y="4185245"/>
            <a:ext cx="3155067" cy="2031325"/>
          </a:xfrm>
          <a:prstGeom prst="rect">
            <a:avLst/>
          </a:prstGeom>
          <a:solidFill>
            <a:schemeClr val="tx2">
              <a:lumMod val="60000"/>
              <a:lumOff val="40000"/>
            </a:schemeClr>
          </a:solidFill>
        </p:spPr>
        <p:txBody>
          <a:bodyPr wrap="square" rtlCol="0">
            <a:spAutoFit/>
          </a:bodyPr>
          <a:lstStyle/>
          <a:p>
            <a:r>
              <a:rPr lang="nl-NL" b="1" dirty="0" smtClean="0"/>
              <a:t>Evalueren</a:t>
            </a:r>
          </a:p>
          <a:p>
            <a:endParaRPr lang="nl-NL" dirty="0" smtClean="0"/>
          </a:p>
          <a:p>
            <a:r>
              <a:rPr lang="nl-NL" i="1" dirty="0" smtClean="0"/>
              <a:t>Bespreken van resultaten en het formuleren van doelen voor een volgende moment</a:t>
            </a:r>
            <a:endParaRPr lang="nl-NL" i="1" dirty="0"/>
          </a:p>
          <a:p>
            <a:endParaRPr lang="en-US" dirty="0"/>
          </a:p>
        </p:txBody>
      </p:sp>
      <p:sp>
        <p:nvSpPr>
          <p:cNvPr id="13" name="TextBox 12"/>
          <p:cNvSpPr txBox="1"/>
          <p:nvPr/>
        </p:nvSpPr>
        <p:spPr>
          <a:xfrm>
            <a:off x="3203849" y="6549596"/>
            <a:ext cx="5913066" cy="307777"/>
          </a:xfrm>
          <a:prstGeom prst="rect">
            <a:avLst/>
          </a:prstGeom>
          <a:noFill/>
        </p:spPr>
        <p:txBody>
          <a:bodyPr wrap="square" rtlCol="0">
            <a:spAutoFit/>
          </a:bodyPr>
          <a:lstStyle/>
          <a:p>
            <a:pPr algn="r"/>
            <a:r>
              <a:rPr lang="nl-NL" sz="1400" i="1" dirty="0" smtClean="0">
                <a:hlinkClick r:id="rId5"/>
              </a:rPr>
              <a:t>Bron: </a:t>
            </a:r>
            <a:r>
              <a:rPr lang="nl-NL" sz="1400" i="1" dirty="0" smtClean="0"/>
              <a:t>Leerplankader Kunstzinnige oriëntatie SLO</a:t>
            </a:r>
            <a:endParaRPr lang="en-US" sz="1400" i="1" dirty="0"/>
          </a:p>
        </p:txBody>
      </p:sp>
    </p:spTree>
    <p:extLst>
      <p:ext uri="{BB962C8B-B14F-4D97-AF65-F5344CB8AC3E}">
        <p14:creationId xmlns:p14="http://schemas.microsoft.com/office/powerpoint/2010/main" val="68246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6444208" cy="1143000"/>
          </a:xfrm>
        </p:spPr>
        <p:txBody>
          <a:bodyPr>
            <a:normAutofit/>
          </a:bodyPr>
          <a:lstStyle/>
          <a:p>
            <a:r>
              <a:rPr lang="nl-NL" sz="3100" dirty="0" smtClean="0"/>
              <a:t>Kennis op verschillende niveaus</a:t>
            </a:r>
            <a:br>
              <a:rPr lang="nl-NL" sz="3100" dirty="0" smtClean="0"/>
            </a:br>
            <a:r>
              <a:rPr lang="nl-NL" sz="2800" dirty="0" smtClean="0"/>
              <a:t>(taxonomie van </a:t>
            </a:r>
            <a:r>
              <a:rPr lang="nl-NL" sz="2800" dirty="0" err="1" smtClean="0"/>
              <a:t>Bloom</a:t>
            </a:r>
            <a:r>
              <a:rPr lang="nl-NL" sz="2800" dirty="0" smtClean="0"/>
              <a:t>)</a:t>
            </a:r>
            <a:endParaRPr lang="nl-NL" sz="2800" dirty="0"/>
          </a:p>
        </p:txBody>
      </p:sp>
      <p:pic>
        <p:nvPicPr>
          <p:cNvPr id="1026" name="Picture 2" descr="http://talentstimuleren.nl/cache/image/crop_aHR0cDovL3RhbGVudHN0aW11bGVyZW4ubmwvdXBsb2Fkcy9Nb2RlbGxlbl9lbl9zY2hlbWFfcy9CbG9vbS90YXhvbm9taWVfYmxvb21fNjAwcHgucG5n_11,9,589,40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3" y="1700808"/>
            <a:ext cx="7028619" cy="485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50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Samengevat</a:t>
            </a:r>
            <a:endParaRPr lang="en-US" dirty="0"/>
          </a:p>
        </p:txBody>
      </p:sp>
      <p:sp>
        <p:nvSpPr>
          <p:cNvPr id="3" name="Content Placeholder 2"/>
          <p:cNvSpPr>
            <a:spLocks noGrp="1"/>
          </p:cNvSpPr>
          <p:nvPr>
            <p:ph idx="1"/>
          </p:nvPr>
        </p:nvSpPr>
        <p:spPr>
          <a:xfrm>
            <a:off x="467544" y="2132856"/>
            <a:ext cx="8219256" cy="4525963"/>
          </a:xfrm>
        </p:spPr>
        <p:txBody>
          <a:bodyPr/>
          <a:lstStyle/>
          <a:p>
            <a:r>
              <a:rPr lang="en-US" dirty="0" err="1" smtClean="0"/>
              <a:t>Een</a:t>
            </a:r>
            <a:r>
              <a:rPr lang="en-US" dirty="0" smtClean="0"/>
              <a:t> </a:t>
            </a:r>
            <a:r>
              <a:rPr lang="en-US" dirty="0" err="1" smtClean="0"/>
              <a:t>verandering</a:t>
            </a:r>
            <a:r>
              <a:rPr lang="en-US" dirty="0" smtClean="0"/>
              <a:t> in </a:t>
            </a:r>
            <a:r>
              <a:rPr lang="en-US" dirty="0" err="1" smtClean="0"/>
              <a:t>onderwijs</a:t>
            </a:r>
            <a:r>
              <a:rPr lang="en-US" dirty="0" smtClean="0"/>
              <a:t> </a:t>
            </a:r>
            <a:r>
              <a:rPr lang="en-US" dirty="0" err="1" smtClean="0"/>
              <a:t>vraagt</a:t>
            </a:r>
            <a:r>
              <a:rPr lang="en-US" dirty="0" smtClean="0"/>
              <a:t> </a:t>
            </a:r>
            <a:r>
              <a:rPr lang="en-US" dirty="0" err="1" smtClean="0"/>
              <a:t>ook</a:t>
            </a:r>
            <a:r>
              <a:rPr lang="en-US" dirty="0" smtClean="0"/>
              <a:t> </a:t>
            </a:r>
            <a:r>
              <a:rPr lang="en-US" dirty="0" err="1" smtClean="0"/>
              <a:t>een</a:t>
            </a:r>
            <a:r>
              <a:rPr lang="en-US" dirty="0" smtClean="0"/>
              <a:t> </a:t>
            </a:r>
            <a:r>
              <a:rPr lang="en-US" dirty="0" err="1" smtClean="0"/>
              <a:t>verandering</a:t>
            </a:r>
            <a:r>
              <a:rPr lang="en-US" dirty="0" smtClean="0"/>
              <a:t> in </a:t>
            </a:r>
            <a:r>
              <a:rPr lang="en-US" dirty="0" err="1" smtClean="0"/>
              <a:t>evaluatie</a:t>
            </a:r>
            <a:r>
              <a:rPr lang="en-US" dirty="0" smtClean="0"/>
              <a:t>/</a:t>
            </a:r>
            <a:r>
              <a:rPr lang="en-US" dirty="0" err="1" smtClean="0"/>
              <a:t>toetsing</a:t>
            </a:r>
            <a:endParaRPr lang="en-US" dirty="0" smtClean="0"/>
          </a:p>
          <a:p>
            <a:pPr>
              <a:buNone/>
            </a:pPr>
            <a:endParaRPr lang="en-US" sz="2400" i="1" dirty="0" smtClean="0"/>
          </a:p>
          <a:p>
            <a:pPr>
              <a:buNone/>
            </a:pPr>
            <a:r>
              <a:rPr lang="en-US" sz="2400" i="1" dirty="0" err="1" smtClean="0"/>
              <a:t>Immers</a:t>
            </a:r>
            <a:r>
              <a:rPr lang="en-US" sz="2400" i="1" dirty="0" smtClean="0"/>
              <a:t>:</a:t>
            </a:r>
          </a:p>
          <a:p>
            <a:pPr>
              <a:buNone/>
            </a:pPr>
            <a:r>
              <a:rPr lang="en-US" sz="2400" i="1" dirty="0" smtClean="0"/>
              <a:t>	‘</a:t>
            </a:r>
            <a:r>
              <a:rPr lang="en-US" sz="2400" i="1" dirty="0" err="1" smtClean="0"/>
              <a:t>Welke</a:t>
            </a:r>
            <a:r>
              <a:rPr lang="en-US" sz="2400" i="1" dirty="0" smtClean="0"/>
              <a:t> </a:t>
            </a:r>
            <a:r>
              <a:rPr lang="en-US" sz="2400" i="1" dirty="0" err="1" smtClean="0"/>
              <a:t>leerling</a:t>
            </a:r>
            <a:r>
              <a:rPr lang="en-US" sz="2400" i="1" dirty="0" smtClean="0"/>
              <a:t> </a:t>
            </a:r>
            <a:r>
              <a:rPr lang="en-US" sz="2400" i="1" dirty="0" err="1" smtClean="0"/>
              <a:t>spendeert</a:t>
            </a:r>
            <a:r>
              <a:rPr lang="en-US" sz="2400" i="1" dirty="0" smtClean="0"/>
              <a:t> </a:t>
            </a:r>
            <a:r>
              <a:rPr lang="en-US" sz="2400" i="1" dirty="0" err="1" smtClean="0"/>
              <a:t>immers</a:t>
            </a:r>
            <a:r>
              <a:rPr lang="en-US" sz="2400" i="1" dirty="0" smtClean="0"/>
              <a:t> </a:t>
            </a:r>
            <a:r>
              <a:rPr lang="en-US" sz="2400" i="1" dirty="0" err="1" smtClean="0"/>
              <a:t>tijd</a:t>
            </a:r>
            <a:r>
              <a:rPr lang="en-US" sz="2400" i="1" dirty="0" smtClean="0"/>
              <a:t> en </a:t>
            </a:r>
            <a:r>
              <a:rPr lang="en-US" sz="2400" i="1" dirty="0" err="1" smtClean="0"/>
              <a:t>moeite</a:t>
            </a:r>
            <a:r>
              <a:rPr lang="en-US" sz="2400" i="1" dirty="0" smtClean="0"/>
              <a:t> </a:t>
            </a:r>
            <a:r>
              <a:rPr lang="en-US" sz="2400" i="1" dirty="0" err="1" smtClean="0"/>
              <a:t>aan</a:t>
            </a:r>
            <a:r>
              <a:rPr lang="en-US" sz="2400" i="1" dirty="0" smtClean="0"/>
              <a:t> het </a:t>
            </a:r>
            <a:r>
              <a:rPr lang="en-US" sz="2400" i="1" dirty="0" err="1" smtClean="0"/>
              <a:t>analyseren</a:t>
            </a:r>
            <a:r>
              <a:rPr lang="en-US" sz="2400" i="1" dirty="0" smtClean="0"/>
              <a:t> van </a:t>
            </a:r>
            <a:r>
              <a:rPr lang="en-US" sz="2400" i="1" dirty="0" err="1" smtClean="0"/>
              <a:t>problemen</a:t>
            </a:r>
            <a:r>
              <a:rPr lang="en-US" sz="2400" i="1" dirty="0" smtClean="0"/>
              <a:t> </a:t>
            </a:r>
            <a:r>
              <a:rPr lang="en-US" sz="2400" i="1" dirty="0" err="1" smtClean="0"/>
              <a:t>wanneer</a:t>
            </a:r>
            <a:r>
              <a:rPr lang="en-US" sz="2400" i="1" dirty="0" smtClean="0"/>
              <a:t> </a:t>
            </a:r>
            <a:r>
              <a:rPr lang="en-US" sz="2400" i="1" dirty="0" err="1" smtClean="0"/>
              <a:t>enkel</a:t>
            </a:r>
            <a:r>
              <a:rPr lang="en-US" sz="2400" i="1" dirty="0" smtClean="0"/>
              <a:t> de </a:t>
            </a:r>
            <a:r>
              <a:rPr lang="en-US" sz="2400" i="1" dirty="0" err="1" smtClean="0"/>
              <a:t>reproductie</a:t>
            </a:r>
            <a:r>
              <a:rPr lang="en-US" sz="2400" i="1" dirty="0" smtClean="0"/>
              <a:t> van </a:t>
            </a:r>
            <a:r>
              <a:rPr lang="en-US" sz="2400" i="1" dirty="0" err="1" smtClean="0"/>
              <a:t>feitenkennis</a:t>
            </a:r>
            <a:r>
              <a:rPr lang="en-US" sz="2400" i="1" dirty="0" smtClean="0"/>
              <a:t> </a:t>
            </a:r>
            <a:r>
              <a:rPr lang="en-US" sz="2400" i="1" dirty="0" err="1" smtClean="0"/>
              <a:t>wordt</a:t>
            </a:r>
            <a:r>
              <a:rPr lang="en-US" sz="2400" i="1" dirty="0" smtClean="0"/>
              <a:t> </a:t>
            </a:r>
            <a:r>
              <a:rPr lang="en-US" sz="2400" i="1" dirty="0" err="1" smtClean="0"/>
              <a:t>getoetst</a:t>
            </a:r>
            <a:r>
              <a:rPr lang="en-US" sz="2400" i="1" dirty="0" smtClean="0"/>
              <a:t>?’</a:t>
            </a:r>
            <a:endParaRPr lang="en-US" sz="2400" i="1" dirty="0"/>
          </a:p>
        </p:txBody>
      </p:sp>
    </p:spTree>
    <p:extLst>
      <p:ext uri="{BB962C8B-B14F-4D97-AF65-F5344CB8AC3E}">
        <p14:creationId xmlns:p14="http://schemas.microsoft.com/office/powerpoint/2010/main" val="9038093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belang bij toetsing</a:t>
            </a:r>
            <a:endParaRPr lang="nl-NL" dirty="0"/>
          </a:p>
        </p:txBody>
      </p:sp>
      <p:sp>
        <p:nvSpPr>
          <p:cNvPr id="3" name="Tijdelijke aanduiding voor inhoud 2"/>
          <p:cNvSpPr>
            <a:spLocks noGrp="1"/>
          </p:cNvSpPr>
          <p:nvPr>
            <p:ph idx="1"/>
          </p:nvPr>
        </p:nvSpPr>
        <p:spPr>
          <a:xfrm>
            <a:off x="467544" y="2204864"/>
            <a:ext cx="8219256" cy="4525963"/>
          </a:xfrm>
        </p:spPr>
        <p:txBody>
          <a:bodyPr/>
          <a:lstStyle/>
          <a:p>
            <a:r>
              <a:rPr lang="nl-NL" dirty="0" smtClean="0"/>
              <a:t>Validiteit: </a:t>
            </a:r>
            <a:r>
              <a:rPr lang="nl-NL" sz="2000" dirty="0" smtClean="0"/>
              <a:t>toets je wat je wilt meten? (Kennis/vaardigheid/attitude)</a:t>
            </a:r>
            <a:endParaRPr lang="nl-NL" dirty="0" smtClean="0"/>
          </a:p>
          <a:p>
            <a:r>
              <a:rPr lang="nl-NL" dirty="0" smtClean="0"/>
              <a:t>Betrouwbaarheid: </a:t>
            </a:r>
            <a:r>
              <a:rPr lang="nl-NL" sz="2000" dirty="0" smtClean="0"/>
              <a:t>meet de toets het echte resultaat: kortom ongeacht het moment van de dag of de beoordelaar?</a:t>
            </a:r>
            <a:endParaRPr lang="nl-NL" sz="2400" dirty="0" smtClean="0"/>
          </a:p>
          <a:p>
            <a:r>
              <a:rPr lang="nl-NL" dirty="0" smtClean="0"/>
              <a:t>Motiveren voor leren: </a:t>
            </a:r>
            <a:r>
              <a:rPr lang="nl-NL" sz="2000" dirty="0" smtClean="0"/>
              <a:t>geeft het de kinderen en de leerkracht informatie over het leerproces?</a:t>
            </a:r>
          </a:p>
          <a:p>
            <a:r>
              <a:rPr lang="nl-NL" dirty="0" smtClean="0"/>
              <a:t>Rekenschap: </a:t>
            </a:r>
            <a:r>
              <a:rPr lang="nl-NL" sz="2000" dirty="0" smtClean="0"/>
              <a:t>zitten de </a:t>
            </a:r>
            <a:r>
              <a:rPr lang="nl-NL" sz="2000" dirty="0" err="1" smtClean="0"/>
              <a:t>lln</a:t>
            </a:r>
            <a:r>
              <a:rPr lang="nl-NL" sz="2000" dirty="0" smtClean="0"/>
              <a:t> op het goede niveau? </a:t>
            </a:r>
            <a:endParaRPr lang="nl-NL" sz="4400" dirty="0"/>
          </a:p>
        </p:txBody>
      </p:sp>
    </p:spTree>
    <p:extLst>
      <p:ext uri="{BB962C8B-B14F-4D97-AF65-F5344CB8AC3E}">
        <p14:creationId xmlns:p14="http://schemas.microsoft.com/office/powerpoint/2010/main" val="8239943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Toetsvormen</a:t>
            </a:r>
            <a:endParaRPr lang="nl-NL" dirty="0"/>
          </a:p>
        </p:txBody>
      </p:sp>
      <p:sp>
        <p:nvSpPr>
          <p:cNvPr id="3" name="Tijdelijke aanduiding voor inhoud 2"/>
          <p:cNvSpPr>
            <a:spLocks noGrp="1"/>
          </p:cNvSpPr>
          <p:nvPr>
            <p:ph idx="1"/>
          </p:nvPr>
        </p:nvSpPr>
        <p:spPr>
          <a:xfrm>
            <a:off x="251520" y="1844824"/>
            <a:ext cx="8676456" cy="4525963"/>
          </a:xfrm>
        </p:spPr>
        <p:txBody>
          <a:bodyPr/>
          <a:lstStyle/>
          <a:p>
            <a:r>
              <a:rPr lang="nl-NL" dirty="0" smtClean="0"/>
              <a:t>Kritisch kijken naar verschillende </a:t>
            </a:r>
            <a:r>
              <a:rPr lang="nl-NL" dirty="0" err="1" smtClean="0"/>
              <a:t>toetsvormen</a:t>
            </a:r>
            <a:r>
              <a:rPr lang="nl-NL" dirty="0" smtClean="0"/>
              <a:t>:</a:t>
            </a:r>
          </a:p>
          <a:p>
            <a:pPr marL="914400" lvl="1" indent="-457200">
              <a:buFont typeface="+mj-lt"/>
              <a:buAutoNum type="arabicPeriod"/>
            </a:pPr>
            <a:r>
              <a:rPr lang="nl-NL" sz="2000" dirty="0" err="1" smtClean="0"/>
              <a:t>Cito</a:t>
            </a:r>
            <a:r>
              <a:rPr lang="nl-NL" sz="2000" dirty="0" smtClean="0"/>
              <a:t> toets</a:t>
            </a:r>
          </a:p>
          <a:p>
            <a:pPr marL="914400" lvl="1" indent="-457200">
              <a:buFont typeface="+mj-lt"/>
              <a:buAutoNum type="arabicPeriod"/>
            </a:pPr>
            <a:r>
              <a:rPr lang="nl-NL" sz="2000" dirty="0" smtClean="0"/>
              <a:t>Methodetoets</a:t>
            </a:r>
          </a:p>
          <a:p>
            <a:pPr marL="914400" lvl="1" indent="-457200">
              <a:buFont typeface="+mj-lt"/>
              <a:buAutoNum type="arabicPeriod"/>
            </a:pPr>
            <a:r>
              <a:rPr lang="nl-NL" sz="2000" dirty="0" smtClean="0"/>
              <a:t>Evaluatielijsten vaardigheden/attitude</a:t>
            </a:r>
          </a:p>
          <a:p>
            <a:pPr marL="914400" lvl="1" indent="-457200">
              <a:buFont typeface="+mj-lt"/>
              <a:buAutoNum type="arabicPeriod"/>
            </a:pPr>
            <a:r>
              <a:rPr lang="nl-NL" sz="2000" dirty="0" smtClean="0"/>
              <a:t>Logboek</a:t>
            </a:r>
          </a:p>
          <a:p>
            <a:pPr marL="914400" lvl="1" indent="-457200">
              <a:buFont typeface="+mj-lt"/>
              <a:buAutoNum type="arabicPeriod"/>
            </a:pPr>
            <a:r>
              <a:rPr lang="nl-NL" sz="2000" dirty="0" smtClean="0"/>
              <a:t>Onderzoeksverslag</a:t>
            </a:r>
          </a:p>
          <a:p>
            <a:pPr marL="914400" lvl="1" indent="-457200">
              <a:buFont typeface="+mj-lt"/>
              <a:buAutoNum type="arabicPeriod"/>
            </a:pPr>
            <a:r>
              <a:rPr lang="nl-NL" sz="2000" dirty="0" smtClean="0"/>
              <a:t>Zelfevaluatie</a:t>
            </a:r>
          </a:p>
          <a:p>
            <a:pPr marL="914400" lvl="1" indent="-457200">
              <a:buFont typeface="+mj-lt"/>
              <a:buAutoNum type="arabicPeriod"/>
            </a:pPr>
            <a:r>
              <a:rPr lang="nl-NL" sz="2000" dirty="0" smtClean="0"/>
              <a:t>Rubrics</a:t>
            </a:r>
          </a:p>
          <a:p>
            <a:pPr marL="914400" lvl="1" indent="-457200">
              <a:buFont typeface="+mj-lt"/>
              <a:buAutoNum type="arabicPeriod"/>
            </a:pPr>
            <a:r>
              <a:rPr lang="nl-NL" sz="2000" dirty="0" smtClean="0"/>
              <a:t>Ontwikkelportfolio</a:t>
            </a:r>
          </a:p>
          <a:p>
            <a:pPr marL="914400" lvl="1" indent="-457200">
              <a:buFont typeface="+mj-lt"/>
              <a:buAutoNum type="arabicPeriod"/>
            </a:pPr>
            <a:r>
              <a:rPr lang="nl-NL" sz="2000" dirty="0" smtClean="0"/>
              <a:t>Presentatie</a:t>
            </a:r>
            <a:endParaRPr lang="nl-NL" sz="2000" dirty="0"/>
          </a:p>
        </p:txBody>
      </p:sp>
    </p:spTree>
    <p:extLst>
      <p:ext uri="{BB962C8B-B14F-4D97-AF65-F5344CB8AC3E}">
        <p14:creationId xmlns:p14="http://schemas.microsoft.com/office/powerpoint/2010/main" val="29932989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3" action="ppaction://hlinkfile"/>
              </a:rPr>
              <a:t>RubricsBB </a:t>
            </a:r>
            <a:r>
              <a:rPr lang="nl-NL" dirty="0" smtClean="0"/>
              <a:t> </a:t>
            </a:r>
            <a:r>
              <a:rPr lang="nl-NL" dirty="0" smtClean="0">
                <a:hlinkClick r:id="rId4" action="ppaction://hlinkfile"/>
              </a:rPr>
              <a:t>Rubrics OB</a:t>
            </a:r>
            <a:endParaRPr lang="nl-NL" dirty="0"/>
          </a:p>
        </p:txBody>
      </p:sp>
      <p:pic>
        <p:nvPicPr>
          <p:cNvPr id="4" name="Afbeelding 3" descr="Rubric.jpg"/>
          <p:cNvPicPr/>
          <p:nvPr/>
        </p:nvPicPr>
        <p:blipFill>
          <a:blip r:embed="rId5" cstate="email">
            <a:extLst>
              <a:ext uri="{28A0092B-C50C-407E-A947-70E740481C1C}">
                <a14:useLocalDpi xmlns:a14="http://schemas.microsoft.com/office/drawing/2010/main"/>
              </a:ext>
            </a:extLst>
          </a:blip>
          <a:stretch>
            <a:fillRect/>
          </a:stretch>
        </p:blipFill>
        <p:spPr>
          <a:xfrm rot="-60000">
            <a:off x="1083914" y="1473998"/>
            <a:ext cx="7056784" cy="4680520"/>
          </a:xfrm>
          <a:prstGeom prst="rect">
            <a:avLst/>
          </a:prstGeom>
        </p:spPr>
      </p:pic>
      <p:sp>
        <p:nvSpPr>
          <p:cNvPr id="5" name="Tekstvak 4"/>
          <p:cNvSpPr txBox="1"/>
          <p:nvPr/>
        </p:nvSpPr>
        <p:spPr>
          <a:xfrm>
            <a:off x="611560" y="6093296"/>
            <a:ext cx="6264696" cy="1015663"/>
          </a:xfrm>
          <a:prstGeom prst="rect">
            <a:avLst/>
          </a:prstGeom>
          <a:noFill/>
        </p:spPr>
        <p:txBody>
          <a:bodyPr wrap="square" rtlCol="0">
            <a:spAutoFit/>
          </a:bodyPr>
          <a:lstStyle/>
          <a:p>
            <a:pPr lvl="0"/>
            <a:r>
              <a:rPr lang="nl-NL" sz="1400" dirty="0" smtClean="0"/>
              <a:t>Uit: Keulen, van H. &amp; </a:t>
            </a:r>
            <a:r>
              <a:rPr lang="nl-NL" sz="1400" dirty="0" err="1" smtClean="0"/>
              <a:t>Oosterheert</a:t>
            </a:r>
            <a:r>
              <a:rPr lang="nl-NL" sz="1400" dirty="0" smtClean="0"/>
              <a:t>, I. (2011) Hoofdstuk 10, onderwijs in wetenschap en techniek ontwikkelen. In: Wetenschap en techniek op de basisschool. Groningen: </a:t>
            </a:r>
            <a:r>
              <a:rPr lang="nl-NL" sz="1400" dirty="0" err="1" smtClean="0"/>
              <a:t>Noordhoff</a:t>
            </a:r>
            <a:r>
              <a:rPr lang="nl-NL" sz="1400" dirty="0" smtClean="0"/>
              <a:t> Uitgevers</a:t>
            </a:r>
          </a:p>
          <a:p>
            <a:endParaRPr lang="nl-NL" dirty="0"/>
          </a:p>
        </p:txBody>
      </p:sp>
    </p:spTree>
    <p:extLst>
      <p:ext uri="{BB962C8B-B14F-4D97-AF65-F5344CB8AC3E}">
        <p14:creationId xmlns:p14="http://schemas.microsoft.com/office/powerpoint/2010/main" val="13108036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Box 13"/>
          <p:cNvSpPr txBox="1"/>
          <p:nvPr/>
        </p:nvSpPr>
        <p:spPr>
          <a:xfrm>
            <a:off x="1382385" y="4722665"/>
            <a:ext cx="6069935" cy="646331"/>
          </a:xfrm>
          <a:prstGeom prst="rect">
            <a:avLst/>
          </a:prstGeom>
          <a:noFill/>
        </p:spPr>
        <p:txBody>
          <a:bodyPr wrap="square" rtlCol="0">
            <a:spAutoFit/>
          </a:bodyPr>
          <a:lstStyle/>
          <a:p>
            <a:r>
              <a:rPr lang="nl-NL" dirty="0" smtClean="0"/>
              <a:t>Volgen en beoordelen op</a:t>
            </a:r>
          </a:p>
          <a:p>
            <a:r>
              <a:rPr lang="nl-NL" b="1" dirty="0" smtClean="0"/>
              <a:t>Individueel niveau</a:t>
            </a:r>
          </a:p>
        </p:txBody>
      </p:sp>
      <p:sp>
        <p:nvSpPr>
          <p:cNvPr id="16" name="TextBox 15"/>
          <p:cNvSpPr txBox="1"/>
          <p:nvPr/>
        </p:nvSpPr>
        <p:spPr>
          <a:xfrm>
            <a:off x="-26208" y="5929670"/>
            <a:ext cx="9144000" cy="923330"/>
          </a:xfrm>
          <a:prstGeom prst="rect">
            <a:avLst/>
          </a:prstGeom>
          <a:solidFill>
            <a:schemeClr val="accent6">
              <a:lumMod val="75000"/>
            </a:schemeClr>
          </a:solidFill>
        </p:spPr>
        <p:txBody>
          <a:bodyPr wrap="square" rtlCol="0">
            <a:spAutoFit/>
          </a:bodyPr>
          <a:lstStyle/>
          <a:p>
            <a:r>
              <a:rPr lang="nl-NL" b="1" dirty="0" smtClean="0">
                <a:solidFill>
                  <a:schemeClr val="bg1"/>
                </a:solidFill>
              </a:rPr>
              <a:t>Wat willen we volgen en beoordelen?</a:t>
            </a:r>
          </a:p>
          <a:p>
            <a:r>
              <a:rPr lang="nl-NL" b="1" dirty="0">
                <a:solidFill>
                  <a:schemeClr val="bg1"/>
                </a:solidFill>
              </a:rPr>
              <a:t>Wat is kwaliteit</a:t>
            </a:r>
            <a:r>
              <a:rPr lang="nl-NL" b="1" dirty="0" smtClean="0">
                <a:solidFill>
                  <a:schemeClr val="bg1"/>
                </a:solidFill>
              </a:rPr>
              <a:t>?</a:t>
            </a:r>
          </a:p>
          <a:p>
            <a:r>
              <a:rPr lang="nl-NL" b="1" dirty="0" smtClean="0">
                <a:solidFill>
                  <a:schemeClr val="bg1"/>
                </a:solidFill>
              </a:rPr>
              <a:t>Hoe willen we volgen en beoordelen? </a:t>
            </a:r>
            <a:endParaRPr lang="en-US" b="1" dirty="0">
              <a:solidFill>
                <a:schemeClr val="bg1"/>
              </a:solidFill>
            </a:endParaRPr>
          </a:p>
        </p:txBody>
      </p:sp>
      <p:grpSp>
        <p:nvGrpSpPr>
          <p:cNvPr id="18" name="Group 17"/>
          <p:cNvGrpSpPr/>
          <p:nvPr/>
        </p:nvGrpSpPr>
        <p:grpSpPr>
          <a:xfrm>
            <a:off x="1547664" y="1243940"/>
            <a:ext cx="7596336" cy="2466754"/>
            <a:chOff x="1547664" y="1243940"/>
            <a:chExt cx="7596336" cy="2466754"/>
          </a:xfrm>
        </p:grpSpPr>
        <p:grpSp>
          <p:nvGrpSpPr>
            <p:cNvPr id="6" name="Group 5"/>
            <p:cNvGrpSpPr/>
            <p:nvPr/>
          </p:nvGrpSpPr>
          <p:grpSpPr>
            <a:xfrm>
              <a:off x="1547664" y="1243940"/>
              <a:ext cx="5560828" cy="2466754"/>
              <a:chOff x="1331640" y="1916832"/>
              <a:chExt cx="5560828" cy="2466754"/>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31640" y="1916832"/>
                <a:ext cx="5560828" cy="246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91680" y="2348880"/>
                <a:ext cx="18002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7108492" y="1243940"/>
              <a:ext cx="2035508" cy="3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403648" y="2814663"/>
            <a:ext cx="6048672" cy="1472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1680"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9872"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20575" y="2846600"/>
            <a:ext cx="2160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5076056" y="6073169"/>
            <a:ext cx="3960440" cy="646331"/>
          </a:xfrm>
          <a:prstGeom prst="rect">
            <a:avLst/>
          </a:prstGeom>
          <a:noFill/>
        </p:spPr>
        <p:txBody>
          <a:bodyPr wrap="square" rtlCol="0">
            <a:spAutoFit/>
          </a:bodyPr>
          <a:lstStyle/>
          <a:p>
            <a:r>
              <a:rPr lang="nl-NL" b="1" i="1" dirty="0" smtClean="0">
                <a:solidFill>
                  <a:schemeClr val="bg1"/>
                </a:solidFill>
              </a:rPr>
              <a:t>Hoe gaan we als pilotschool</a:t>
            </a:r>
          </a:p>
          <a:p>
            <a:r>
              <a:rPr lang="nl-NL" b="1" i="1" dirty="0">
                <a:solidFill>
                  <a:schemeClr val="bg1"/>
                </a:solidFill>
              </a:rPr>
              <a:t>d</a:t>
            </a:r>
            <a:r>
              <a:rPr lang="nl-NL" b="1" i="1" dirty="0" smtClean="0">
                <a:solidFill>
                  <a:schemeClr val="bg1"/>
                </a:solidFill>
              </a:rPr>
              <a:t>it doen?</a:t>
            </a:r>
            <a:endParaRPr lang="nl-NL" b="1" i="1" dirty="0">
              <a:solidFill>
                <a:schemeClr val="bg1"/>
              </a:solidFill>
            </a:endParaRPr>
          </a:p>
        </p:txBody>
      </p:sp>
      <p:sp>
        <p:nvSpPr>
          <p:cNvPr id="11" name="TextBox 10"/>
          <p:cNvSpPr txBox="1"/>
          <p:nvPr/>
        </p:nvSpPr>
        <p:spPr>
          <a:xfrm>
            <a:off x="2696563" y="237250"/>
            <a:ext cx="6339933" cy="1077218"/>
          </a:xfrm>
          <a:prstGeom prst="rect">
            <a:avLst/>
          </a:prstGeom>
          <a:noFill/>
        </p:spPr>
        <p:txBody>
          <a:bodyPr wrap="square" rtlCol="0">
            <a:spAutoFit/>
          </a:bodyPr>
          <a:lstStyle/>
          <a:p>
            <a:r>
              <a:rPr lang="nl-NL" sz="3200" dirty="0" smtClean="0">
                <a:solidFill>
                  <a:schemeClr val="bg1"/>
                </a:solidFill>
              </a:rPr>
              <a:t>Beoordelen en volgen van leerresultaten </a:t>
            </a:r>
            <a:r>
              <a:rPr lang="nl-NL" sz="2000" i="1" dirty="0" smtClean="0">
                <a:solidFill>
                  <a:schemeClr val="bg1"/>
                </a:solidFill>
              </a:rPr>
              <a:t>(proces en product)</a:t>
            </a:r>
            <a:endParaRPr lang="en-US" sz="2000" i="1" dirty="0">
              <a:solidFill>
                <a:schemeClr val="bg1"/>
              </a:solidFill>
            </a:endParaRPr>
          </a:p>
        </p:txBody>
      </p:sp>
    </p:spTree>
    <p:extLst>
      <p:ext uri="{BB962C8B-B14F-4D97-AF65-F5344CB8AC3E}">
        <p14:creationId xmlns:p14="http://schemas.microsoft.com/office/powerpoint/2010/main" val="11286667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8" grpId="0" animBg="1"/>
      <p:bldP spid="9" grpId="0" animBg="1"/>
      <p:bldP spid="10"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w="381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39552" y="476672"/>
            <a:ext cx="8136904" cy="369332"/>
          </a:xfrm>
          <a:prstGeom prst="rect">
            <a:avLst/>
          </a:prstGeom>
          <a:solidFill>
            <a:srgbClr val="FFC000"/>
          </a:solidFill>
        </p:spPr>
        <p:txBody>
          <a:bodyPr wrap="square" rtlCol="0">
            <a:spAutoFit/>
          </a:bodyPr>
          <a:lstStyle/>
          <a:p>
            <a:r>
              <a:rPr lang="nl-NL" b="1" dirty="0" smtClean="0"/>
              <a:t>(zelf)Beoordeling van eigen werk</a:t>
            </a:r>
          </a:p>
        </p:txBody>
      </p:sp>
      <p:sp>
        <p:nvSpPr>
          <p:cNvPr id="2" name="TextBox 1"/>
          <p:cNvSpPr txBox="1"/>
          <p:nvPr/>
        </p:nvSpPr>
        <p:spPr>
          <a:xfrm>
            <a:off x="539552" y="1340768"/>
            <a:ext cx="6912768" cy="1477328"/>
          </a:xfrm>
          <a:prstGeom prst="rect">
            <a:avLst/>
          </a:prstGeom>
          <a:noFill/>
        </p:spPr>
        <p:txBody>
          <a:bodyPr wrap="square" rtlCol="0">
            <a:spAutoFit/>
          </a:bodyPr>
          <a:lstStyle/>
          <a:p>
            <a:r>
              <a:rPr lang="nl-NL" dirty="0" smtClean="0"/>
              <a:t>Hogere betrokkenheid bij het onderwijs van het kind</a:t>
            </a:r>
          </a:p>
          <a:p>
            <a:endParaRPr lang="nl-NL" dirty="0"/>
          </a:p>
          <a:p>
            <a:r>
              <a:rPr lang="nl-NL" dirty="0" smtClean="0"/>
              <a:t>	</a:t>
            </a:r>
            <a:r>
              <a:rPr lang="nl-NL" b="1" dirty="0" smtClean="0">
                <a:solidFill>
                  <a:srgbClr val="C00000"/>
                </a:solidFill>
              </a:rPr>
              <a:t>Kind heeft inspraak op leerdoelen en beoordelen</a:t>
            </a:r>
          </a:p>
          <a:p>
            <a:r>
              <a:rPr lang="nl-NL" dirty="0"/>
              <a:t>	</a:t>
            </a:r>
            <a:endParaRPr lang="nl-NL" dirty="0" smtClean="0"/>
          </a:p>
          <a:p>
            <a:r>
              <a:rPr lang="nl-NL" dirty="0"/>
              <a:t>	</a:t>
            </a:r>
            <a:endParaRPr lang="nl-NL" dirty="0" smtClean="0"/>
          </a:p>
        </p:txBody>
      </p:sp>
      <p:sp>
        <p:nvSpPr>
          <p:cNvPr id="3" name="TextBox 2"/>
          <p:cNvSpPr txBox="1"/>
          <p:nvPr/>
        </p:nvSpPr>
        <p:spPr>
          <a:xfrm>
            <a:off x="611560" y="5657671"/>
            <a:ext cx="8064896" cy="1200329"/>
          </a:xfrm>
          <a:prstGeom prst="rect">
            <a:avLst/>
          </a:prstGeom>
          <a:noFill/>
        </p:spPr>
        <p:txBody>
          <a:bodyPr wrap="square" rtlCol="0">
            <a:spAutoFit/>
          </a:bodyPr>
          <a:lstStyle/>
          <a:p>
            <a:r>
              <a:rPr lang="nl-NL" dirty="0" smtClean="0"/>
              <a:t>Welke wensen en ideeën hebben jullie </a:t>
            </a:r>
            <a:r>
              <a:rPr lang="nl-NL" dirty="0" err="1" smtClean="0"/>
              <a:t>tav</a:t>
            </a:r>
            <a:r>
              <a:rPr lang="nl-NL" dirty="0" smtClean="0"/>
              <a:t> (zelf)beoordelen?</a:t>
            </a:r>
          </a:p>
          <a:p>
            <a:r>
              <a:rPr lang="nl-NL" i="1" dirty="0"/>
              <a:t>-als </a:t>
            </a:r>
            <a:r>
              <a:rPr lang="nl-NL" i="1" dirty="0" err="1"/>
              <a:t>icc</a:t>
            </a:r>
            <a:r>
              <a:rPr lang="nl-NL" i="1" dirty="0"/>
              <a:t>-er?</a:t>
            </a:r>
          </a:p>
          <a:p>
            <a:r>
              <a:rPr lang="nl-NL" i="1" dirty="0" smtClean="0"/>
              <a:t>-als team? </a:t>
            </a:r>
          </a:p>
          <a:p>
            <a:r>
              <a:rPr lang="nl-NL" i="1" dirty="0"/>
              <a:t>-</a:t>
            </a:r>
            <a:r>
              <a:rPr lang="nl-NL" i="1" dirty="0" smtClean="0"/>
              <a:t>als wijk?</a:t>
            </a:r>
          </a:p>
        </p:txBody>
      </p:sp>
      <p:sp>
        <p:nvSpPr>
          <p:cNvPr id="9" name="TextBox 8"/>
          <p:cNvSpPr txBox="1"/>
          <p:nvPr/>
        </p:nvSpPr>
        <p:spPr>
          <a:xfrm>
            <a:off x="1259632" y="2708919"/>
            <a:ext cx="6192688" cy="2031325"/>
          </a:xfrm>
          <a:prstGeom prst="rect">
            <a:avLst/>
          </a:prstGeom>
          <a:solidFill>
            <a:srgbClr val="FFC000"/>
          </a:solidFill>
        </p:spPr>
        <p:txBody>
          <a:bodyPr wrap="square" rtlCol="0">
            <a:spAutoFit/>
          </a:bodyPr>
          <a:lstStyle/>
          <a:p>
            <a:r>
              <a:rPr lang="nl-NL" dirty="0" smtClean="0"/>
              <a:t>Probeer het kind zijn eigen plan te laten verwoorden</a:t>
            </a:r>
          </a:p>
          <a:p>
            <a:r>
              <a:rPr lang="nl-NL" dirty="0"/>
              <a:t>	</a:t>
            </a:r>
            <a:endParaRPr lang="nl-NL" dirty="0" smtClean="0"/>
          </a:p>
          <a:p>
            <a:r>
              <a:rPr lang="nl-NL" i="1" dirty="0"/>
              <a:t>	</a:t>
            </a:r>
            <a:r>
              <a:rPr lang="nl-NL" i="1" dirty="0" smtClean="0"/>
              <a:t>wat ga je doen?</a:t>
            </a:r>
          </a:p>
          <a:p>
            <a:r>
              <a:rPr lang="nl-NL" i="1" dirty="0"/>
              <a:t>	</a:t>
            </a:r>
            <a:r>
              <a:rPr lang="nl-NL" i="1" dirty="0" smtClean="0"/>
              <a:t>hoe pak je het aan?</a:t>
            </a:r>
          </a:p>
          <a:p>
            <a:r>
              <a:rPr lang="nl-NL" i="1" dirty="0"/>
              <a:t>	</a:t>
            </a:r>
            <a:endParaRPr lang="nl-NL" i="1" dirty="0" smtClean="0"/>
          </a:p>
          <a:p>
            <a:r>
              <a:rPr lang="nl-NL" i="1" dirty="0"/>
              <a:t>	</a:t>
            </a:r>
            <a:r>
              <a:rPr lang="nl-NL" i="1" dirty="0" smtClean="0"/>
              <a:t>wat wil je leren?</a:t>
            </a:r>
          </a:p>
          <a:p>
            <a:r>
              <a:rPr lang="nl-NL" i="1" dirty="0"/>
              <a:t>	</a:t>
            </a:r>
            <a:r>
              <a:rPr lang="nl-NL" i="1" dirty="0" smtClean="0"/>
              <a:t>hoe wil je het gaan leren?</a:t>
            </a:r>
            <a:endParaRPr lang="en-US" i="1" dirty="0"/>
          </a:p>
        </p:txBody>
      </p:sp>
    </p:spTree>
    <p:extLst>
      <p:ext uri="{BB962C8B-B14F-4D97-AF65-F5344CB8AC3E}">
        <p14:creationId xmlns:p14="http://schemas.microsoft.com/office/powerpoint/2010/main" val="3345570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404664"/>
            <a:ext cx="5842992" cy="1143000"/>
          </a:xfrm>
        </p:spPr>
        <p:txBody>
          <a:bodyPr/>
          <a:lstStyle/>
          <a:p>
            <a:r>
              <a:rPr lang="nl-NL" dirty="0">
                <a:hlinkClick r:id="rId3"/>
              </a:rPr>
              <a:t>www.SCHOOLFOLIO.nl</a:t>
            </a:r>
            <a:r>
              <a:rPr lang="nl-NL" dirty="0"/>
              <a:t/>
            </a:r>
            <a:br>
              <a:rPr lang="nl-NL" dirty="0"/>
            </a:br>
            <a:endParaRPr lang="nl-NL" dirty="0"/>
          </a:p>
        </p:txBody>
      </p:sp>
      <p:pic>
        <p:nvPicPr>
          <p:cNvPr id="4" name="Tijdelijke aanduiding voor inhoud 3" descr="Schermafbeelding 2016-10-23 om 10.37.29.pn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67544" y="1600200"/>
            <a:ext cx="8682642" cy="4781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23834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Opbrengst versus ontwikkelen</a:t>
            </a:r>
            <a:endParaRPr lang="nl-NL" dirty="0"/>
          </a:p>
        </p:txBody>
      </p:sp>
      <p:pic>
        <p:nvPicPr>
          <p:cNvPr id="5" name="Tijdelijke aanduiding voor inhoud 4" descr="Schermafbeelding 2016-10-21 om 16.10.22.png"/>
          <p:cNvPicPr>
            <a:picLocks noGrp="1" noChangeAspect="1"/>
          </p:cNvPicPr>
          <p:nvPr>
            <p:ph idx="1"/>
          </p:nvPr>
        </p:nvPicPr>
        <p:blipFill>
          <a:blip r:embed="rId2" cstate="email">
            <a:extLst>
              <a:ext uri="{28A0092B-C50C-407E-A947-70E740481C1C}">
                <a14:useLocalDpi xmlns:a14="http://schemas.microsoft.com/office/drawing/2010/main"/>
              </a:ext>
            </a:extLst>
          </a:blip>
          <a:srcRect l="-88718" r="-88718"/>
          <a:stretch>
            <a:fillRect/>
          </a:stretch>
        </p:blipFill>
        <p:spPr>
          <a:xfrm>
            <a:off x="-972616" y="1556792"/>
            <a:ext cx="7920880" cy="4525963"/>
          </a:xfrm>
          <a:prstGeom prst="rect">
            <a:avLst/>
          </a:prstGeom>
          <a:ln>
            <a:noFill/>
          </a:ln>
          <a:effectLst>
            <a:outerShdw blurRad="292100" dist="139700" dir="2700000" algn="tl" rotWithShape="0">
              <a:srgbClr val="333333">
                <a:alpha val="65000"/>
              </a:srgbClr>
            </a:outerShdw>
          </a:effectLst>
        </p:spPr>
      </p:pic>
      <p:sp>
        <p:nvSpPr>
          <p:cNvPr id="6" name="Rechthoek 5"/>
          <p:cNvSpPr/>
          <p:nvPr/>
        </p:nvSpPr>
        <p:spPr>
          <a:xfrm>
            <a:off x="5004048" y="1988840"/>
            <a:ext cx="3024336" cy="3970318"/>
          </a:xfrm>
          <a:prstGeom prst="rect">
            <a:avLst/>
          </a:prstGeom>
        </p:spPr>
        <p:txBody>
          <a:bodyPr wrap="square">
            <a:spAutoFit/>
          </a:bodyPr>
          <a:lstStyle/>
          <a:p>
            <a:r>
              <a:rPr lang="en-US" sz="2800" dirty="0" smtClean="0"/>
              <a:t>“We</a:t>
            </a:r>
          </a:p>
          <a:p>
            <a:r>
              <a:rPr lang="en-US" sz="2800" dirty="0" err="1" smtClean="0"/>
              <a:t>confronteren</a:t>
            </a:r>
            <a:endParaRPr lang="en-US" sz="2800" dirty="0"/>
          </a:p>
          <a:p>
            <a:r>
              <a:rPr lang="en-US" sz="2800" dirty="0" err="1"/>
              <a:t>kinderen</a:t>
            </a:r>
            <a:endParaRPr lang="en-US" sz="2800" dirty="0"/>
          </a:p>
          <a:p>
            <a:r>
              <a:rPr lang="en-US" sz="2800" dirty="0"/>
              <a:t>steeds met de</a:t>
            </a:r>
          </a:p>
          <a:p>
            <a:r>
              <a:rPr lang="en-US" sz="2800" dirty="0" err="1"/>
              <a:t>volle</a:t>
            </a:r>
            <a:r>
              <a:rPr lang="en-US" sz="2800" dirty="0"/>
              <a:t> </a:t>
            </a:r>
            <a:r>
              <a:rPr lang="en-US" sz="2800" dirty="0" err="1"/>
              <a:t>complexe</a:t>
            </a:r>
            <a:endParaRPr lang="en-US" sz="2800" dirty="0"/>
          </a:p>
          <a:p>
            <a:r>
              <a:rPr lang="en-US" sz="2800" dirty="0" err="1"/>
              <a:t>werkelijkheid</a:t>
            </a:r>
            <a:r>
              <a:rPr lang="en-US" sz="2800" dirty="0"/>
              <a:t>.</a:t>
            </a:r>
          </a:p>
          <a:p>
            <a:r>
              <a:rPr lang="en-US" sz="2800" dirty="0" err="1"/>
              <a:t>Gooi</a:t>
            </a:r>
            <a:r>
              <a:rPr lang="en-US" sz="2800" dirty="0"/>
              <a:t> </a:t>
            </a:r>
            <a:r>
              <a:rPr lang="en-US" sz="2800" dirty="0" err="1"/>
              <a:t>ze</a:t>
            </a:r>
            <a:r>
              <a:rPr lang="en-US" sz="2800" dirty="0"/>
              <a:t> </a:t>
            </a:r>
            <a:r>
              <a:rPr lang="en-US" sz="2800" dirty="0" err="1"/>
              <a:t>er</a:t>
            </a:r>
            <a:r>
              <a:rPr lang="en-US" sz="2800" dirty="0"/>
              <a:t> maar</a:t>
            </a:r>
          </a:p>
          <a:p>
            <a:r>
              <a:rPr lang="en-US" sz="2800" dirty="0"/>
              <a:t>in. </a:t>
            </a:r>
            <a:r>
              <a:rPr lang="en-US" sz="2800" dirty="0" err="1"/>
              <a:t>Ze</a:t>
            </a:r>
            <a:r>
              <a:rPr lang="en-US" sz="2800" dirty="0"/>
              <a:t> </a:t>
            </a:r>
            <a:r>
              <a:rPr lang="en-US" sz="2800" dirty="0" err="1"/>
              <a:t>kunnen</a:t>
            </a:r>
            <a:endParaRPr lang="en-US" sz="2800" dirty="0"/>
          </a:p>
          <a:p>
            <a:r>
              <a:rPr lang="nb-NO" sz="2800" dirty="0"/>
              <a:t>het.”</a:t>
            </a:r>
            <a:endParaRPr lang="nl-NL" sz="2800" dirty="0"/>
          </a:p>
        </p:txBody>
      </p:sp>
    </p:spTree>
    <p:extLst>
      <p:ext uri="{BB962C8B-B14F-4D97-AF65-F5344CB8AC3E}">
        <p14:creationId xmlns:p14="http://schemas.microsoft.com/office/powerpoint/2010/main" val="2976138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2"/>
              </a:rPr>
              <a:t>Ander invalshoek?</a:t>
            </a:r>
            <a:endParaRPr lang="nl-NL" dirty="0"/>
          </a:p>
        </p:txBody>
      </p:sp>
      <p:sp>
        <p:nvSpPr>
          <p:cNvPr id="5" name="Rechthoek 4"/>
          <p:cNvSpPr/>
          <p:nvPr/>
        </p:nvSpPr>
        <p:spPr>
          <a:xfrm>
            <a:off x="395536" y="2492896"/>
            <a:ext cx="8208912" cy="3139321"/>
          </a:xfrm>
          <a:prstGeom prst="rect">
            <a:avLst/>
          </a:prstGeom>
        </p:spPr>
        <p:txBody>
          <a:bodyPr wrap="square">
            <a:spAutoFit/>
          </a:bodyPr>
          <a:lstStyle/>
          <a:p>
            <a:r>
              <a:rPr lang="nl-NL" dirty="0" err="1"/>
              <a:t>Laevers</a:t>
            </a:r>
            <a:r>
              <a:rPr lang="nl-NL" dirty="0"/>
              <a:t>: “Kijken naar ontwikkeling in plaats van opbrengsten vraagt</a:t>
            </a:r>
          </a:p>
          <a:p>
            <a:r>
              <a:rPr lang="nl-NL" dirty="0"/>
              <a:t>een paradigmashift: een heel ander ‘ontwikkelingsbegrip’. </a:t>
            </a:r>
            <a:endParaRPr lang="nl-NL" dirty="0" smtClean="0"/>
          </a:p>
          <a:p>
            <a:endParaRPr lang="nl-NL" dirty="0" smtClean="0"/>
          </a:p>
          <a:p>
            <a:r>
              <a:rPr lang="nl-NL" dirty="0" smtClean="0"/>
              <a:t>Niet langer </a:t>
            </a:r>
            <a:r>
              <a:rPr lang="nl-NL" dirty="0"/>
              <a:t>denken in kennis, vaardigheden of attitudes, die los van</a:t>
            </a:r>
          </a:p>
          <a:p>
            <a:r>
              <a:rPr lang="nl-NL" dirty="0"/>
              <a:t>elkaar worden overgedragen op basis van uiteengerafelde doelen</a:t>
            </a:r>
          </a:p>
          <a:p>
            <a:r>
              <a:rPr lang="nl-NL" dirty="0"/>
              <a:t>volgens </a:t>
            </a:r>
            <a:r>
              <a:rPr lang="nl-NL" dirty="0" err="1"/>
              <a:t>Blooms</a:t>
            </a:r>
            <a:r>
              <a:rPr lang="nl-NL" dirty="0"/>
              <a:t> taxonomie. Pas na veel begeleid oefenen komen</a:t>
            </a:r>
          </a:p>
          <a:p>
            <a:r>
              <a:rPr lang="nl-NL" dirty="0" smtClean="0"/>
              <a:t>kinderen </a:t>
            </a:r>
            <a:r>
              <a:rPr lang="nl-NL" dirty="0"/>
              <a:t>bij complexe activiteiten als evalueren, beoordelen en</a:t>
            </a:r>
          </a:p>
          <a:p>
            <a:r>
              <a:rPr lang="nl-NL" dirty="0"/>
              <a:t>probleemoplossing uit</a:t>
            </a:r>
            <a:r>
              <a:rPr lang="nl-NL" dirty="0" smtClean="0"/>
              <a:t>.</a:t>
            </a:r>
          </a:p>
          <a:p>
            <a:endParaRPr lang="nl-NL" dirty="0"/>
          </a:p>
          <a:p>
            <a:r>
              <a:rPr lang="nl-NL" dirty="0" smtClean="0"/>
              <a:t>Het </a:t>
            </a:r>
            <a:r>
              <a:rPr lang="nl-NL" dirty="0"/>
              <a:t>nieuwe paradigma draait de zaak om. We</a:t>
            </a:r>
          </a:p>
          <a:p>
            <a:r>
              <a:rPr lang="nl-NL" dirty="0"/>
              <a:t>confronteren kinderen steeds met de volle complexe werkelijkheid</a:t>
            </a:r>
            <a:r>
              <a:rPr lang="nl-NL" dirty="0" smtClean="0"/>
              <a:t>.</a:t>
            </a:r>
            <a:endParaRPr lang="nl-NL" dirty="0"/>
          </a:p>
        </p:txBody>
      </p:sp>
      <p:sp>
        <p:nvSpPr>
          <p:cNvPr id="6" name="Tekstvak 5"/>
          <p:cNvSpPr txBox="1"/>
          <p:nvPr/>
        </p:nvSpPr>
        <p:spPr>
          <a:xfrm>
            <a:off x="467544" y="1844824"/>
            <a:ext cx="3118086" cy="369332"/>
          </a:xfrm>
          <a:prstGeom prst="rect">
            <a:avLst/>
          </a:prstGeom>
          <a:noFill/>
        </p:spPr>
        <p:txBody>
          <a:bodyPr wrap="none" rtlCol="0">
            <a:spAutoFit/>
          </a:bodyPr>
          <a:lstStyle/>
          <a:p>
            <a:r>
              <a:rPr lang="nl-NL" dirty="0" smtClean="0"/>
              <a:t>DUS OOK ANDERE TAKEN?</a:t>
            </a:r>
            <a:endParaRPr lang="nl-NL" dirty="0"/>
          </a:p>
        </p:txBody>
      </p:sp>
    </p:spTree>
    <p:extLst>
      <p:ext uri="{BB962C8B-B14F-4D97-AF65-F5344CB8AC3E}">
        <p14:creationId xmlns:p14="http://schemas.microsoft.com/office/powerpoint/2010/main" val="789622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hlinkClick r:id="rId2"/>
              </a:rPr>
              <a:t>D</a:t>
            </a:r>
            <a:r>
              <a:rPr lang="nl-NL" dirty="0" smtClean="0">
                <a:hlinkClick r:id="rId2"/>
              </a:rPr>
              <a:t>idactief</a:t>
            </a:r>
            <a:endParaRPr lang="nl-NL" dirty="0"/>
          </a:p>
        </p:txBody>
      </p:sp>
      <p:sp>
        <p:nvSpPr>
          <p:cNvPr id="3" name="Tijdelijke aanduiding voor inhoud 2"/>
          <p:cNvSpPr>
            <a:spLocks noGrp="1"/>
          </p:cNvSpPr>
          <p:nvPr>
            <p:ph idx="1"/>
          </p:nvPr>
        </p:nvSpPr>
        <p:spPr>
          <a:xfrm>
            <a:off x="251520" y="1600200"/>
            <a:ext cx="8435280" cy="4525963"/>
          </a:xfrm>
        </p:spPr>
        <p:txBody>
          <a:bodyPr>
            <a:normAutofit fontScale="92500" lnSpcReduction="10000"/>
          </a:bodyPr>
          <a:lstStyle/>
          <a:p>
            <a:r>
              <a:rPr lang="nl-NL" dirty="0"/>
              <a:t>Vanuit de kritiek op het </a:t>
            </a:r>
            <a:r>
              <a:rPr lang="nl-NL" dirty="0" err="1"/>
              <a:t>rendementsdenken</a:t>
            </a:r>
            <a:r>
              <a:rPr lang="nl-NL" dirty="0"/>
              <a:t> en smalle kwaliteitsnormen leggen veel scholen nu het accent op de bredere vormingstaak, waarbij naast </a:t>
            </a:r>
            <a:r>
              <a:rPr lang="nl-NL" dirty="0">
                <a:solidFill>
                  <a:srgbClr val="FF0000"/>
                </a:solidFill>
              </a:rPr>
              <a:t>kwalificatie</a:t>
            </a:r>
            <a:r>
              <a:rPr lang="nl-NL" dirty="0"/>
              <a:t> ook </a:t>
            </a:r>
            <a:r>
              <a:rPr lang="nl-NL" dirty="0">
                <a:solidFill>
                  <a:srgbClr val="FF0000"/>
                </a:solidFill>
              </a:rPr>
              <a:t>socialisatie</a:t>
            </a:r>
            <a:r>
              <a:rPr lang="nl-NL" dirty="0"/>
              <a:t> en </a:t>
            </a:r>
            <a:r>
              <a:rPr lang="nl-NL" dirty="0">
                <a:solidFill>
                  <a:srgbClr val="FF0000"/>
                </a:solidFill>
              </a:rPr>
              <a:t>persoonsvorming </a:t>
            </a:r>
            <a:r>
              <a:rPr lang="nl-NL" dirty="0"/>
              <a:t>een plaats krijgen. </a:t>
            </a:r>
            <a:endParaRPr lang="nl-NL" dirty="0" smtClean="0"/>
          </a:p>
          <a:p>
            <a:r>
              <a:rPr lang="nl-NL" dirty="0" smtClean="0"/>
              <a:t>Soms </a:t>
            </a:r>
            <a:r>
              <a:rPr lang="nl-NL" dirty="0"/>
              <a:t>lijkt het bijna uitsluitend over socialiserende </a:t>
            </a:r>
            <a:r>
              <a:rPr lang="nl-NL" dirty="0" smtClean="0"/>
              <a:t>en persoonsvormende </a:t>
            </a:r>
            <a:r>
              <a:rPr lang="nl-NL" dirty="0"/>
              <a:t>aspecten te gaan. Dat is een even smalle en beperkte opvatting over de opdracht aan het onderwijs als een eenzijdig accent op de kwalificerende functie.</a:t>
            </a:r>
          </a:p>
        </p:txBody>
      </p:sp>
    </p:spTree>
    <p:extLst>
      <p:ext uri="{BB962C8B-B14F-4D97-AF65-F5344CB8AC3E}">
        <p14:creationId xmlns:p14="http://schemas.microsoft.com/office/powerpoint/2010/main" val="2164780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Opdracht  VERWONDERING</a:t>
            </a:r>
            <a:br>
              <a:rPr lang="nl-NL" dirty="0" smtClean="0"/>
            </a:br>
            <a:r>
              <a:rPr lang="nl-NL" sz="1200" dirty="0" smtClean="0"/>
              <a:t>16.00</a:t>
            </a:r>
            <a:endParaRPr lang="en-US" sz="1200" dirty="0"/>
          </a:p>
        </p:txBody>
      </p:sp>
      <p:sp>
        <p:nvSpPr>
          <p:cNvPr id="3" name="Content Placeholder 2"/>
          <p:cNvSpPr>
            <a:spLocks noGrp="1"/>
          </p:cNvSpPr>
          <p:nvPr>
            <p:ph idx="1"/>
          </p:nvPr>
        </p:nvSpPr>
        <p:spPr>
          <a:xfrm>
            <a:off x="467544" y="1600200"/>
            <a:ext cx="8496944" cy="4525963"/>
          </a:xfrm>
        </p:spPr>
        <p:txBody>
          <a:bodyPr>
            <a:normAutofit fontScale="92500" lnSpcReduction="10000"/>
          </a:bodyPr>
          <a:lstStyle/>
          <a:p>
            <a:pPr marL="0" indent="0">
              <a:buNone/>
            </a:pPr>
            <a:r>
              <a:rPr lang="nl-NL" dirty="0" smtClean="0"/>
              <a:t>Bekijk filmpje op </a:t>
            </a:r>
            <a:r>
              <a:rPr lang="nl-NL" dirty="0" smtClean="0">
                <a:hlinkClick r:id="rId3"/>
              </a:rPr>
              <a:t>www.SCHOOLFOLIO.nl</a:t>
            </a:r>
            <a:endParaRPr lang="nl-NL" dirty="0" smtClean="0"/>
          </a:p>
          <a:p>
            <a:r>
              <a:rPr lang="nl-NL" dirty="0" smtClean="0"/>
              <a:t>Stel in groepje (5-tal) OB-MB-BB twintig vragen over deze aanpak. (zonder antwoorden) (10 min)</a:t>
            </a:r>
          </a:p>
          <a:p>
            <a:r>
              <a:rPr lang="nl-NL" dirty="0" smtClean="0"/>
              <a:t>Ga van divergeren naar convergeren door er drie hoofdvragen uit te pakken en daar zoek je antwoorden bij. (10 min)</a:t>
            </a:r>
          </a:p>
          <a:p>
            <a:r>
              <a:rPr lang="nl-NL" dirty="0" smtClean="0"/>
              <a:t>Ga nu in eigen bouwgroep bij elkaar zitten en bespreek de vragen (10 min)</a:t>
            </a:r>
          </a:p>
          <a:p>
            <a:r>
              <a:rPr lang="nl-NL" dirty="0" smtClean="0"/>
              <a:t>Per bouw worden enkele vragen/antwoorden gepresenteerd (10 min)</a:t>
            </a:r>
          </a:p>
          <a:p>
            <a:r>
              <a:rPr lang="nl-NL" dirty="0" smtClean="0"/>
              <a:t>De rapportagecommissie kan dit meenemen</a:t>
            </a:r>
          </a:p>
          <a:p>
            <a:endParaRPr lang="nl-NL" dirty="0" smtClean="0"/>
          </a:p>
        </p:txBody>
      </p:sp>
    </p:spTree>
    <p:extLst>
      <p:ext uri="{BB962C8B-B14F-4D97-AF65-F5344CB8AC3E}">
        <p14:creationId xmlns:p14="http://schemas.microsoft.com/office/powerpoint/2010/main" val="36980231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842992" cy="1143000"/>
          </a:xfrm>
        </p:spPr>
        <p:txBody>
          <a:bodyPr/>
          <a:lstStyle/>
          <a:p>
            <a:r>
              <a:rPr lang="en-US" dirty="0" err="1" smtClean="0"/>
              <a:t>vragenwaaier</a:t>
            </a:r>
            <a:endParaRPr lang="en-US" dirty="0"/>
          </a:p>
        </p:txBody>
      </p:sp>
      <p:pic>
        <p:nvPicPr>
          <p:cNvPr id="3" name="Afbeelding 2" descr="Schermafbeelding 2016-10-21 om 16.42.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141" y="1268760"/>
            <a:ext cx="8352928" cy="5929791"/>
          </a:xfrm>
          <a:prstGeom prst="rect">
            <a:avLst/>
          </a:prstGeom>
        </p:spPr>
      </p:pic>
    </p:spTree>
    <p:extLst>
      <p:ext uri="{BB962C8B-B14F-4D97-AF65-F5344CB8AC3E}">
        <p14:creationId xmlns:p14="http://schemas.microsoft.com/office/powerpoint/2010/main" val="34918771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3" action="ppaction://hlinkfile"/>
              </a:rPr>
              <a:t>Vragenwaaier en bingo </a:t>
            </a:r>
            <a:r>
              <a:rPr lang="nl-NL" dirty="0" smtClean="0"/>
              <a:t>CMK</a:t>
            </a:r>
            <a:endParaRPr lang="nl-NL" dirty="0"/>
          </a:p>
        </p:txBody>
      </p:sp>
      <p:sp>
        <p:nvSpPr>
          <p:cNvPr id="3" name="Tijdelijke aanduiding voor inhoud 2"/>
          <p:cNvSpPr>
            <a:spLocks noGrp="1"/>
          </p:cNvSpPr>
          <p:nvPr>
            <p:ph idx="1"/>
          </p:nvPr>
        </p:nvSpPr>
        <p:spPr/>
        <p:txBody>
          <a:bodyPr/>
          <a:lstStyle/>
          <a:p>
            <a:r>
              <a:rPr lang="nl-NL" dirty="0" smtClean="0"/>
              <a:t>TESTEN</a:t>
            </a:r>
          </a:p>
          <a:p>
            <a:r>
              <a:rPr lang="nl-NL" dirty="0" smtClean="0"/>
              <a:t>Bekijk opzet vragenwaaier en bingo</a:t>
            </a:r>
          </a:p>
          <a:p>
            <a:r>
              <a:rPr lang="nl-NL" dirty="0" smtClean="0"/>
              <a:t>VRAAG </a:t>
            </a:r>
          </a:p>
          <a:p>
            <a:r>
              <a:rPr lang="nl-NL" dirty="0" smtClean="0"/>
              <a:t>wie wil dit testen met zijn/haar groep?</a:t>
            </a:r>
            <a:endParaRPr lang="nl-NL" dirty="0"/>
          </a:p>
        </p:txBody>
      </p:sp>
    </p:spTree>
    <p:extLst>
      <p:ext uri="{BB962C8B-B14F-4D97-AF65-F5344CB8AC3E}">
        <p14:creationId xmlns:p14="http://schemas.microsoft.com/office/powerpoint/2010/main" val="14132774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8" name="Group 7"/>
          <p:cNvGrpSpPr/>
          <p:nvPr/>
        </p:nvGrpSpPr>
        <p:grpSpPr>
          <a:xfrm>
            <a:off x="0" y="0"/>
            <a:ext cx="9144000" cy="1601416"/>
            <a:chOff x="0" y="0"/>
            <a:chExt cx="9144000" cy="1601416"/>
          </a:xfrm>
        </p:grpSpPr>
        <p:sp>
          <p:nvSpPr>
            <p:cNvPr id="5" name="Rectangle 4"/>
            <p:cNvSpPr/>
            <p:nvPr/>
          </p:nvSpPr>
          <p:spPr>
            <a:xfrm>
              <a:off x="0" y="0"/>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24744"/>
              <a:ext cx="9144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55776" y="404664"/>
              <a:ext cx="658822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6950" y="1347081"/>
            <a:ext cx="46101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752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IMG_023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038"/>
            <a:ext cx="9144000" cy="685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descr="Image.14429941438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546"/>
            <a:ext cx="9144000" cy="6829778"/>
          </a:xfrm>
          <a:prstGeom prst="rect">
            <a:avLst/>
          </a:prstGeom>
        </p:spPr>
      </p:pic>
      <p:pic>
        <p:nvPicPr>
          <p:cNvPr id="5" name="Afbeelding 4" descr="Image.144299414381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8222"/>
            <a:ext cx="9144000" cy="6829778"/>
          </a:xfrm>
          <a:prstGeom prst="rect">
            <a:avLst/>
          </a:prstGeom>
        </p:spPr>
      </p:pic>
      <p:pic>
        <p:nvPicPr>
          <p:cNvPr id="6" name="Afbeelding 5" descr="Image.144299414381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29778"/>
          </a:xfrm>
          <a:prstGeom prst="rect">
            <a:avLst/>
          </a:prstGeom>
        </p:spPr>
      </p:pic>
      <p:pic>
        <p:nvPicPr>
          <p:cNvPr id="7" name="Afbeelding 6" descr="Image.144299414381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29778"/>
          </a:xfrm>
          <a:prstGeom prst="rect">
            <a:avLst/>
          </a:prstGeom>
        </p:spPr>
      </p:pic>
      <p:sp>
        <p:nvSpPr>
          <p:cNvPr id="8" name="Rechthoek 7"/>
          <p:cNvSpPr/>
          <p:nvPr/>
        </p:nvSpPr>
        <p:spPr>
          <a:xfrm>
            <a:off x="1907704" y="980728"/>
            <a:ext cx="5544616" cy="4896544"/>
          </a:xfrm>
          <a:prstGeom prst="rect">
            <a:avLst/>
          </a:prstGeom>
          <a:solidFill>
            <a:srgbClr val="A2BE08"/>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hthoek 8"/>
          <p:cNvSpPr/>
          <p:nvPr/>
        </p:nvSpPr>
        <p:spPr>
          <a:xfrm>
            <a:off x="2051720" y="980728"/>
            <a:ext cx="5310336" cy="5139870"/>
          </a:xfrm>
          <a:prstGeom prst="rect">
            <a:avLst/>
          </a:prstGeom>
        </p:spPr>
        <p:txBody>
          <a:bodyPr wrap="square">
            <a:spAutoFit/>
          </a:bodyPr>
          <a:lstStyle/>
          <a:p>
            <a:endParaRPr lang="en-US" b="1" dirty="0"/>
          </a:p>
          <a:p>
            <a:r>
              <a:rPr lang="en-US" b="1" dirty="0" smtClean="0"/>
              <a:t> </a:t>
            </a:r>
            <a:r>
              <a:rPr lang="en-US" sz="2000" b="1" dirty="0" err="1"/>
              <a:t>Vorderingen</a:t>
            </a:r>
            <a:r>
              <a:rPr lang="en-US" sz="2000" b="1" dirty="0"/>
              <a:t> </a:t>
            </a:r>
            <a:r>
              <a:rPr lang="en-US" sz="2000" b="1" dirty="0" err="1"/>
              <a:t>individuele</a:t>
            </a:r>
            <a:r>
              <a:rPr lang="en-US" sz="2000" b="1" dirty="0"/>
              <a:t> </a:t>
            </a:r>
            <a:r>
              <a:rPr lang="en-US" sz="2000" b="1" dirty="0" err="1"/>
              <a:t>leerlingen</a:t>
            </a:r>
            <a:r>
              <a:rPr lang="en-US" sz="2000" b="1" dirty="0"/>
              <a:t> </a:t>
            </a:r>
            <a:r>
              <a:rPr lang="en-US" sz="2000" b="1" dirty="0" err="1"/>
              <a:t>voor</a:t>
            </a:r>
            <a:r>
              <a:rPr lang="en-US" sz="2000" b="1" dirty="0"/>
              <a:t> </a:t>
            </a:r>
            <a:r>
              <a:rPr lang="en-US" sz="2000" b="1" dirty="0" smtClean="0"/>
              <a:t> </a:t>
            </a:r>
          </a:p>
          <a:p>
            <a:r>
              <a:rPr lang="en-US" sz="2000" b="1" dirty="0"/>
              <a:t> </a:t>
            </a:r>
            <a:r>
              <a:rPr lang="en-US" sz="2000" b="1" dirty="0" err="1" smtClean="0"/>
              <a:t>cultuur</a:t>
            </a:r>
            <a:r>
              <a:rPr lang="en-US" sz="2000" b="1" dirty="0" smtClean="0"/>
              <a:t> </a:t>
            </a:r>
          </a:p>
          <a:p>
            <a:pPr marL="285750" indent="-285750">
              <a:buFontTx/>
              <a:buChar char="-"/>
            </a:pPr>
            <a:r>
              <a:rPr lang="en-US" dirty="0"/>
              <a:t>M</a:t>
            </a:r>
            <a:r>
              <a:rPr lang="en-US" dirty="0" smtClean="0"/>
              <a:t>eer </a:t>
            </a:r>
            <a:r>
              <a:rPr lang="en-US" dirty="0"/>
              <a:t>‘</a:t>
            </a:r>
            <a:r>
              <a:rPr lang="en-US" dirty="0" err="1"/>
              <a:t>volgend</a:t>
            </a:r>
            <a:r>
              <a:rPr lang="en-US" dirty="0"/>
              <a:t>’ </a:t>
            </a:r>
            <a:r>
              <a:rPr lang="en-US" dirty="0" err="1"/>
              <a:t>vastleggen</a:t>
            </a:r>
            <a:r>
              <a:rPr lang="en-US" dirty="0"/>
              <a:t> of </a:t>
            </a:r>
            <a:r>
              <a:rPr lang="en-US" dirty="0" err="1"/>
              <a:t>meer</a:t>
            </a:r>
            <a:r>
              <a:rPr lang="en-US" dirty="0"/>
              <a:t> ‘</a:t>
            </a:r>
            <a:r>
              <a:rPr lang="en-US" dirty="0" err="1"/>
              <a:t>beoordelend</a:t>
            </a:r>
            <a:r>
              <a:rPr lang="en-US" dirty="0"/>
              <a:t>’ </a:t>
            </a:r>
            <a:r>
              <a:rPr lang="en-US" dirty="0" err="1"/>
              <a:t>vastleggen</a:t>
            </a:r>
            <a:r>
              <a:rPr lang="en-US" dirty="0"/>
              <a:t/>
            </a:r>
            <a:br>
              <a:rPr lang="en-US" dirty="0"/>
            </a:br>
            <a:r>
              <a:rPr lang="en-US" dirty="0" smtClean="0"/>
              <a:t> PORTFOLIO</a:t>
            </a:r>
          </a:p>
          <a:p>
            <a:pPr marL="285750" lvl="0" indent="-285750">
              <a:buFontTx/>
              <a:buChar char="-"/>
            </a:pPr>
            <a:r>
              <a:rPr lang="nl-NL" dirty="0"/>
              <a:t>Vanuit eigentijds onderwijs komen tot een beoordelingssystematiek dat past bij talentontwikkeling</a:t>
            </a:r>
          </a:p>
          <a:p>
            <a:pPr marL="285750" indent="-285750">
              <a:buFontTx/>
              <a:buChar char="-"/>
            </a:pPr>
            <a:endParaRPr lang="en-US" dirty="0"/>
          </a:p>
          <a:p>
            <a:r>
              <a:rPr lang="en-US" dirty="0" smtClean="0"/>
              <a:t> - </a:t>
            </a:r>
            <a:r>
              <a:rPr lang="en-US" dirty="0" err="1"/>
              <a:t>U</a:t>
            </a:r>
            <a:r>
              <a:rPr lang="en-US" dirty="0" err="1" smtClean="0"/>
              <a:t>itwerking</a:t>
            </a:r>
            <a:r>
              <a:rPr lang="en-US" dirty="0" smtClean="0"/>
              <a:t> </a:t>
            </a:r>
            <a:r>
              <a:rPr lang="en-US" dirty="0" err="1"/>
              <a:t>enkele</a:t>
            </a:r>
            <a:r>
              <a:rPr lang="en-US" dirty="0"/>
              <a:t> </a:t>
            </a:r>
            <a:r>
              <a:rPr lang="en-US" dirty="0" err="1"/>
              <a:t>indicatoren</a:t>
            </a:r>
            <a:r>
              <a:rPr lang="en-US" dirty="0"/>
              <a:t> </a:t>
            </a:r>
            <a:r>
              <a:rPr lang="en-US" dirty="0" err="1"/>
              <a:t>m.b.t</a:t>
            </a:r>
            <a:r>
              <a:rPr lang="en-US" dirty="0"/>
              <a:t>. </a:t>
            </a:r>
            <a:r>
              <a:rPr lang="en-US" dirty="0" smtClean="0"/>
              <a:t> </a:t>
            </a:r>
          </a:p>
          <a:p>
            <a:r>
              <a:rPr lang="en-US" dirty="0"/>
              <a:t> </a:t>
            </a:r>
            <a:r>
              <a:rPr lang="en-US" dirty="0" smtClean="0"/>
              <a:t>   </a:t>
            </a:r>
            <a:r>
              <a:rPr lang="en-US" dirty="0" err="1" smtClean="0"/>
              <a:t>beoordelen</a:t>
            </a:r>
            <a:r>
              <a:rPr lang="en-US" dirty="0" smtClean="0"/>
              <a:t> </a:t>
            </a:r>
            <a:r>
              <a:rPr lang="en-US" dirty="0" err="1"/>
              <a:t>voor</a:t>
            </a:r>
            <a:r>
              <a:rPr lang="en-US" dirty="0"/>
              <a:t> </a:t>
            </a:r>
            <a:r>
              <a:rPr lang="en-US" dirty="0" err="1"/>
              <a:t>groep</a:t>
            </a:r>
            <a:r>
              <a:rPr lang="en-US" dirty="0"/>
              <a:t> 1/2 t/m </a:t>
            </a:r>
            <a:r>
              <a:rPr lang="en-US" dirty="0" smtClean="0"/>
              <a:t>7</a:t>
            </a:r>
            <a:r>
              <a:rPr lang="en-US" dirty="0"/>
              <a:t>/8:</a:t>
            </a:r>
            <a:br>
              <a:rPr lang="en-US" dirty="0"/>
            </a:br>
            <a:endParaRPr lang="en-US" dirty="0" smtClean="0"/>
          </a:p>
          <a:p>
            <a:pPr marL="342900" indent="-342900">
              <a:buAutoNum type="alphaLcPeriod"/>
            </a:pPr>
            <a:r>
              <a:rPr lang="en-US" dirty="0" err="1" smtClean="0"/>
              <a:t>generieke</a:t>
            </a:r>
            <a:r>
              <a:rPr lang="en-US" dirty="0" smtClean="0"/>
              <a:t> </a:t>
            </a:r>
            <a:r>
              <a:rPr lang="en-US" dirty="0"/>
              <a:t>(</a:t>
            </a:r>
            <a:r>
              <a:rPr lang="en-US" dirty="0" err="1"/>
              <a:t>creatief</a:t>
            </a:r>
            <a:r>
              <a:rPr lang="en-US" dirty="0"/>
              <a:t> </a:t>
            </a:r>
            <a:r>
              <a:rPr lang="en-US" dirty="0" err="1"/>
              <a:t>proces</a:t>
            </a:r>
            <a:r>
              <a:rPr lang="en-US" dirty="0"/>
              <a:t> en </a:t>
            </a:r>
            <a:r>
              <a:rPr lang="en-US" dirty="0" err="1"/>
              <a:t>reflectief</a:t>
            </a:r>
            <a:r>
              <a:rPr lang="en-US" dirty="0"/>
              <a:t> </a:t>
            </a:r>
            <a:r>
              <a:rPr lang="en-US" dirty="0" err="1"/>
              <a:t>handelen</a:t>
            </a:r>
            <a:r>
              <a:rPr lang="en-US" dirty="0"/>
              <a:t>)                                                  </a:t>
            </a:r>
            <a:endParaRPr lang="en-US" dirty="0" smtClean="0"/>
          </a:p>
          <a:p>
            <a:r>
              <a:rPr lang="en-US" dirty="0" smtClean="0"/>
              <a:t>b</a:t>
            </a:r>
            <a:r>
              <a:rPr lang="en-US" dirty="0"/>
              <a:t>. </a:t>
            </a:r>
            <a:r>
              <a:rPr lang="en-US" dirty="0" smtClean="0"/>
              <a:t> </a:t>
            </a:r>
            <a:r>
              <a:rPr lang="en-US" dirty="0" err="1" smtClean="0"/>
              <a:t>vakspecifieke</a:t>
            </a:r>
            <a:r>
              <a:rPr lang="en-US" dirty="0" smtClean="0"/>
              <a:t> ‘</a:t>
            </a:r>
            <a:r>
              <a:rPr lang="en-US" dirty="0" err="1" smtClean="0"/>
              <a:t>middelen</a:t>
            </a:r>
            <a:r>
              <a:rPr lang="en-US" dirty="0"/>
              <a:t>’ in </a:t>
            </a:r>
            <a:r>
              <a:rPr lang="en-US" dirty="0" err="1"/>
              <a:t>dienst</a:t>
            </a:r>
            <a:r>
              <a:rPr lang="en-US" dirty="0"/>
              <a:t> van </a:t>
            </a:r>
            <a:r>
              <a:rPr lang="en-US" dirty="0" smtClean="0"/>
              <a:t>   </a:t>
            </a:r>
          </a:p>
          <a:p>
            <a:r>
              <a:rPr lang="en-US" dirty="0"/>
              <a:t> </a:t>
            </a:r>
            <a:r>
              <a:rPr lang="en-US" dirty="0" smtClean="0"/>
              <a:t>    </a:t>
            </a:r>
            <a:r>
              <a:rPr lang="en-US" dirty="0" err="1" smtClean="0"/>
              <a:t>volgen</a:t>
            </a:r>
            <a:r>
              <a:rPr lang="en-US" dirty="0"/>
              <a:t>/</a:t>
            </a:r>
            <a:r>
              <a:rPr lang="en-US" dirty="0" err="1"/>
              <a:t>beoordelen</a:t>
            </a:r>
            <a:r>
              <a:rPr lang="en-US" dirty="0"/>
              <a:t> </a:t>
            </a:r>
          </a:p>
          <a:p>
            <a:r>
              <a:rPr lang="en-US" dirty="0" smtClean="0"/>
              <a:t> </a:t>
            </a:r>
            <a:endParaRPr lang="nl-NL" b="1" dirty="0"/>
          </a:p>
        </p:txBody>
      </p:sp>
    </p:spTree>
    <p:extLst>
      <p:ext uri="{BB962C8B-B14F-4D97-AF65-F5344CB8AC3E}">
        <p14:creationId xmlns:p14="http://schemas.microsoft.com/office/powerpoint/2010/main" val="2012657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TOPHES  15 min</a:t>
            </a:r>
            <a:endParaRPr lang="nl-NL" dirty="0"/>
          </a:p>
        </p:txBody>
      </p:sp>
      <p:pic>
        <p:nvPicPr>
          <p:cNvPr id="5" name="Tijdelijke aanduiding voor inhoud 4" descr="Schermafbeelding 2016-10-21 om 15.40.14.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926509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Schermafbeelding 2016-10-21 om 15.00.4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848"/>
            <a:ext cx="9144000" cy="6892248"/>
          </a:xfrm>
          <a:prstGeom prst="rect">
            <a:avLst/>
          </a:prstGeom>
        </p:spPr>
      </p:pic>
    </p:spTree>
    <p:extLst>
      <p:ext uri="{BB962C8B-B14F-4D97-AF65-F5344CB8AC3E}">
        <p14:creationId xmlns:p14="http://schemas.microsoft.com/office/powerpoint/2010/main" val="1079837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75656" y="3212976"/>
            <a:ext cx="6534472" cy="3416320"/>
          </a:xfrm>
          <a:prstGeom prst="rect">
            <a:avLst/>
          </a:prstGeom>
        </p:spPr>
        <p:txBody>
          <a:bodyPr wrap="square">
            <a:spAutoFit/>
          </a:bodyPr>
          <a:lstStyle/>
          <a:p>
            <a:r>
              <a:rPr lang="nl-NL" dirty="0"/>
              <a:t>Primair onderwijs</a:t>
            </a:r>
          </a:p>
          <a:p>
            <a:r>
              <a:rPr lang="nl-NL" dirty="0"/>
              <a:t>In het primair onderwijs worden leerlingen nauwelijks beoordeeld op hun kunstzinnige prestaties. Als er beoordeeld wordt dan betreft het vooral de werkhouding; of de leerling zijn best heeft gedaan. Er is geen centrale eindtoets voor het leergebied kunstzinnige oriëntatie. Een speerpunt van het programma Cultuureducatie met Kwaliteit is het ontwikkelen en toepassen van beoordelingsinstrumenten om culturele ontwikkeling zichtbaar te maken in relatie tot de kerndoelen. Dit sluit aan bij het streven naar opbrengstgericht werken (OGW) in het </a:t>
            </a:r>
            <a:r>
              <a:rPr lang="nl-NL" dirty="0" smtClean="0"/>
              <a:t>onderwijs??</a:t>
            </a:r>
            <a:endParaRPr lang="nl-NL" dirty="0"/>
          </a:p>
        </p:txBody>
      </p:sp>
      <p:sp>
        <p:nvSpPr>
          <p:cNvPr id="5" name="Titel 1"/>
          <p:cNvSpPr>
            <a:spLocks noGrp="1"/>
          </p:cNvSpPr>
          <p:nvPr>
            <p:ph type="title"/>
          </p:nvPr>
        </p:nvSpPr>
        <p:spPr/>
        <p:txBody>
          <a:bodyPr/>
          <a:lstStyle/>
          <a:p>
            <a:r>
              <a:rPr lang="nl-NL" dirty="0" smtClean="0">
                <a:hlinkClick r:id="rId2"/>
              </a:rPr>
              <a:t>SLO BEOORDELEN</a:t>
            </a:r>
            <a:endParaRPr lang="nl-NL" dirty="0"/>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628800"/>
            <a:ext cx="2806255" cy="1584176"/>
          </a:xfrm>
          <a:prstGeom prst="rect">
            <a:avLst/>
          </a:prstGeom>
        </p:spPr>
      </p:pic>
    </p:spTree>
    <p:extLst>
      <p:ext uri="{BB962C8B-B14F-4D97-AF65-F5344CB8AC3E}">
        <p14:creationId xmlns:p14="http://schemas.microsoft.com/office/powerpoint/2010/main" val="11237618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75656" y="1628800"/>
            <a:ext cx="7542584" cy="5078314"/>
          </a:xfrm>
          <a:prstGeom prst="rect">
            <a:avLst/>
          </a:prstGeom>
        </p:spPr>
        <p:txBody>
          <a:bodyPr wrap="square">
            <a:spAutoFit/>
          </a:bodyPr>
          <a:lstStyle/>
          <a:p>
            <a:r>
              <a:rPr lang="nl-NL" dirty="0" smtClean="0"/>
              <a:t>Beoordelen </a:t>
            </a:r>
            <a:r>
              <a:rPr lang="nl-NL" dirty="0"/>
              <a:t>kunstvakken</a:t>
            </a:r>
          </a:p>
          <a:p>
            <a:r>
              <a:rPr lang="nl-NL" dirty="0"/>
              <a:t>Wat kan de leerling wel en wat nog niet? Hoe vordert de leerling? Leraren toetsen, beoordelen en evalueren om te weten of leerlingen de gewenste leerdoelen bereiken, om inzicht te krijgen in leerresultaten of om de ontwikkeling van leerlingen te volgen.</a:t>
            </a:r>
          </a:p>
          <a:p>
            <a:endParaRPr lang="nl-NL" dirty="0"/>
          </a:p>
          <a:p>
            <a:r>
              <a:rPr lang="nl-NL" dirty="0"/>
              <a:t>Waarom beoordelen</a:t>
            </a:r>
          </a:p>
          <a:p>
            <a:r>
              <a:rPr lang="nl-NL" dirty="0"/>
              <a:t>Het beoordelen van leerlingen heeft een aantal functies. Het informeert de leraar en de leerling over beginniveau en over voortgang. Het biedt zicht op het leerproces van (individuele) leerlingen. Het is voor de leraar een instrument om de effectiviteit van zijn lessen te evalueren. En bij juist gebruik kan beoordelen leerlingen motiveren tot leren. Het is wel belangrijk om de juiste dingen te beoordelen (validiteit) en dat op een betrouwbare manier te doen. Als beoordelen integraal onderdeel is van leren en instructie dan vergroot dat de kwaliteit van het onderwijs.</a:t>
            </a:r>
          </a:p>
          <a:p>
            <a:endParaRPr lang="nl-NL" dirty="0"/>
          </a:p>
          <a:p>
            <a:r>
              <a:rPr lang="nl-NL" dirty="0" smtClean="0"/>
              <a:t>.</a:t>
            </a:r>
            <a:endParaRPr lang="nl-NL" dirty="0"/>
          </a:p>
        </p:txBody>
      </p:sp>
      <p:sp>
        <p:nvSpPr>
          <p:cNvPr id="5" name="Titel 4"/>
          <p:cNvSpPr>
            <a:spLocks noGrp="1"/>
          </p:cNvSpPr>
          <p:nvPr>
            <p:ph type="title"/>
          </p:nvPr>
        </p:nvSpPr>
        <p:spPr/>
        <p:txBody>
          <a:bodyPr/>
          <a:lstStyle/>
          <a:p>
            <a:r>
              <a:rPr lang="nl-NL" dirty="0" smtClean="0"/>
              <a:t>SLO</a:t>
            </a:r>
            <a:endParaRPr lang="nl-NL" dirty="0"/>
          </a:p>
        </p:txBody>
      </p:sp>
    </p:spTree>
    <p:extLst>
      <p:ext uri="{BB962C8B-B14F-4D97-AF65-F5344CB8AC3E}">
        <p14:creationId xmlns:p14="http://schemas.microsoft.com/office/powerpoint/2010/main" val="671954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03848" y="620688"/>
            <a:ext cx="4839786" cy="461665"/>
          </a:xfrm>
          <a:prstGeom prst="rect">
            <a:avLst/>
          </a:prstGeom>
          <a:noFill/>
        </p:spPr>
        <p:txBody>
          <a:bodyPr wrap="none" rtlCol="0">
            <a:spAutoFit/>
          </a:bodyPr>
          <a:lstStyle/>
          <a:p>
            <a:r>
              <a:rPr lang="nl-NL" sz="2400" b="1" dirty="0" smtClean="0">
                <a:solidFill>
                  <a:schemeClr val="bg1"/>
                </a:solidFill>
              </a:rPr>
              <a:t>HOE STAAT HET ERVOOR IN PO</a:t>
            </a:r>
            <a:endParaRPr lang="nl-NL" sz="24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7504" y="116632"/>
            <a:ext cx="9062590" cy="644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5148064" y="620688"/>
            <a:ext cx="3966195" cy="576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214822" y="1336192"/>
            <a:ext cx="3832677" cy="446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1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0"/>
            <a:ext cx="5842992" cy="1143000"/>
          </a:xfrm>
        </p:spPr>
        <p:txBody>
          <a:bodyPr>
            <a:normAutofit fontScale="90000"/>
          </a:bodyPr>
          <a:lstStyle/>
          <a:p>
            <a:r>
              <a:rPr lang="nl-NL" dirty="0"/>
              <a:t/>
            </a:r>
            <a:br>
              <a:rPr lang="nl-NL" dirty="0"/>
            </a:br>
            <a:r>
              <a:rPr lang="nl-NL" sz="2000" dirty="0"/>
              <a:t>ONDERZOEKSKADER 2017 </a:t>
            </a:r>
            <a:r>
              <a:rPr lang="nl-NL" sz="1300" dirty="0"/>
              <a:t>voor het toezicht op </a:t>
            </a:r>
            <a:br>
              <a:rPr lang="nl-NL" sz="1300" dirty="0"/>
            </a:br>
            <a:r>
              <a:rPr lang="nl-NL" sz="1300" dirty="0"/>
              <a:t>de voorschoolse educatie en </a:t>
            </a:r>
            <a:r>
              <a:rPr lang="nl-NL" sz="1300" dirty="0" smtClean="0"/>
              <a:t>het </a:t>
            </a:r>
            <a:r>
              <a:rPr lang="nl-NL" sz="1300" dirty="0"/>
              <a:t>primair onderwijs </a:t>
            </a:r>
            <a:br>
              <a:rPr lang="nl-NL" sz="1300" dirty="0"/>
            </a:br>
            <a:r>
              <a:rPr lang="nb-NO" sz="1300" dirty="0" smtClean="0"/>
              <a:t>10 </a:t>
            </a:r>
            <a:r>
              <a:rPr lang="nb-NO" sz="1300" dirty="0"/>
              <a:t>oktober 2016 </a:t>
            </a:r>
            <a:endParaRPr lang="nl-NL" sz="1300" dirty="0"/>
          </a:p>
        </p:txBody>
      </p:sp>
      <p:sp>
        <p:nvSpPr>
          <p:cNvPr id="4" name="Rechthoek 3"/>
          <p:cNvSpPr/>
          <p:nvPr/>
        </p:nvSpPr>
        <p:spPr>
          <a:xfrm>
            <a:off x="611560" y="1997839"/>
            <a:ext cx="8280920" cy="2339102"/>
          </a:xfrm>
          <a:prstGeom prst="rect">
            <a:avLst/>
          </a:prstGeom>
        </p:spPr>
        <p:txBody>
          <a:bodyPr wrap="square">
            <a:spAutoFit/>
          </a:bodyPr>
          <a:lstStyle/>
          <a:p>
            <a:r>
              <a:rPr lang="nl-NL" sz="2000" b="1" dirty="0"/>
              <a:t>Eigen aspecten van kwaliteit </a:t>
            </a:r>
          </a:p>
          <a:p>
            <a:r>
              <a:rPr lang="nl-NL" dirty="0"/>
              <a:t>Welke eigen opdracht heeft de school opgenomen in het schoolplan en (hoe) realiseert de school deze? </a:t>
            </a:r>
          </a:p>
          <a:p>
            <a:r>
              <a:rPr lang="nl-NL" dirty="0"/>
              <a:t>Te denken valt aan: </a:t>
            </a:r>
          </a:p>
          <a:p>
            <a:r>
              <a:rPr lang="nl-NL" dirty="0"/>
              <a:t>• </a:t>
            </a:r>
            <a:r>
              <a:rPr lang="nl-NL" dirty="0" smtClean="0"/>
              <a:t>Systematisch </a:t>
            </a:r>
            <a:r>
              <a:rPr lang="nl-NL" dirty="0"/>
              <a:t>volgen van leerlingen op meerdere (</a:t>
            </a:r>
            <a:r>
              <a:rPr lang="nl-NL" dirty="0" err="1"/>
              <a:t>ontwikkelings</a:t>
            </a:r>
            <a:r>
              <a:rPr lang="nl-NL" dirty="0"/>
              <a:t>)gebieden </a:t>
            </a:r>
          </a:p>
          <a:p>
            <a:r>
              <a:rPr lang="nl-NL" dirty="0"/>
              <a:t>• </a:t>
            </a:r>
            <a:r>
              <a:rPr lang="nl-NL" dirty="0" smtClean="0"/>
              <a:t>Systematisch </a:t>
            </a:r>
            <a:r>
              <a:rPr lang="nl-NL" dirty="0"/>
              <a:t>volgen van de ontwikkeling van jonge kinderen </a:t>
            </a:r>
          </a:p>
          <a:p>
            <a:r>
              <a:rPr lang="nl-NL" dirty="0"/>
              <a:t>	</a:t>
            </a:r>
          </a:p>
        </p:txBody>
      </p:sp>
      <p:sp>
        <p:nvSpPr>
          <p:cNvPr id="7" name="Rechthoek 6"/>
          <p:cNvSpPr/>
          <p:nvPr/>
        </p:nvSpPr>
        <p:spPr>
          <a:xfrm>
            <a:off x="611560" y="4077072"/>
            <a:ext cx="8280920" cy="2031325"/>
          </a:xfrm>
          <a:prstGeom prst="rect">
            <a:avLst/>
          </a:prstGeom>
        </p:spPr>
        <p:txBody>
          <a:bodyPr wrap="square">
            <a:spAutoFit/>
          </a:bodyPr>
          <a:lstStyle/>
          <a:p>
            <a:r>
              <a:rPr lang="nl-NL" dirty="0"/>
              <a:t>Eigen aspecten van kwaliteit</a:t>
            </a:r>
          </a:p>
          <a:p>
            <a:r>
              <a:rPr lang="nl-NL" dirty="0"/>
              <a:t>Welke eigen opdracht heeft de school opgenomen in het schoolplan en (hoe) realiseert de school deze?</a:t>
            </a:r>
          </a:p>
          <a:p>
            <a:r>
              <a:rPr lang="nl-NL" dirty="0"/>
              <a:t>Te denken valt aan:</a:t>
            </a:r>
          </a:p>
          <a:p>
            <a:r>
              <a:rPr lang="nl-NL" dirty="0"/>
              <a:t>• Hoge verwachtingen van leerlingen</a:t>
            </a:r>
          </a:p>
          <a:p>
            <a:r>
              <a:rPr lang="nl-NL" dirty="0"/>
              <a:t>• Feedback naar leerlingen</a:t>
            </a:r>
          </a:p>
          <a:p>
            <a:r>
              <a:rPr lang="nl-NL" dirty="0"/>
              <a:t>• Efficiënte benutting van de onderwijstijd</a:t>
            </a:r>
          </a:p>
        </p:txBody>
      </p:sp>
    </p:spTree>
    <p:extLst>
      <p:ext uri="{BB962C8B-B14F-4D97-AF65-F5344CB8AC3E}">
        <p14:creationId xmlns:p14="http://schemas.microsoft.com/office/powerpoint/2010/main" val="16347848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axion_Powerpoint_NL_voltijd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Sans Unicode">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Saxion_Powerpoint_NL_voltijd1</Template>
  <TotalTime>4146</TotalTime>
  <Words>1094</Words>
  <Application>Microsoft Macintosh PowerPoint</Application>
  <PresentationFormat>Diavoorstelling (4:3)</PresentationFormat>
  <Paragraphs>196</Paragraphs>
  <Slides>26</Slides>
  <Notes>14</Notes>
  <HiddenSlides>0</HiddenSlides>
  <MMClips>0</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Saxion_Powerpoint_NL_voltijd1</vt:lpstr>
      <vt:lpstr>Aangepast ontwerp</vt:lpstr>
      <vt:lpstr>Bijeenkomst 24-10-2016 Plechelmussschool BEOORDELEN</vt:lpstr>
      <vt:lpstr>www.SCHOOLFOLIO.nl </vt:lpstr>
      <vt:lpstr>PowerPoint-presentatie</vt:lpstr>
      <vt:lpstr>TOPHES  15 min</vt:lpstr>
      <vt:lpstr>PowerPoint-presentatie</vt:lpstr>
      <vt:lpstr>SLO BEOORDELEN</vt:lpstr>
      <vt:lpstr>SLO</vt:lpstr>
      <vt:lpstr>PowerPoint-presentatie</vt:lpstr>
      <vt:lpstr> ONDERZOEKSKADER 2017 voor het toezicht op  de voorschoolse educatie en het primair onderwijs  10 oktober 2016 </vt:lpstr>
      <vt:lpstr>Beoordelen terugblik</vt:lpstr>
      <vt:lpstr>21 SKILLS</vt:lpstr>
      <vt:lpstr>Creatief proces</vt:lpstr>
      <vt:lpstr>Kennis op verschillende niveaus (taxonomie van Bloom)</vt:lpstr>
      <vt:lpstr>Samengevat</vt:lpstr>
      <vt:lpstr>Van belang bij toetsing</vt:lpstr>
      <vt:lpstr>Toetsvormen</vt:lpstr>
      <vt:lpstr>RubricsBB  Rubrics OB</vt:lpstr>
      <vt:lpstr>PowerPoint-presentatie</vt:lpstr>
      <vt:lpstr>PowerPoint-presentatie</vt:lpstr>
      <vt:lpstr>Opbrengst versus ontwikkelen</vt:lpstr>
      <vt:lpstr>Ander invalshoek?</vt:lpstr>
      <vt:lpstr>Didactief</vt:lpstr>
      <vt:lpstr>Opdracht  VERWONDERING 16.00</vt:lpstr>
      <vt:lpstr>vragenwaaier</vt:lpstr>
      <vt:lpstr>Vragenwaaier en bingo CMK</vt:lpstr>
      <vt:lpstr>PowerPoint-presentatie</vt:lpstr>
    </vt:vector>
  </TitlesOfParts>
  <Company>Hogeschool Edith Stein /OCT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Blanken</dc:creator>
  <cp:lastModifiedBy>Ronald Von piekartz</cp:lastModifiedBy>
  <cp:revision>110</cp:revision>
  <cp:lastPrinted>2016-10-24T12:14:12Z</cp:lastPrinted>
  <dcterms:created xsi:type="dcterms:W3CDTF">2013-07-11T11:45:38Z</dcterms:created>
  <dcterms:modified xsi:type="dcterms:W3CDTF">2016-11-20T14:32:08Z</dcterms:modified>
</cp:coreProperties>
</file>