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7" r:id="rId2"/>
    <p:sldId id="347" r:id="rId3"/>
    <p:sldId id="341" r:id="rId4"/>
    <p:sldId id="342" r:id="rId5"/>
    <p:sldId id="343" r:id="rId6"/>
    <p:sldId id="307" r:id="rId7"/>
    <p:sldId id="310" r:id="rId8"/>
    <p:sldId id="327" r:id="rId9"/>
    <p:sldId id="346" r:id="rId10"/>
    <p:sldId id="345" r:id="rId11"/>
    <p:sldId id="319" r:id="rId12"/>
    <p:sldId id="320" r:id="rId13"/>
    <p:sldId id="321" r:id="rId14"/>
    <p:sldId id="322" r:id="rId15"/>
    <p:sldId id="323" r:id="rId16"/>
    <p:sldId id="348" r:id="rId17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94"/>
  </p:normalViewPr>
  <p:slideViewPr>
    <p:cSldViewPr>
      <p:cViewPr varScale="1">
        <p:scale>
          <a:sx n="117" d="100"/>
          <a:sy n="117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DF36-1E55-4240-B511-5322B8B6EDE2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EDEF-9636-4DD1-A361-44E4C2A854E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5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8D91-27F6-438E-A4DC-300C51680783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4706-9DA0-4C53-8A95-12665BE903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E7357-3F75-45A9-9487-D54420669F32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573016"/>
            <a:ext cx="4968552" cy="100811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4968552" cy="1008112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0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A8D78-C1A7-46E4-BE70-1B7B07750B99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fld id="{BAF349F8-6D8E-4D9F-BBED-0B29CB0924C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nekesaaltink.nl/buiten-spelen/" TargetMode="External"/><Relationship Id="rId2" Type="http://schemas.openxmlformats.org/officeDocument/2006/relationships/hyperlink" Target="https://www.hannekesaaltink.nl/wij-hebben-ook-een-wereld-gemaakt-kijk-maa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hyperlink" Target="https://www.youtube.com/watch?v=XdHjOX6dcf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jongekind.slo.nl/Paginas/bouwstenen-leerplan-jonge-kind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Saxion Expertisecentrum</a:t>
            </a:r>
            <a:br>
              <a:rPr lang="nl-NL" dirty="0"/>
            </a:br>
            <a:r>
              <a:rPr lang="nl-NL" i="1" dirty="0"/>
              <a:t>Het Jonge Kind</a:t>
            </a:r>
          </a:p>
        </p:txBody>
      </p:sp>
      <p:pic>
        <p:nvPicPr>
          <p:cNvPr id="73730" name="Picture 2" descr="C:\Users\deterd\Documents\expertisecentrum jonge kind\de rijke speelleeromgeving\meisjes_tekenen_voor_uitnodiging_rg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1560" y="46531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Workshop Educatie Jonge Kind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Kunsteducatie….hoe?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https://www.hannekesaaltink.nl/wij-hebben-ook-een-wereld-gemaakt-kijk-maar/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https://www.hannekesaaltink.nl/buiten-spelen/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7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il\Documents\0 LITERATUUR &amp; FILM\Fotos HU\fotos Kleuters\P100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52400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Wil\Documents\0 LITERATUUR &amp; FILM\Fotos HU\fotos Kleuters\P10000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1963" y="1588"/>
            <a:ext cx="1422400" cy="1422400"/>
          </a:xfrm>
        </p:spPr>
      </p:pic>
      <p:pic>
        <p:nvPicPr>
          <p:cNvPr id="28676" name="Picture 2" descr="C:\Users\Wil\Documents\0 LITERATUUR &amp; FILM\Fotos HU\fotos Kleuters\P100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613" y="1973263"/>
            <a:ext cx="1738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Wil\Documents\0 LITERATUUR &amp; FILM\Fotos HU\fotos Kleuters\P100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9350" y="1301750"/>
            <a:ext cx="15922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Users\Wil\Documents\0 LITERATUUR &amp; FILM\Fotos HU\fotos Kleuters\P1000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775" y="23813"/>
            <a:ext cx="1277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Wil\Documents\0 LITERATUUR &amp; FILM\Fotos HU\fotos Kleuters\P1000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9388" y="1573213"/>
            <a:ext cx="10509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C:\Users\Wil\Documents\0 LITERATUUR &amp; FILM\Fotos HU\fotos Kleuters\P10000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5263" y="133350"/>
            <a:ext cx="12763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C:\Users\Wil\Documents\0 LITERATUUR &amp; FILM\Fotos HU\fotos Kleuters\P10000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8175" y="2316163"/>
            <a:ext cx="15922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 descr="C:\Users\Wil\Documents\0 LITERATUUR &amp; FILM\Fotos HU\fotos Kleuters\P10001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5900" y="3840163"/>
            <a:ext cx="12779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" descr="C:\Users\Wil\Documents\0 LITERATUUR &amp; FILM\Fotos HU\fotos Kleuters\P10001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9688" y="4391025"/>
            <a:ext cx="11557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" descr="C:\Users\Wil\Documents\0 LITERATUUR &amp; FILM\Fotos HU\fotos Kleuters\P10001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4113" y="877888"/>
            <a:ext cx="14684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" descr="C:\Users\Wil\Documents\0 LITERATUUR &amp; FILM\Fotos HU\fotos Kleuters\P1000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0" y="3830638"/>
            <a:ext cx="17033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" descr="C:\Users\Wil\Documents\0 LITERATUUR &amp; FILM\Fotos HU\fotos Kleuters\P10001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050" y="5294313"/>
            <a:ext cx="8953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" descr="C:\Users\Wil\Documents\0 LITERATUUR &amp; FILM\Fotos HU\fotos Kleuters\P100011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90675" y="5410200"/>
            <a:ext cx="11985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 descr="C:\Users\Wil\Documents\0 LITERATUUR &amp; FILM\Fotos HU\fotos Kleuters\P100008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4038" y="4213225"/>
            <a:ext cx="8286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" descr="C:\Users\Wil\Documents\0 LITERATUUR &amp; FILM\Fotos HU\fotos Kleuters\P10001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72250" y="5276850"/>
            <a:ext cx="15319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" descr="C:\Users\Wil\Documents\0 LITERATUUR &amp; FILM\Fotos HU\fotos Kleuters\P100011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29100" y="4676775"/>
            <a:ext cx="20145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" descr="C:\Users\Wil\Documents\0 LITERATUUR &amp; FILM\Fotos HU\fotos Kleuters\P100011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0638" y="3240088"/>
            <a:ext cx="13684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" descr="C:\Users\Wil\Documents\0 LITERATUUR &amp; FILM\Fotos HU\fotos Kleuters\P10000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3388" y="568325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Box 22"/>
          <p:cNvSpPr txBox="1">
            <a:spLocks noChangeArrowheads="1"/>
          </p:cNvSpPr>
          <p:nvPr/>
        </p:nvSpPr>
        <p:spPr bwMode="auto">
          <a:xfrm>
            <a:off x="3038475" y="3001963"/>
            <a:ext cx="208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en-US" dirty="0"/>
              <a:t>OBS DE ZUIDERZEE</a:t>
            </a:r>
          </a:p>
          <a:p>
            <a:r>
              <a:rPr lang="nl-NL" altLang="en-US" dirty="0"/>
              <a:t>THEMA: </a:t>
            </a:r>
          </a:p>
          <a:p>
            <a:r>
              <a:rPr lang="nl-NL" altLang="en-US" dirty="0"/>
              <a:t>DE BOERDERIJ</a:t>
            </a:r>
          </a:p>
          <a:p>
            <a:r>
              <a:rPr lang="nl-NL" altLang="en-US" sz="1200" dirty="0"/>
              <a:t>Verbondenheid van activiteiten</a:t>
            </a:r>
          </a:p>
          <a:p>
            <a:r>
              <a:rPr lang="nl-NL" altLang="en-US" sz="1200" dirty="0"/>
              <a:t>tot een betekenisvolle rijke leeromgeving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eaLnBrk="1" hangingPunct="1"/>
            <a:endParaRPr lang="en-US" altLang="en-US" dirty="0">
              <a:ea typeface="Lucida Sans Unicode" pitchFamily="34" charset="0"/>
            </a:endParaRPr>
          </a:p>
        </p:txBody>
      </p:sp>
      <p:pic>
        <p:nvPicPr>
          <p:cNvPr id="29699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270000"/>
            <a:ext cx="9144000" cy="812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eaLnBrk="1" hangingPunct="1"/>
            <a:endParaRPr lang="en-US" altLang="en-US" dirty="0">
              <a:ea typeface="Lucida Sans Unicode" pitchFamily="34" charset="0"/>
            </a:endParaRPr>
          </a:p>
        </p:txBody>
      </p:sp>
      <p:pic>
        <p:nvPicPr>
          <p:cNvPr id="3072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004888"/>
            <a:ext cx="9144000" cy="81327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eaLnBrk="1" hangingPunct="1"/>
            <a:endParaRPr lang="en-US" altLang="en-US" dirty="0">
              <a:ea typeface="Lucida Sans Unicode" pitchFamily="34" charset="0"/>
            </a:endParaRPr>
          </a:p>
        </p:txBody>
      </p:sp>
      <p:pic>
        <p:nvPicPr>
          <p:cNvPr id="3174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66738"/>
            <a:ext cx="9144000" cy="81327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93663"/>
            <a:ext cx="28003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3" y="866775"/>
            <a:ext cx="156368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8" y="4433888"/>
            <a:ext cx="11239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" y="3151188"/>
            <a:ext cx="1355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7113" y="2763838"/>
            <a:ext cx="21367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3388" y="4327525"/>
            <a:ext cx="251142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5850" y="3962400"/>
            <a:ext cx="13731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788" y="176213"/>
            <a:ext cx="18700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2075" y="5349875"/>
            <a:ext cx="11874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2430463" y="3194050"/>
            <a:ext cx="467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en-US" dirty="0">
                <a:hlinkClick r:id="rId12"/>
              </a:rPr>
              <a:t>WIE HEEFT ER OP MIJN KOP GEPOEPT?</a:t>
            </a:r>
            <a:endParaRPr lang="nl-NL" altLang="en-US" dirty="0"/>
          </a:p>
          <a:p>
            <a:endParaRPr lang="nl-NL" altLang="en-US" dirty="0"/>
          </a:p>
        </p:txBody>
      </p:sp>
      <p:pic>
        <p:nvPicPr>
          <p:cNvPr id="32780" name="Picture 1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0725" y="4981575"/>
            <a:ext cx="16605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84450" y="4891088"/>
            <a:ext cx="15541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9563" y="269875"/>
            <a:ext cx="22304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 om mee aan de slag te gaan….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Bedankt voor jullie aandacht en veel plezier en succes!</a:t>
            </a:r>
          </a:p>
        </p:txBody>
      </p:sp>
    </p:spTree>
    <p:extLst>
      <p:ext uri="{BB962C8B-B14F-4D97-AF65-F5344CB8AC3E}">
        <p14:creationId xmlns:p14="http://schemas.microsoft.com/office/powerpoint/2010/main" val="415475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Delen: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Verrassende, ontroerende, humoristische ervaring delen….</a:t>
            </a:r>
          </a:p>
          <a:p>
            <a:endParaRPr lang="nl-NL" dirty="0"/>
          </a:p>
          <a:p>
            <a:r>
              <a:rPr lang="nl-NL" dirty="0"/>
              <a:t>Een huh…’wat gebeurt er nou?’ ervaring delen…</a:t>
            </a:r>
          </a:p>
        </p:txBody>
      </p:sp>
    </p:spTree>
    <p:extLst>
      <p:ext uri="{BB962C8B-B14F-4D97-AF65-F5344CB8AC3E}">
        <p14:creationId xmlns:p14="http://schemas.microsoft.com/office/powerpoint/2010/main" val="368521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kleuters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Emotionele beleving</a:t>
            </a:r>
          </a:p>
          <a:p>
            <a:r>
              <a:rPr lang="nl-NL" dirty="0" err="1"/>
              <a:t>Intuitief</a:t>
            </a:r>
            <a:endParaRPr lang="nl-NL" dirty="0"/>
          </a:p>
          <a:p>
            <a:r>
              <a:rPr lang="nl-NL" dirty="0"/>
              <a:t>Egocentrisme</a:t>
            </a:r>
          </a:p>
          <a:p>
            <a:r>
              <a:rPr lang="nl-NL" dirty="0"/>
              <a:t>Hang naar gewoontes en routines</a:t>
            </a:r>
          </a:p>
          <a:p>
            <a:r>
              <a:rPr lang="nl-NL" dirty="0"/>
              <a:t>Concentratievermogen</a:t>
            </a:r>
          </a:p>
          <a:p>
            <a:r>
              <a:rPr lang="nl-NL" dirty="0"/>
              <a:t>Behoefte aan handelen en bewegen</a:t>
            </a:r>
          </a:p>
          <a:p>
            <a:r>
              <a:rPr lang="nl-NL" dirty="0"/>
              <a:t>Magisch denken</a:t>
            </a:r>
          </a:p>
          <a:p>
            <a:r>
              <a:rPr lang="nl-NL" dirty="0"/>
              <a:t>Geen scherp onderscheid tussen fantasie en werkelijkheid </a:t>
            </a:r>
          </a:p>
        </p:txBody>
      </p:sp>
    </p:spTree>
    <p:extLst>
      <p:ext uri="{BB962C8B-B14F-4D97-AF65-F5344CB8AC3E}">
        <p14:creationId xmlns:p14="http://schemas.microsoft.com/office/powerpoint/2010/main" val="411078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Educatie jonge kinderen is gericht op brede 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Veel concrete ervaringen opdoen</a:t>
            </a:r>
          </a:p>
          <a:p>
            <a:r>
              <a:rPr lang="nl-NL" dirty="0"/>
              <a:t>Werken vanuit betrokkenheid</a:t>
            </a:r>
          </a:p>
          <a:p>
            <a:r>
              <a:rPr lang="nl-NL" dirty="0"/>
              <a:t>Activiteiten die betekenisvol zijn</a:t>
            </a:r>
          </a:p>
          <a:p>
            <a:r>
              <a:rPr lang="nl-NL" dirty="0"/>
              <a:t>Spel is de leidende activiteit</a:t>
            </a:r>
          </a:p>
          <a:p>
            <a:r>
              <a:rPr lang="nl-NL" dirty="0"/>
              <a:t>Ontwikkelingsgebieden in samenhang aan bod laten komen</a:t>
            </a:r>
          </a:p>
          <a:p>
            <a:r>
              <a:rPr lang="nl-NL" dirty="0">
                <a:hlinkClick r:id="rId2"/>
              </a:rPr>
              <a:t>http://jongekind.slo.nl/Paginas/bouwstenen-leerplan-jonge-kind.aspx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10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Brede doelen (basisontwikkeling) 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9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r>
              <a:rPr lang="nl-NL" altLang="en-US" dirty="0">
                <a:ea typeface="Lucida Sans Unicode" pitchFamily="34" charset="0"/>
              </a:rPr>
              <a:t>Rijke leeromgeving centraal </a:t>
            </a:r>
            <a:endParaRPr lang="en-US" altLang="en-US" dirty="0">
              <a:ea typeface="Lucida Sans Unicode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dirty="0"/>
              <a:t>Een goed overdachte inrichting van de leeromgeving:</a:t>
            </a:r>
          </a:p>
          <a:p>
            <a:pPr>
              <a:defRPr/>
            </a:pPr>
            <a:r>
              <a:rPr lang="nl-NL" sz="1800" dirty="0"/>
              <a:t>Sluit aan bij de behoeften van kinderen, doet recht aan verschillen tussen kinderen (talentontwikkeling), is aantrekkelijk en realistisch en helpt kinderen om zich voor te bereiden op de maatschappij.</a:t>
            </a:r>
          </a:p>
          <a:p>
            <a:pPr>
              <a:defRPr/>
            </a:pPr>
            <a:endParaRPr lang="nl-NL" sz="1800" dirty="0"/>
          </a:p>
          <a:p>
            <a:pPr marL="0" indent="0">
              <a:buFont typeface="Arial" charset="0"/>
              <a:buNone/>
              <a:defRPr/>
            </a:pPr>
            <a:r>
              <a:rPr lang="nl-NL" dirty="0"/>
              <a:t>Belang voor de ontwikkeling van kinderen (Newmann, 1996):</a:t>
            </a:r>
          </a:p>
          <a:p>
            <a:pPr>
              <a:defRPr/>
            </a:pPr>
            <a:r>
              <a:rPr lang="nl-NL" sz="1600" dirty="0"/>
              <a:t>Kinderen leren  diepgaander en onthouden meer wanneer ze actief deelnemen aan áuthentieke’betekenisvolle leeractiviteiten waarbij ze met eigen geconstrueerde kennis ‘wereldproblemen’gaan onderzoeken</a:t>
            </a:r>
          </a:p>
          <a:p>
            <a:pPr>
              <a:defRPr/>
            </a:pPr>
            <a:r>
              <a:rPr lang="nl-NL" sz="1600" dirty="0"/>
              <a:t>Zo leren ze hun kennis op eigen manier uitbreiden, verbinden en organiseren, alternatieven zoeken, onderzoeken en relaties leggen met de eigen wereld, analyseren en onderling blijven communiceren over het onderwerp. </a:t>
            </a:r>
          </a:p>
          <a:p>
            <a:pPr marL="0" indent="0">
              <a:buFont typeface="Arial" charset="0"/>
              <a:buNone/>
              <a:defRPr/>
            </a:pPr>
            <a:endParaRPr lang="nl-NL" sz="1800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r>
              <a:rPr lang="nl-NL" altLang="en-US" dirty="0">
                <a:ea typeface="Lucida Sans Unicode" pitchFamily="34" charset="0"/>
              </a:rPr>
              <a:t>Eisen aan de leeromgeving</a:t>
            </a:r>
            <a:endParaRPr lang="en-US" altLang="en-US" dirty="0">
              <a:ea typeface="Lucida Sans Unicode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628775"/>
            <a:ext cx="8220075" cy="4957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1800" dirty="0"/>
              <a:t>De leeromgeving nodigt uit tot onderzoekend en actief gedrag van leerlingen</a:t>
            </a:r>
          </a:p>
          <a:p>
            <a:pPr>
              <a:defRPr/>
            </a:pPr>
            <a:r>
              <a:rPr lang="nl-NL" sz="1800" dirty="0"/>
              <a:t>De leerlingen kunnen aan verschillende (thematische) activiteiten werken en kunnen zelfstandig gebruik maken van materiaal</a:t>
            </a:r>
          </a:p>
          <a:p>
            <a:pPr>
              <a:defRPr/>
            </a:pPr>
            <a:r>
              <a:rPr lang="nl-NL" sz="1800" dirty="0"/>
              <a:t>De omgeving is erop gericht de inhoud van de (thematische ) activiteiten te verdiepen en houdt rekening met de verschillende interesses en behoeftes van leerlingen</a:t>
            </a:r>
          </a:p>
          <a:p>
            <a:pPr>
              <a:defRPr/>
            </a:pPr>
            <a:r>
              <a:rPr lang="nl-NL" sz="1800" dirty="0"/>
              <a:t>De leerlingen hebben een eigen inbreng in de leeromgeving. </a:t>
            </a:r>
          </a:p>
          <a:p>
            <a:pPr>
              <a:defRPr/>
            </a:pPr>
            <a:r>
              <a:rPr lang="nl-NL" sz="1800" dirty="0"/>
              <a:t>Er zijn mogelijkheden om individueel en samen te werken</a:t>
            </a:r>
          </a:p>
          <a:p>
            <a:pPr>
              <a:defRPr/>
            </a:pPr>
            <a:r>
              <a:rPr lang="nl-NL" sz="1800" dirty="0"/>
              <a:t>Er zijn mogelijkheden om met en zonder leerkracht leerervaringen op te doen.</a:t>
            </a:r>
          </a:p>
          <a:p>
            <a:pPr>
              <a:defRPr/>
            </a:pPr>
            <a:r>
              <a:rPr lang="nl-NL" sz="1800" dirty="0"/>
              <a:t>Er zijn mogelijkheden om buiten het klaslokaal te leren. </a:t>
            </a:r>
          </a:p>
          <a:p>
            <a:pPr marL="0" indent="0">
              <a:buFont typeface="Arial" charset="0"/>
              <a:buNone/>
              <a:defRPr/>
            </a:pPr>
            <a:r>
              <a:rPr lang="nl-NL" sz="1400" dirty="0"/>
              <a:t>Uit Horeb van  Basisontwikkeling</a:t>
            </a:r>
          </a:p>
          <a:p>
            <a:pPr marL="0" indent="0">
              <a:buFont typeface="Arial" charset="0"/>
              <a:buNone/>
              <a:defRPr/>
            </a:pPr>
            <a:endParaRPr lang="nl-NL" sz="16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el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>
            <a:normAutofit/>
          </a:bodyPr>
          <a:lstStyle/>
          <a:p>
            <a:r>
              <a:rPr lang="nl-NL" altLang="en-US" dirty="0">
                <a:ea typeface="Lucida Sans Unicode" pitchFamily="34" charset="0"/>
              </a:rPr>
              <a:t>Rol van de leerkracht/professional</a:t>
            </a:r>
            <a:endParaRPr lang="en-US" altLang="en-US" dirty="0">
              <a:ea typeface="Lucida Sans Unicode" pitchFamily="34" charset="0"/>
            </a:endParaRPr>
          </a:p>
        </p:txBody>
      </p:sp>
      <p:sp>
        <p:nvSpPr>
          <p:cNvPr id="35844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altLang="en-US" sz="2400" dirty="0">
                <a:ea typeface="Lucida Sans Unicode" pitchFamily="34" charset="0"/>
              </a:rPr>
              <a:t>Kansen grijpen en kansen creëren: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Observeren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Aansluiten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Betrokkenheid van kinderen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Doelen stellen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Reflecteren</a:t>
            </a:r>
          </a:p>
          <a:p>
            <a:pPr marL="0" indent="0">
              <a:buFont typeface="Arial" charset="0"/>
              <a:buNone/>
              <a:defRPr/>
            </a:pPr>
            <a:r>
              <a:rPr lang="nl-NL" altLang="en-US" sz="2400" dirty="0">
                <a:ea typeface="Lucida Sans Unicode" pitchFamily="34" charset="0"/>
              </a:rPr>
              <a:t>Algemeen: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Klassenmanagement/organisatie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Bemiddelende rol, leerkracht/professional als meerwetende partner 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Pedagogische rol ( sensitief en responsief)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Samen met de groep onderwijsaanbod ontwerpen</a:t>
            </a:r>
          </a:p>
          <a:p>
            <a:pPr>
              <a:defRPr/>
            </a:pPr>
            <a:r>
              <a:rPr lang="nl-NL" altLang="en-US" sz="1800" dirty="0">
                <a:ea typeface="Lucida Sans Unicode" pitchFamily="34" charset="0"/>
              </a:rPr>
              <a:t>Gebruik maken van de 5 didactische impulsen ( oriënteren, structureren en verdiepen, verbreden, toevoegen, reflecteren)</a:t>
            </a:r>
          </a:p>
          <a:p>
            <a:pPr marL="0" indent="0">
              <a:buNone/>
              <a:defRPr/>
            </a:pPr>
            <a:endParaRPr lang="en-US" altLang="en-US" sz="1800" dirty="0">
              <a:ea typeface="Lucida Sans Unicode" pitchFamily="34" charset="0"/>
            </a:endParaRPr>
          </a:p>
        </p:txBody>
      </p:sp>
      <p:pic>
        <p:nvPicPr>
          <p:cNvPr id="10242" name="Picture 2" descr="C:\Users\deterd\Documents\expertisecentrum jonge kind\de rijke speelleeromgeving\0508_gevier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779912" cy="24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100 talen van een kind….</a:t>
            </a:r>
          </a:p>
        </p:txBody>
      </p:sp>
      <p:pic>
        <p:nvPicPr>
          <p:cNvPr id="1026" name="Picture 2" descr="Image result for de 100 talen van een ki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85" y="1052737"/>
            <a:ext cx="759633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59589"/>
      </p:ext>
    </p:extLst>
  </p:cSld>
  <p:clrMapOvr>
    <a:masterClrMapping/>
  </p:clrMapOvr>
</p:sld>
</file>

<file path=ppt/theme/theme1.xml><?xml version="1.0" encoding="utf-8"?>
<a:theme xmlns:a="http://schemas.openxmlformats.org/drawingml/2006/main" name="Saxion_Powerpoint_INT_dee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Saxion_Powerpoint_INT_deeltijd1</Template>
  <TotalTime>0</TotalTime>
  <Words>467</Words>
  <Application>Microsoft Macintosh PowerPoint</Application>
  <PresentationFormat>Diavoorstelling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Lucida Sans Unicode</vt:lpstr>
      <vt:lpstr>Saxion_Powerpoint_INT_deeltijd1</vt:lpstr>
      <vt:lpstr>Saxion Expertisecentrum Het Jonge Kind</vt:lpstr>
      <vt:lpstr>WELKOM!!</vt:lpstr>
      <vt:lpstr>Kenmerken kleuters</vt:lpstr>
      <vt:lpstr>Educatie jonge kinderen is gericht op brede ontwikkeling</vt:lpstr>
      <vt:lpstr>Brede doelen (basisontwikkeling) </vt:lpstr>
      <vt:lpstr>Rijke leeromgeving centraal </vt:lpstr>
      <vt:lpstr>Eisen aan de leeromgeving</vt:lpstr>
      <vt:lpstr>Rol van de leerkracht/professional</vt:lpstr>
      <vt:lpstr>De 100 talen van een kind….</vt:lpstr>
      <vt:lpstr>Kunsteducatie….hoe?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Afsluiten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Gerdie Deterd Oude Weme</dc:creator>
  <cp:lastModifiedBy>Ronald von Piekartz</cp:lastModifiedBy>
  <cp:revision>71</cp:revision>
  <cp:lastPrinted>2016-03-09T08:09:52Z</cp:lastPrinted>
  <dcterms:created xsi:type="dcterms:W3CDTF">2016-02-25T14:19:40Z</dcterms:created>
  <dcterms:modified xsi:type="dcterms:W3CDTF">2020-04-22T11:40:23Z</dcterms:modified>
</cp:coreProperties>
</file>