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Robo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italic.fntdata"/><Relationship Id="rId16" Type="http://schemas.openxmlformats.org/officeDocument/2006/relationships/slide" Target="slides/slide11.xml"/><Relationship Id="rId38" Type="http://schemas.openxmlformats.org/officeDocument/2006/relationships/font" Target="fonts/Robo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4aed420c3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4aed420c3e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4aed420c3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4aed420c3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4b06d74cc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4b06d74cc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4b15c326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4b15c326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4b15c3262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b15c3262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4b138a59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4b138a59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4aed420c3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4aed420c3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4b06d74cc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4b06d74cc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4b06d74cc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4b06d74cc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4b0f8796e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4b0f8796e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aed420c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aed420c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4b0f8796e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4b0f8796e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4b06d74cc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4b06d74cc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4b06d74cc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4b06d74cc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4b0f8796e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4b0f8796e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4b0f8796e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4b0f8796e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4b1016433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4b1016433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4aed420c3e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4aed420c3e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4b0f8796e9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4b0f8796e9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4b0f8796e9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4b0f8796e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4b1016433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4b1016433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aed420c3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aed420c3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4aed420c3e_0_1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4aed420c3e_0_1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4b1016433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4b1016433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aed420c3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aed420c3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aed420c3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aed420c3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4aed420c3e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4aed420c3e_0_1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4aed420c3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4aed420c3e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aed420c3e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4aed420c3e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4aed420c3e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4aed420c3e_0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dia"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8" name="Google Shape;58;p14"/>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59" name="Google Shape;59;p1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 name="Google Shape;60;p1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1" name="Google Shape;61;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objec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4" name="Google Shape;64;p15"/>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65" name="Google Shape;65;p1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 name="Google Shape;66;p1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7" name="Google Shape;67;p1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oud van twee" type="twoObj">
  <p:cSld name="TWO_OBJECTS">
    <p:spTree>
      <p:nvGrpSpPr>
        <p:cNvPr id="68" name="Shape 68"/>
        <p:cNvGrpSpPr/>
        <p:nvPr/>
      </p:nvGrpSpPr>
      <p:grpSpPr>
        <a:xfrm>
          <a:off x="0" y="0"/>
          <a:ext cx="0" cy="0"/>
          <a:chOff x="0" y="0"/>
          <a:chExt cx="0" cy="0"/>
        </a:xfrm>
      </p:grpSpPr>
      <p:sp>
        <p:nvSpPr>
          <p:cNvPr id="69" name="Google Shape;69;p1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0" name="Google Shape;70;p16"/>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71" name="Google Shape;71;p16"/>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72" name="Google Shape;72;p1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3" name="Google Shape;73;p1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4" name="Google Shape;74;p1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e titel en tekst" type="vertTitleAndTx">
  <p:cSld name="VERTICAL_TITLE_AND_VERTICAL_TEXT">
    <p:spTree>
      <p:nvGrpSpPr>
        <p:cNvPr id="75" name="Shape 75"/>
        <p:cNvGrpSpPr/>
        <p:nvPr/>
      </p:nvGrpSpPr>
      <p:grpSpPr>
        <a:xfrm>
          <a:off x="0" y="0"/>
          <a:ext cx="0" cy="0"/>
          <a:chOff x="0" y="0"/>
          <a:chExt cx="0" cy="0"/>
        </a:xfrm>
      </p:grpSpPr>
      <p:sp>
        <p:nvSpPr>
          <p:cNvPr id="76" name="Google Shape;76;p17"/>
          <p:cNvSpPr txBox="1"/>
          <p:nvPr>
            <p:ph type="title"/>
          </p:nvPr>
        </p:nvSpPr>
        <p:spPr>
          <a:xfrm rot="5400000">
            <a:off x="5463750" y="1371628"/>
            <a:ext cx="4388700" cy="20574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7" name="Google Shape;77;p17"/>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8" name="Google Shape;78;p1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9" name="Google Shape;79;p1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0" name="Google Shape;80;p1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verticale tekst" type="vertTx">
  <p:cSld name="VERTICAL_TEXT">
    <p:spTree>
      <p:nvGrpSpPr>
        <p:cNvPr id="81" name="Shape 81"/>
        <p:cNvGrpSpPr/>
        <p:nvPr/>
      </p:nvGrpSpPr>
      <p:grpSpPr>
        <a:xfrm>
          <a:off x="0" y="0"/>
          <a:ext cx="0" cy="0"/>
          <a:chOff x="0" y="0"/>
          <a:chExt cx="0" cy="0"/>
        </a:xfrm>
      </p:grpSpPr>
      <p:sp>
        <p:nvSpPr>
          <p:cNvPr id="82" name="Google Shape;82;p1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3" name="Google Shape;83;p18"/>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4" name="Google Shape;84;p1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6" name="Google Shape;86;p1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fbeelding met bijschrift" type="picTx">
  <p:cSld name="PICTURE_WITH_CAPTION_TEXT">
    <p:spTree>
      <p:nvGrpSpPr>
        <p:cNvPr id="87" name="Shape 87"/>
        <p:cNvGrpSpPr/>
        <p:nvPr/>
      </p:nvGrpSpPr>
      <p:grpSpPr>
        <a:xfrm>
          <a:off x="0" y="0"/>
          <a:ext cx="0" cy="0"/>
          <a:chOff x="0" y="0"/>
          <a:chExt cx="0" cy="0"/>
        </a:xfrm>
      </p:grpSpPr>
      <p:sp>
        <p:nvSpPr>
          <p:cNvPr id="88" name="Google Shape;88;p19"/>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9" name="Google Shape;89;p19"/>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0" name="Google Shape;90;p19"/>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91" name="Google Shape;91;p1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p1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 name="Google Shape;93;p1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oud met bijschrift" type="objTx">
  <p:cSld name="OBJECT_WITH_CAPTION_TEXT">
    <p:spTree>
      <p:nvGrpSpPr>
        <p:cNvPr id="94" name="Shape 94"/>
        <p:cNvGrpSpPr/>
        <p:nvPr/>
      </p:nvGrpSpPr>
      <p:grpSpPr>
        <a:xfrm>
          <a:off x="0" y="0"/>
          <a:ext cx="0" cy="0"/>
          <a:chOff x="0" y="0"/>
          <a:chExt cx="0" cy="0"/>
        </a:xfrm>
      </p:grpSpPr>
      <p:sp>
        <p:nvSpPr>
          <p:cNvPr id="95" name="Google Shape;95;p20"/>
          <p:cNvSpPr txBox="1"/>
          <p:nvPr>
            <p:ph type="title"/>
          </p:nvPr>
        </p:nvSpPr>
        <p:spPr>
          <a:xfrm>
            <a:off x="457200" y="204788"/>
            <a:ext cx="3008400" cy="871500"/>
          </a:xfrm>
          <a:prstGeom prst="rect">
            <a:avLst/>
          </a:prstGeom>
          <a:noFill/>
          <a:ln>
            <a:noFill/>
          </a:ln>
        </p:spPr>
        <p:txBody>
          <a:bodyPr anchorCtr="0" anchor="b" bIns="45700" lIns="91425" spcFirstLastPara="1" rIns="91425" wrap="square" tIns="45700"/>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96" name="Google Shape;96;p20"/>
          <p:cNvSpPr txBox="1"/>
          <p:nvPr>
            <p:ph idx="1" type="body"/>
          </p:nvPr>
        </p:nvSpPr>
        <p:spPr>
          <a:xfrm>
            <a:off x="3575050" y="204788"/>
            <a:ext cx="5111700" cy="4389600"/>
          </a:xfrm>
          <a:prstGeom prst="rect">
            <a:avLst/>
          </a:prstGeom>
          <a:noFill/>
          <a:ln>
            <a:noFill/>
          </a:ln>
        </p:spPr>
        <p:txBody>
          <a:bodyPr anchorCtr="0" anchor="t" bIns="45700" lIns="91425" spcFirstLastPara="1" rIns="91425" wrap="square" tIns="45700"/>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97" name="Google Shape;97;p20"/>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98" name="Google Shape;98;p2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2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2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eg" type="blank">
  <p:cSld name="BLANK">
    <p:spTree>
      <p:nvGrpSpPr>
        <p:cNvPr id="101" name="Shape 101"/>
        <p:cNvGrpSpPr/>
        <p:nvPr/>
      </p:nvGrpSpPr>
      <p:grpSpPr>
        <a:xfrm>
          <a:off x="0" y="0"/>
          <a:ext cx="0" cy="0"/>
          <a:chOff x="0" y="0"/>
          <a:chExt cx="0" cy="0"/>
        </a:xfrm>
      </p:grpSpPr>
      <p:sp>
        <p:nvSpPr>
          <p:cNvPr id="102" name="Google Shape;102;p2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p2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4" name="Google Shape;104;p2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leen titel" type="titleOnly">
  <p:cSld name="TITLE_ONLY">
    <p:spTree>
      <p:nvGrpSpPr>
        <p:cNvPr id="105" name="Shape 105"/>
        <p:cNvGrpSpPr/>
        <p:nvPr/>
      </p:nvGrpSpPr>
      <p:grpSpPr>
        <a:xfrm>
          <a:off x="0" y="0"/>
          <a:ext cx="0" cy="0"/>
          <a:chOff x="0" y="0"/>
          <a:chExt cx="0" cy="0"/>
        </a:xfrm>
      </p:grpSpPr>
      <p:sp>
        <p:nvSpPr>
          <p:cNvPr id="106" name="Google Shape;106;p2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7" name="Google Shape;107;p2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p2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 name="Google Shape;109;p2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gelijking" type="twoTxTwoObj">
  <p:cSld name="TWO_OBJECTS_WITH_TEXT">
    <p:spTree>
      <p:nvGrpSpPr>
        <p:cNvPr id="110" name="Shape 110"/>
        <p:cNvGrpSpPr/>
        <p:nvPr/>
      </p:nvGrpSpPr>
      <p:grpSpPr>
        <a:xfrm>
          <a:off x="0" y="0"/>
          <a:ext cx="0" cy="0"/>
          <a:chOff x="0" y="0"/>
          <a:chExt cx="0" cy="0"/>
        </a:xfrm>
      </p:grpSpPr>
      <p:sp>
        <p:nvSpPr>
          <p:cNvPr id="111" name="Google Shape;111;p2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2" name="Google Shape;112;p23"/>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13" name="Google Shape;113;p23"/>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14" name="Google Shape;114;p23"/>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15" name="Google Shape;115;p23"/>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16" name="Google Shape;116;p2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p2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8" name="Google Shape;118;p2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ekop" type="secHead">
  <p:cSld name="SECTION_HEADER">
    <p:spTree>
      <p:nvGrpSpPr>
        <p:cNvPr id="119" name="Shape 119"/>
        <p:cNvGrpSpPr/>
        <p:nvPr/>
      </p:nvGrpSpPr>
      <p:grpSpPr>
        <a:xfrm>
          <a:off x="0" y="0"/>
          <a:ext cx="0" cy="0"/>
          <a:chOff x="0" y="0"/>
          <a:chExt cx="0" cy="0"/>
        </a:xfrm>
      </p:grpSpPr>
      <p:sp>
        <p:nvSpPr>
          <p:cNvPr id="120" name="Google Shape;120;p24"/>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lstStyle>
            <a:lvl1pPr lvl="0" rtl="0" algn="l">
              <a:spcBef>
                <a:spcPts val="0"/>
              </a:spcBef>
              <a:spcAft>
                <a:spcPts val="0"/>
              </a:spcAft>
              <a:buSzPts val="1400"/>
              <a:buNone/>
              <a:defRPr b="1" sz="4000" cap="none"/>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1" name="Google Shape;121;p24"/>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122" name="Google Shape;122;p2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2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p2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2.jpg"/><Relationship Id="rId4" Type="http://schemas.openxmlformats.org/officeDocument/2006/relationships/image" Target="../media/image21.jpg"/><Relationship Id="rId10" Type="http://schemas.openxmlformats.org/officeDocument/2006/relationships/image" Target="../media/image30.jpg"/><Relationship Id="rId9" Type="http://schemas.openxmlformats.org/officeDocument/2006/relationships/image" Target="../media/image28.jpg"/><Relationship Id="rId5" Type="http://schemas.openxmlformats.org/officeDocument/2006/relationships/image" Target="../media/image31.jpg"/><Relationship Id="rId6" Type="http://schemas.openxmlformats.org/officeDocument/2006/relationships/image" Target="../media/image22.jpg"/><Relationship Id="rId7" Type="http://schemas.openxmlformats.org/officeDocument/2006/relationships/image" Target="../media/image24.jpg"/><Relationship Id="rId8" Type="http://schemas.openxmlformats.org/officeDocument/2006/relationships/image" Target="../media/image3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7.jpg"/><Relationship Id="rId4" Type="http://schemas.openxmlformats.org/officeDocument/2006/relationships/image" Target="../media/image39.jpg"/><Relationship Id="rId5" Type="http://schemas.openxmlformats.org/officeDocument/2006/relationships/image" Target="../media/image4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www.laatmaarleren.nl/" TargetMode="External"/><Relationship Id="rId4" Type="http://schemas.openxmlformats.org/officeDocument/2006/relationships/hyperlink" Target="mailto:student@saxion.nl" TargetMode="External"/><Relationship Id="rId5"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8.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18.jpg"/><Relationship Id="rId5" Type="http://schemas.openxmlformats.org/officeDocument/2006/relationships/image" Target="../media/image10.jpg"/><Relationship Id="rId6"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20.jpg"/><Relationship Id="rId9" Type="http://schemas.openxmlformats.org/officeDocument/2006/relationships/image" Target="../media/image19.jpg"/><Relationship Id="rId5" Type="http://schemas.openxmlformats.org/officeDocument/2006/relationships/image" Target="../media/image16.jpg"/><Relationship Id="rId6" Type="http://schemas.openxmlformats.org/officeDocument/2006/relationships/image" Target="../media/image15.jpg"/><Relationship Id="rId7" Type="http://schemas.openxmlformats.org/officeDocument/2006/relationships/image" Target="../media/image14.jpg"/><Relationship Id="rId8"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1.jpg"/><Relationship Id="rId5" Type="http://schemas.openxmlformats.org/officeDocument/2006/relationships/image" Target="../media/image26.jpg"/><Relationship Id="rId6" Type="http://schemas.openxmlformats.org/officeDocument/2006/relationships/image" Target="../media/image23.jpg"/><Relationship Id="rId7" Type="http://schemas.openxmlformats.org/officeDocument/2006/relationships/image" Target="../media/image25.jpg"/><Relationship Id="rId8"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5"/>
          <p:cNvSpPr txBox="1"/>
          <p:nvPr>
            <p:ph idx="1" type="subTitle"/>
          </p:nvPr>
        </p:nvSpPr>
        <p:spPr>
          <a:xfrm>
            <a:off x="363025" y="4523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nl" sz="5200">
                <a:solidFill>
                  <a:schemeClr val="dk1"/>
                </a:solidFill>
              </a:rPr>
              <a:t>ICC project Hengelo Noord</a:t>
            </a:r>
            <a:endParaRPr/>
          </a:p>
        </p:txBody>
      </p:sp>
      <p:pic>
        <p:nvPicPr>
          <p:cNvPr id="130" name="Google Shape;130;p25"/>
          <p:cNvPicPr preferRelativeResize="0"/>
          <p:nvPr/>
        </p:nvPicPr>
        <p:blipFill rotWithShape="1">
          <a:blip r:embed="rId3">
            <a:alphaModFix/>
          </a:blip>
          <a:srcRect b="26551" l="0" r="0" t="7581"/>
          <a:stretch/>
        </p:blipFill>
        <p:spPr>
          <a:xfrm>
            <a:off x="0" y="1509175"/>
            <a:ext cx="9143998" cy="33468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3200"/>
              <a:buFont typeface="Calibri"/>
              <a:buNone/>
            </a:pPr>
            <a:r>
              <a:rPr b="1" i="0" lang="nl" sz="3200" u="none">
                <a:solidFill>
                  <a:srgbClr val="00B050"/>
                </a:solidFill>
                <a:latin typeface="Calibri"/>
                <a:ea typeface="Calibri"/>
                <a:cs typeface="Calibri"/>
                <a:sym typeface="Calibri"/>
              </a:rPr>
              <a:t>vogels op het schoolplein</a:t>
            </a:r>
            <a:endParaRPr/>
          </a:p>
        </p:txBody>
      </p:sp>
      <p:pic>
        <p:nvPicPr>
          <p:cNvPr descr="Afbeeldingsresultaat voor afbeeldingen mus" id="207" name="Google Shape;207;p34"/>
          <p:cNvPicPr preferRelativeResize="0"/>
          <p:nvPr/>
        </p:nvPicPr>
        <p:blipFill rotWithShape="1">
          <a:blip r:embed="rId3">
            <a:alphaModFix/>
          </a:blip>
          <a:srcRect b="0" l="0" r="0" t="0"/>
          <a:stretch/>
        </p:blipFill>
        <p:spPr>
          <a:xfrm>
            <a:off x="5076825" y="3407569"/>
            <a:ext cx="1485900" cy="1735931"/>
          </a:xfrm>
          <a:prstGeom prst="rect">
            <a:avLst/>
          </a:prstGeom>
          <a:noFill/>
          <a:ln>
            <a:noFill/>
          </a:ln>
        </p:spPr>
      </p:pic>
      <p:sp>
        <p:nvSpPr>
          <p:cNvPr descr="Afbeeldingsresultaat voor afbeeldingen merel" id="208" name="Google Shape;208;p34"/>
          <p:cNvSpPr txBox="1"/>
          <p:nvPr/>
        </p:nvSpPr>
        <p:spPr>
          <a:xfrm>
            <a:off x="155575" y="-108346"/>
            <a:ext cx="3048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Afbeeldingsresultaat voor afbeeldingen merel" id="209" name="Google Shape;209;p34"/>
          <p:cNvSpPr txBox="1"/>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Afbeeldingsresultaat voor afbeeldingen merel" id="210" name="Google Shape;210;p34"/>
          <p:cNvSpPr txBox="1"/>
          <p:nvPr/>
        </p:nvSpPr>
        <p:spPr>
          <a:xfrm>
            <a:off x="460375" y="120253"/>
            <a:ext cx="3048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fbeeldingsresultaat voor afbeeldingen merel" id="211" name="Google Shape;211;p34"/>
          <p:cNvPicPr preferRelativeResize="0"/>
          <p:nvPr/>
        </p:nvPicPr>
        <p:blipFill rotWithShape="1">
          <a:blip r:embed="rId4">
            <a:alphaModFix/>
          </a:blip>
          <a:srcRect b="0" l="0" r="0" t="0"/>
          <a:stretch/>
        </p:blipFill>
        <p:spPr>
          <a:xfrm>
            <a:off x="6892925" y="120253"/>
            <a:ext cx="1607344" cy="1607344"/>
          </a:xfrm>
          <a:prstGeom prst="rect">
            <a:avLst/>
          </a:prstGeom>
          <a:noFill/>
          <a:ln>
            <a:noFill/>
          </a:ln>
        </p:spPr>
      </p:pic>
      <p:sp>
        <p:nvSpPr>
          <p:cNvPr descr="Afbeeldingsresultaat voor afbeeldingen kraai" id="212" name="Google Shape;212;p34"/>
          <p:cNvSpPr txBox="1"/>
          <p:nvPr/>
        </p:nvSpPr>
        <p:spPr>
          <a:xfrm>
            <a:off x="612775" y="234553"/>
            <a:ext cx="3048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fbeeldingsresultaat voor afbeeldingen kraai" id="213" name="Google Shape;213;p34"/>
          <p:cNvPicPr preferRelativeResize="0"/>
          <p:nvPr/>
        </p:nvPicPr>
        <p:blipFill rotWithShape="1">
          <a:blip r:embed="rId5">
            <a:alphaModFix/>
          </a:blip>
          <a:srcRect b="0" l="0" r="0" t="0"/>
          <a:stretch/>
        </p:blipFill>
        <p:spPr>
          <a:xfrm>
            <a:off x="2771775" y="2950369"/>
            <a:ext cx="1850231" cy="1385888"/>
          </a:xfrm>
          <a:prstGeom prst="rect">
            <a:avLst/>
          </a:prstGeom>
          <a:noFill/>
          <a:ln>
            <a:noFill/>
          </a:ln>
        </p:spPr>
      </p:pic>
      <p:sp>
        <p:nvSpPr>
          <p:cNvPr descr="Afbeeldingsresultaat voor afbeeldingen kraai" id="214" name="Google Shape;214;p34"/>
          <p:cNvSpPr txBox="1"/>
          <p:nvPr/>
        </p:nvSpPr>
        <p:spPr>
          <a:xfrm>
            <a:off x="765175" y="348853"/>
            <a:ext cx="3048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Afbeeldingsresultaat voor afbeeldingen kraai" id="215" name="Google Shape;215;p34"/>
          <p:cNvSpPr txBox="1"/>
          <p:nvPr/>
        </p:nvSpPr>
        <p:spPr>
          <a:xfrm>
            <a:off x="917575" y="463153"/>
            <a:ext cx="3048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fbeeldingsresultaat voor afbeeldingen kraai" id="216" name="Google Shape;216;p34"/>
          <p:cNvPicPr preferRelativeResize="0"/>
          <p:nvPr/>
        </p:nvPicPr>
        <p:blipFill rotWithShape="1">
          <a:blip r:embed="rId6">
            <a:alphaModFix/>
          </a:blip>
          <a:srcRect b="0" l="0" r="0" t="0"/>
          <a:stretch/>
        </p:blipFill>
        <p:spPr>
          <a:xfrm>
            <a:off x="468312" y="5953"/>
            <a:ext cx="1307306" cy="1971675"/>
          </a:xfrm>
          <a:prstGeom prst="rect">
            <a:avLst/>
          </a:prstGeom>
          <a:noFill/>
          <a:ln>
            <a:noFill/>
          </a:ln>
        </p:spPr>
      </p:pic>
      <p:sp>
        <p:nvSpPr>
          <p:cNvPr descr="Afbeeldingsresultaat voor afbeeldingen meeuw" id="217" name="Google Shape;217;p34"/>
          <p:cNvSpPr txBox="1"/>
          <p:nvPr>
            <p:ph idx="1" type="body"/>
          </p:nvPr>
        </p:nvSpPr>
        <p:spPr>
          <a:xfrm>
            <a:off x="484187" y="1179909"/>
            <a:ext cx="8229600" cy="339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p:txBody>
      </p:sp>
      <p:sp>
        <p:nvSpPr>
          <p:cNvPr descr="Afbeeldingsresultaat voor afbeeldingen meeuw" id="218" name="Google Shape;218;p34"/>
          <p:cNvSpPr txBox="1"/>
          <p:nvPr/>
        </p:nvSpPr>
        <p:spPr>
          <a:xfrm>
            <a:off x="1069975" y="577453"/>
            <a:ext cx="3048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Afbeeldingsresultaat voor afbeeldingen meeuw" id="219" name="Google Shape;219;p34"/>
          <p:cNvSpPr txBox="1"/>
          <p:nvPr/>
        </p:nvSpPr>
        <p:spPr>
          <a:xfrm>
            <a:off x="1222375" y="691753"/>
            <a:ext cx="3048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fbeeldingsresultaat voor afbeeldingen kokmeeuw" id="220" name="Google Shape;220;p34"/>
          <p:cNvPicPr preferRelativeResize="0"/>
          <p:nvPr/>
        </p:nvPicPr>
        <p:blipFill rotWithShape="1">
          <a:blip r:embed="rId7">
            <a:alphaModFix/>
          </a:blip>
          <a:srcRect b="0" l="0" r="0" t="0"/>
          <a:stretch/>
        </p:blipFill>
        <p:spPr>
          <a:xfrm>
            <a:off x="4319587" y="860822"/>
            <a:ext cx="1971675" cy="1477566"/>
          </a:xfrm>
          <a:prstGeom prst="rect">
            <a:avLst/>
          </a:prstGeom>
          <a:noFill/>
          <a:ln>
            <a:noFill/>
          </a:ln>
        </p:spPr>
      </p:pic>
      <p:pic>
        <p:nvPicPr>
          <p:cNvPr descr="Afbeeldingsresultaat voor afbeeldingen houtduif" id="221" name="Google Shape;221;p34"/>
          <p:cNvPicPr preferRelativeResize="0"/>
          <p:nvPr/>
        </p:nvPicPr>
        <p:blipFill rotWithShape="1">
          <a:blip r:embed="rId8">
            <a:alphaModFix/>
          </a:blip>
          <a:srcRect b="0" l="0" r="0" t="0"/>
          <a:stretch/>
        </p:blipFill>
        <p:spPr>
          <a:xfrm>
            <a:off x="6581775" y="2301478"/>
            <a:ext cx="1949053" cy="1620441"/>
          </a:xfrm>
          <a:prstGeom prst="rect">
            <a:avLst/>
          </a:prstGeom>
          <a:noFill/>
          <a:ln>
            <a:noFill/>
          </a:ln>
        </p:spPr>
      </p:pic>
      <p:sp>
        <p:nvSpPr>
          <p:cNvPr descr="Afbeeldingsresultaat voor afbeeldingen koolmees" id="222" name="Google Shape;222;p34"/>
          <p:cNvSpPr txBox="1"/>
          <p:nvPr/>
        </p:nvSpPr>
        <p:spPr>
          <a:xfrm>
            <a:off x="1374775" y="806053"/>
            <a:ext cx="3048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Afbeeldingsresultaat voor afbeeldingen koolmees" id="223" name="Google Shape;223;p34"/>
          <p:cNvSpPr txBox="1"/>
          <p:nvPr/>
        </p:nvSpPr>
        <p:spPr>
          <a:xfrm>
            <a:off x="1527175" y="920353"/>
            <a:ext cx="3048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descr="Afbeeldingsresultaat voor afbeeldingen koolmees" id="224" name="Google Shape;224;p34"/>
          <p:cNvSpPr txBox="1"/>
          <p:nvPr/>
        </p:nvSpPr>
        <p:spPr>
          <a:xfrm>
            <a:off x="1679575" y="951309"/>
            <a:ext cx="3048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fbeeldingsresultaat voor afbeeldingen koolmees" id="225" name="Google Shape;225;p34"/>
          <p:cNvPicPr preferRelativeResize="0"/>
          <p:nvPr/>
        </p:nvPicPr>
        <p:blipFill rotWithShape="1">
          <a:blip r:embed="rId9">
            <a:alphaModFix/>
          </a:blip>
          <a:srcRect b="0" l="0" r="0" t="0"/>
          <a:stretch/>
        </p:blipFill>
        <p:spPr>
          <a:xfrm>
            <a:off x="-36512" y="3759994"/>
            <a:ext cx="2135981" cy="1200150"/>
          </a:xfrm>
          <a:prstGeom prst="rect">
            <a:avLst/>
          </a:prstGeom>
          <a:noFill/>
          <a:ln>
            <a:noFill/>
          </a:ln>
        </p:spPr>
      </p:pic>
      <p:pic>
        <p:nvPicPr>
          <p:cNvPr descr="Afbeeldingsresultaat voor afbeeldingen ekster" id="226" name="Google Shape;226;p34"/>
          <p:cNvPicPr preferRelativeResize="0"/>
          <p:nvPr/>
        </p:nvPicPr>
        <p:blipFill rotWithShape="1">
          <a:blip r:embed="rId10">
            <a:alphaModFix/>
          </a:blip>
          <a:srcRect b="0" l="0" r="0" t="0"/>
          <a:stretch/>
        </p:blipFill>
        <p:spPr>
          <a:xfrm>
            <a:off x="860425" y="1977628"/>
            <a:ext cx="2621756" cy="9786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Opening 1</a:t>
            </a:r>
            <a:endParaRPr/>
          </a:p>
        </p:txBody>
      </p:sp>
      <p:sp>
        <p:nvSpPr>
          <p:cNvPr id="232" name="Google Shape;232;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t/>
            </a:r>
            <a:endParaRPr sz="800">
              <a:solidFill>
                <a:srgbClr val="000000"/>
              </a:solidFill>
            </a:endParaRPr>
          </a:p>
          <a:p>
            <a:pPr indent="0" lvl="0" marL="0" rtl="0" algn="l">
              <a:spcBef>
                <a:spcPts val="0"/>
              </a:spcBef>
              <a:spcAft>
                <a:spcPts val="0"/>
              </a:spcAft>
              <a:buNone/>
            </a:pPr>
            <a:r>
              <a:rPr lang="nl"/>
              <a:t>Op een ochtend vinden de kinderen een ei op school. Wat is dat voor eigenaardig ei? Wat zou daaruit kunnen komen? Hoe wordt een ei uitgebroed? Hoe zorgen we dat het ei warm blijft. </a:t>
            </a:r>
            <a:br>
              <a:rPr lang="nl"/>
            </a:br>
            <a:r>
              <a:rPr lang="nl"/>
              <a:t>Ideeën: </a:t>
            </a:r>
            <a:endParaRPr/>
          </a:p>
          <a:p>
            <a:pPr indent="-342900" lvl="0" marL="457200" rtl="0" algn="l">
              <a:spcBef>
                <a:spcPts val="1600"/>
              </a:spcBef>
              <a:spcAft>
                <a:spcPts val="0"/>
              </a:spcAft>
              <a:buSzPts val="1800"/>
              <a:buChar char="●"/>
            </a:pPr>
            <a:r>
              <a:rPr lang="nl"/>
              <a:t>Maak met de bovenbouw kinderen een warmte lamp</a:t>
            </a:r>
            <a:endParaRPr/>
          </a:p>
          <a:p>
            <a:pPr indent="-342900" lvl="0" marL="457200" rtl="0" algn="l">
              <a:spcBef>
                <a:spcPts val="0"/>
              </a:spcBef>
              <a:spcAft>
                <a:spcPts val="0"/>
              </a:spcAft>
              <a:buSzPts val="1800"/>
              <a:buChar char="●"/>
            </a:pPr>
            <a:r>
              <a:rPr lang="nl"/>
              <a:t>Zorg met de onderbouw kinderen voor een warm kussentje</a:t>
            </a:r>
            <a:endParaRPr/>
          </a:p>
          <a:p>
            <a:pPr indent="-342900" lvl="0" marL="457200" rtl="0" algn="l">
              <a:spcBef>
                <a:spcPts val="0"/>
              </a:spcBef>
              <a:spcAft>
                <a:spcPts val="0"/>
              </a:spcAft>
              <a:buSzPts val="1800"/>
              <a:buChar char="●"/>
            </a:pPr>
            <a:r>
              <a:rPr lang="nl"/>
              <a:t>Filosofeer met de kinderen over wat er uit kan komen</a:t>
            </a:r>
            <a:endParaRPr/>
          </a:p>
          <a:p>
            <a:pPr indent="-342900" lvl="0" marL="457200" rtl="0" algn="l">
              <a:spcBef>
                <a:spcPts val="0"/>
              </a:spcBef>
              <a:spcAft>
                <a:spcPts val="0"/>
              </a:spcAft>
              <a:buSzPts val="1800"/>
              <a:buChar char="●"/>
            </a:pPr>
            <a:r>
              <a:rPr lang="nl"/>
              <a:t>Maak met je klas een creatieve opdracht over verschillende vogels en hang dat bij het ei</a:t>
            </a:r>
            <a:endParaRPr/>
          </a:p>
          <a:p>
            <a:pPr indent="-342900" lvl="0" marL="457200" rtl="0" algn="l">
              <a:spcBef>
                <a:spcPts val="0"/>
              </a:spcBef>
              <a:spcAft>
                <a:spcPts val="0"/>
              </a:spcAft>
              <a:buSzPts val="1800"/>
              <a:buChar char="●"/>
            </a:pPr>
            <a:r>
              <a:rPr lang="nl"/>
              <a:t>Bespreken van verschillende vogels; zien er allemaal anders uit. Is het erg als je anders bent dan andere.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Steltenlopers - voorlopige datum 8 maart </a:t>
            </a:r>
            <a:endParaRPr/>
          </a:p>
        </p:txBody>
      </p:sp>
      <p:sp>
        <p:nvSpPr>
          <p:cNvPr id="238" name="Google Shape;238;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nl"/>
              <a:t>Op een dag is het ei weg. Zal het ei uitgekomen zijn? Die dag komt er een steltenloper op school verkleed als vuurvogel. Het doel is om de kinderen te verwonderen</a:t>
            </a:r>
            <a:endParaRPr/>
          </a:p>
        </p:txBody>
      </p:sp>
      <p:pic>
        <p:nvPicPr>
          <p:cNvPr id="239" name="Google Shape;239;p36"/>
          <p:cNvPicPr preferRelativeResize="0"/>
          <p:nvPr/>
        </p:nvPicPr>
        <p:blipFill>
          <a:blip r:embed="rId3">
            <a:alphaModFix/>
          </a:blip>
          <a:stretch>
            <a:fillRect/>
          </a:stretch>
        </p:blipFill>
        <p:spPr>
          <a:xfrm>
            <a:off x="2029375" y="1896025"/>
            <a:ext cx="4969201" cy="310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7"/>
          <p:cNvSpPr txBox="1"/>
          <p:nvPr>
            <p:ph type="title"/>
          </p:nvPr>
        </p:nvSpPr>
        <p:spPr>
          <a:xfrm>
            <a:off x="311700" y="2241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Opening 2</a:t>
            </a:r>
            <a:endParaRPr/>
          </a:p>
        </p:txBody>
      </p:sp>
      <p:sp>
        <p:nvSpPr>
          <p:cNvPr id="245" name="Google Shape;245;p37"/>
          <p:cNvSpPr txBox="1"/>
          <p:nvPr>
            <p:ph idx="1" type="body"/>
          </p:nvPr>
        </p:nvSpPr>
        <p:spPr>
          <a:xfrm>
            <a:off x="311700" y="916100"/>
            <a:ext cx="8520600" cy="3652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nl" sz="2800">
                <a:solidFill>
                  <a:schemeClr val="dk1"/>
                </a:solidFill>
              </a:rPr>
              <a:t>Steltenlopers - voorlopige datum 8 maart </a:t>
            </a:r>
            <a:endParaRPr sz="2800">
              <a:solidFill>
                <a:schemeClr val="dk1"/>
              </a:solidFill>
            </a:endParaRPr>
          </a:p>
          <a:p>
            <a:pPr indent="0" lvl="0" marL="0" rtl="0" algn="l">
              <a:spcBef>
                <a:spcPts val="0"/>
              </a:spcBef>
              <a:spcAft>
                <a:spcPts val="1600"/>
              </a:spcAft>
              <a:buClr>
                <a:schemeClr val="dk1"/>
              </a:buClr>
              <a:buSzPts val="1100"/>
              <a:buFont typeface="Arial"/>
              <a:buNone/>
            </a:pPr>
            <a:r>
              <a:rPr lang="nl"/>
              <a:t>Op 8 maart komt er een steltenloper bij ons op school verkleed als vuurvogel. Ze doet een dansact en laat een ei achter. Het doel is om de kinderen te verwonderen</a:t>
            </a:r>
            <a:endParaRPr sz="2800">
              <a:solidFill>
                <a:schemeClr val="dk1"/>
              </a:solidFill>
            </a:endParaRPr>
          </a:p>
        </p:txBody>
      </p:sp>
      <p:pic>
        <p:nvPicPr>
          <p:cNvPr id="246" name="Google Shape;246;p37"/>
          <p:cNvPicPr preferRelativeResize="0"/>
          <p:nvPr/>
        </p:nvPicPr>
        <p:blipFill>
          <a:blip r:embed="rId3">
            <a:alphaModFix/>
          </a:blip>
          <a:stretch>
            <a:fillRect/>
          </a:stretch>
        </p:blipFill>
        <p:spPr>
          <a:xfrm>
            <a:off x="2043100" y="2044550"/>
            <a:ext cx="4814726" cy="30105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8"/>
          <p:cNvSpPr txBox="1"/>
          <p:nvPr>
            <p:ph idx="1" type="body"/>
          </p:nvPr>
        </p:nvSpPr>
        <p:spPr>
          <a:xfrm>
            <a:off x="223350" y="390475"/>
            <a:ext cx="8520600" cy="422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t>De vuurvogel heeft </a:t>
            </a:r>
            <a:r>
              <a:rPr lang="nl"/>
              <a:t>een ei achtergelaten op school. Wat is dat voor eigenaardig ei? Wat zou daaruit kunnen komen? Hoe wordt een ei uitgebroed? Hoe zorgen we dat het ei warm blijft. </a:t>
            </a:r>
            <a:br>
              <a:rPr lang="nl"/>
            </a:br>
            <a:r>
              <a:rPr lang="nl"/>
              <a:t>Ideeën: </a:t>
            </a:r>
            <a:endParaRPr/>
          </a:p>
          <a:p>
            <a:pPr indent="-342900" lvl="0" marL="457200" rtl="0" algn="l">
              <a:spcBef>
                <a:spcPts val="1600"/>
              </a:spcBef>
              <a:spcAft>
                <a:spcPts val="0"/>
              </a:spcAft>
              <a:buSzPts val="1800"/>
              <a:buChar char="●"/>
            </a:pPr>
            <a:r>
              <a:rPr lang="nl"/>
              <a:t>Maak met de bovenbouw kinderen een warmte lamp</a:t>
            </a:r>
            <a:endParaRPr/>
          </a:p>
          <a:p>
            <a:pPr indent="-342900" lvl="0" marL="457200" rtl="0" algn="l">
              <a:spcBef>
                <a:spcPts val="0"/>
              </a:spcBef>
              <a:spcAft>
                <a:spcPts val="0"/>
              </a:spcAft>
              <a:buSzPts val="1800"/>
              <a:buChar char="●"/>
            </a:pPr>
            <a:r>
              <a:rPr lang="nl"/>
              <a:t>Zorg met de onderbouw kinderen voor een warm kussentje</a:t>
            </a:r>
            <a:endParaRPr/>
          </a:p>
          <a:p>
            <a:pPr indent="-342900" lvl="0" marL="457200" rtl="0" algn="l">
              <a:spcBef>
                <a:spcPts val="0"/>
              </a:spcBef>
              <a:spcAft>
                <a:spcPts val="0"/>
              </a:spcAft>
              <a:buSzPts val="1800"/>
              <a:buChar char="●"/>
            </a:pPr>
            <a:r>
              <a:rPr lang="nl"/>
              <a:t>Filosofeer met de kinderen over wat er uit kan komen</a:t>
            </a:r>
            <a:endParaRPr/>
          </a:p>
          <a:p>
            <a:pPr indent="-342900" lvl="0" marL="457200" rtl="0" algn="l">
              <a:spcBef>
                <a:spcPts val="0"/>
              </a:spcBef>
              <a:spcAft>
                <a:spcPts val="0"/>
              </a:spcAft>
              <a:buSzPts val="1800"/>
              <a:buChar char="●"/>
            </a:pPr>
            <a:r>
              <a:rPr lang="nl"/>
              <a:t>Maak met je klas een creatieve opdracht over verschillende vogels en hang dat bij het ei</a:t>
            </a:r>
            <a:endParaRPr/>
          </a:p>
          <a:p>
            <a:pPr indent="-342900" lvl="0" marL="457200" rtl="0" algn="l">
              <a:spcBef>
                <a:spcPts val="0"/>
              </a:spcBef>
              <a:spcAft>
                <a:spcPts val="0"/>
              </a:spcAft>
              <a:buSzPts val="1800"/>
              <a:buChar char="●"/>
            </a:pPr>
            <a:r>
              <a:rPr lang="nl"/>
              <a:t>Bespreken van verschillende vogels; zien er allemaal anders uit. Is het erg als je anders bent dan andere.  </a:t>
            </a:r>
            <a:endParaRPr/>
          </a:p>
          <a:p>
            <a:pPr indent="0" lvl="0" marL="0" rtl="0" algn="l">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9"/>
          <p:cNvSpPr txBox="1"/>
          <p:nvPr>
            <p:ph idx="1" type="body"/>
          </p:nvPr>
        </p:nvSpPr>
        <p:spPr>
          <a:xfrm>
            <a:off x="254050" y="1152475"/>
            <a:ext cx="8578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Elke school moet zelf voor een ei zorgen</a:t>
            </a:r>
            <a:endParaRPr/>
          </a:p>
          <a:p>
            <a:pPr indent="0" lvl="0" marL="0" rtl="0" algn="l">
              <a:spcBef>
                <a:spcPts val="1600"/>
              </a:spcBef>
              <a:spcAft>
                <a:spcPts val="0"/>
              </a:spcAft>
              <a:buNone/>
            </a:pPr>
            <a:r>
              <a:rPr lang="nl"/>
              <a:t>Ideeën:</a:t>
            </a:r>
            <a:endParaRPr/>
          </a:p>
          <a:p>
            <a:pPr indent="-342900" lvl="0" marL="457200" rtl="0" algn="l">
              <a:spcBef>
                <a:spcPts val="1600"/>
              </a:spcBef>
              <a:spcAft>
                <a:spcPts val="0"/>
              </a:spcAft>
              <a:buSzPts val="1800"/>
              <a:buChar char="-"/>
            </a:pPr>
            <a:r>
              <a:rPr lang="nl"/>
              <a:t>Kippengaas met papier mache</a:t>
            </a:r>
            <a:endParaRPr/>
          </a:p>
          <a:p>
            <a:pPr indent="-342900" lvl="0" marL="457200" rtl="0" algn="l">
              <a:spcBef>
                <a:spcPts val="0"/>
              </a:spcBef>
              <a:spcAft>
                <a:spcPts val="0"/>
              </a:spcAft>
              <a:buSzPts val="1800"/>
              <a:buChar char="-"/>
            </a:pPr>
            <a:r>
              <a:rPr lang="nl"/>
              <a:t>Ei van tempex </a:t>
            </a:r>
            <a:endParaRPr/>
          </a:p>
          <a:p>
            <a:pPr indent="0" lvl="0" marL="457200" rtl="0" algn="l">
              <a:spcBef>
                <a:spcPts val="1600"/>
              </a:spcBef>
              <a:spcAft>
                <a:spcPts val="1600"/>
              </a:spcAft>
              <a:buNone/>
            </a:pPr>
            <a:r>
              <a:t/>
            </a:r>
            <a:endParaRPr/>
          </a:p>
        </p:txBody>
      </p:sp>
      <p:pic>
        <p:nvPicPr>
          <p:cNvPr id="257" name="Google Shape;257;p39"/>
          <p:cNvPicPr preferRelativeResize="0"/>
          <p:nvPr/>
        </p:nvPicPr>
        <p:blipFill>
          <a:blip r:embed="rId3">
            <a:alphaModFix/>
          </a:blip>
          <a:stretch>
            <a:fillRect/>
          </a:stretch>
        </p:blipFill>
        <p:spPr>
          <a:xfrm>
            <a:off x="2402075" y="2798250"/>
            <a:ext cx="2228376" cy="2228376"/>
          </a:xfrm>
          <a:prstGeom prst="rect">
            <a:avLst/>
          </a:prstGeom>
          <a:noFill/>
          <a:ln>
            <a:noFill/>
          </a:ln>
        </p:spPr>
      </p:pic>
      <p:pic>
        <p:nvPicPr>
          <p:cNvPr id="258" name="Google Shape;258;p39"/>
          <p:cNvPicPr preferRelativeResize="0"/>
          <p:nvPr/>
        </p:nvPicPr>
        <p:blipFill>
          <a:blip r:embed="rId4">
            <a:alphaModFix/>
          </a:blip>
          <a:stretch>
            <a:fillRect/>
          </a:stretch>
        </p:blipFill>
        <p:spPr>
          <a:xfrm>
            <a:off x="4586773" y="803672"/>
            <a:ext cx="4512377" cy="22893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Cultuur ontmoetingen</a:t>
            </a:r>
            <a:endParaRPr/>
          </a:p>
        </p:txBody>
      </p:sp>
      <p:sp>
        <p:nvSpPr>
          <p:cNvPr id="264" name="Google Shape;264;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Groep 1 en 2:						-	Oyfo, Esrein </a:t>
            </a:r>
            <a:endParaRPr/>
          </a:p>
          <a:p>
            <a:pPr indent="0" lvl="0" marL="0" rtl="0" algn="l">
              <a:spcBef>
                <a:spcPts val="1600"/>
              </a:spcBef>
              <a:spcAft>
                <a:spcPts val="0"/>
              </a:spcAft>
              <a:buNone/>
            </a:pPr>
            <a:r>
              <a:rPr lang="nl"/>
              <a:t>Groep 3 en 4: 						-	In de klas</a:t>
            </a:r>
            <a:endParaRPr/>
          </a:p>
          <a:p>
            <a:pPr indent="0" lvl="0" marL="0" rtl="0" algn="l">
              <a:spcBef>
                <a:spcPts val="1600"/>
              </a:spcBef>
              <a:spcAft>
                <a:spcPts val="0"/>
              </a:spcAft>
              <a:buNone/>
            </a:pPr>
            <a:r>
              <a:rPr lang="nl"/>
              <a:t>Groep 5 en 6							-	Oyfo</a:t>
            </a:r>
            <a:endParaRPr/>
          </a:p>
          <a:p>
            <a:pPr indent="0" lvl="0" marL="0" rtl="0" algn="l">
              <a:spcBef>
                <a:spcPts val="1600"/>
              </a:spcBef>
              <a:spcAft>
                <a:spcPts val="0"/>
              </a:spcAft>
              <a:buNone/>
            </a:pPr>
            <a:r>
              <a:rPr lang="nl"/>
              <a:t>Groep 7 en 8							-	Oyfo, Esrein</a:t>
            </a:r>
            <a:endParaRPr/>
          </a:p>
          <a:p>
            <a:pPr indent="0" lvl="0" marL="0" rtl="0" algn="l">
              <a:spcBef>
                <a:spcPts val="1600"/>
              </a:spcBef>
              <a:spcAft>
                <a:spcPts val="1600"/>
              </a:spcAft>
              <a:buNone/>
            </a:pPr>
            <a:r>
              <a:rPr lang="nl"/>
              <a:t>Jullie krijgen van ons de betreffende data en de daarbij </a:t>
            </a:r>
            <a:r>
              <a:rPr lang="nl"/>
              <a:t>behorende</a:t>
            </a:r>
            <a:r>
              <a:rPr lang="nl"/>
              <a:t> lesbrief nog doorgemaild.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41"/>
          <p:cNvSpPr txBox="1"/>
          <p:nvPr>
            <p:ph type="title"/>
          </p:nvPr>
        </p:nvSpPr>
        <p:spPr>
          <a:xfrm>
            <a:off x="311700" y="445025"/>
            <a:ext cx="8520600" cy="10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Groep 1-2      </a:t>
            </a:r>
            <a:br>
              <a:rPr lang="nl"/>
            </a:br>
            <a:r>
              <a:rPr lang="nl"/>
              <a:t>Dansvoorstelling    ‘Het lelijke eendje’</a:t>
            </a:r>
            <a:endParaRPr/>
          </a:p>
        </p:txBody>
      </p:sp>
      <p:sp>
        <p:nvSpPr>
          <p:cNvPr id="270" name="Google Shape;270;p41"/>
          <p:cNvSpPr txBox="1"/>
          <p:nvPr>
            <p:ph idx="1" type="body"/>
          </p:nvPr>
        </p:nvSpPr>
        <p:spPr>
          <a:xfrm>
            <a:off x="311700" y="1505650"/>
            <a:ext cx="6973500" cy="344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600"/>
              <a:t>Voorbereidende les: Alle scholen krijgen het boek het lelijke jonge eendje. De leerkracht zorgt ervoor dat dit boek vooraf wordt voorgelezen. </a:t>
            </a:r>
            <a:br>
              <a:rPr lang="nl" sz="1600"/>
            </a:br>
            <a:r>
              <a:rPr lang="nl" sz="1600"/>
              <a:t>Lkr leert de kinderen het </a:t>
            </a:r>
            <a:r>
              <a:rPr lang="nl" sz="1600"/>
              <a:t>stilteteken</a:t>
            </a:r>
            <a:r>
              <a:rPr lang="nl" sz="1600"/>
              <a:t> (hand in de lucht), en leren de kinderen vanuit een actieve rol terug te gaan naar een hoepel. Daarnaast maken de kinderen een kroon met hun naam erop. </a:t>
            </a:r>
            <a:endParaRPr sz="1600"/>
          </a:p>
          <a:p>
            <a:pPr indent="0" lvl="0" marL="0" rtl="0" algn="l">
              <a:spcBef>
                <a:spcPts val="1600"/>
              </a:spcBef>
              <a:spcAft>
                <a:spcPts val="0"/>
              </a:spcAft>
              <a:buNone/>
            </a:pPr>
            <a:r>
              <a:rPr lang="nl" sz="1600"/>
              <a:t>De dansles vindt plaats in OYFO. In een interactieve dansles wordt het verhaal van het lelijke eendje </a:t>
            </a:r>
            <a:r>
              <a:rPr lang="nl" sz="1600"/>
              <a:t>gedanst</a:t>
            </a:r>
            <a:r>
              <a:rPr lang="nl" sz="1600"/>
              <a:t>. </a:t>
            </a:r>
            <a:br>
              <a:rPr lang="nl" sz="1600"/>
            </a:br>
            <a:br>
              <a:rPr lang="nl" sz="1600"/>
            </a:br>
            <a:r>
              <a:rPr lang="nl" sz="1600"/>
              <a:t>Verwerkende les wordt er ingegaan op het aspect ‘vreemde eendjes’</a:t>
            </a:r>
            <a:endParaRPr sz="1600"/>
          </a:p>
          <a:p>
            <a:pPr indent="0" lvl="0" marL="0" rtl="0" algn="l">
              <a:spcBef>
                <a:spcPts val="1600"/>
              </a:spcBef>
              <a:spcAft>
                <a:spcPts val="1600"/>
              </a:spcAft>
              <a:buNone/>
            </a:pPr>
            <a:r>
              <a:t/>
            </a:r>
            <a:endParaRPr/>
          </a:p>
        </p:txBody>
      </p:sp>
      <p:pic>
        <p:nvPicPr>
          <p:cNvPr id="271" name="Google Shape;271;p41"/>
          <p:cNvPicPr preferRelativeResize="0"/>
          <p:nvPr/>
        </p:nvPicPr>
        <p:blipFill rotWithShape="1">
          <a:blip r:embed="rId3">
            <a:alphaModFix/>
          </a:blip>
          <a:srcRect b="7075" l="2104" r="0" t="21668"/>
          <a:stretch/>
        </p:blipFill>
        <p:spPr>
          <a:xfrm>
            <a:off x="7056100" y="2757625"/>
            <a:ext cx="1919575" cy="1910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Lesideeën</a:t>
            </a:r>
            <a:r>
              <a:rPr lang="nl"/>
              <a:t> aan de hand van de cultuurontmoeting</a:t>
            </a:r>
            <a:endParaRPr/>
          </a:p>
        </p:txBody>
      </p:sp>
      <p:sp>
        <p:nvSpPr>
          <p:cNvPr id="277" name="Google Shape;277;p42"/>
          <p:cNvSpPr txBox="1"/>
          <p:nvPr>
            <p:ph idx="1" type="body"/>
          </p:nvPr>
        </p:nvSpPr>
        <p:spPr>
          <a:xfrm>
            <a:off x="311700" y="1152475"/>
            <a:ext cx="8520600" cy="388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600"/>
              <a:t>Tip: Kunstproject: Jeroen Bosch - Thé Tjong King. Niets is wat het lijkt, </a:t>
            </a:r>
            <a:br>
              <a:rPr lang="nl" sz="1600"/>
            </a:br>
            <a:r>
              <a:rPr lang="nl" sz="1600"/>
              <a:t>vreemde figuren, fantasiedieren → project op kleuteruniversiteit</a:t>
            </a:r>
            <a:endParaRPr sz="1600"/>
          </a:p>
          <a:p>
            <a:pPr indent="0" lvl="0" marL="0" rtl="0" algn="l">
              <a:spcBef>
                <a:spcPts val="1600"/>
              </a:spcBef>
              <a:spcAft>
                <a:spcPts val="0"/>
              </a:spcAft>
              <a:buNone/>
            </a:pPr>
            <a:r>
              <a:rPr lang="nl" sz="1600"/>
              <a:t>Ideeën:</a:t>
            </a:r>
            <a:endParaRPr sz="1600"/>
          </a:p>
          <a:p>
            <a:pPr indent="-330200" lvl="0" marL="457200" rtl="0" algn="l">
              <a:spcBef>
                <a:spcPts val="1600"/>
              </a:spcBef>
              <a:spcAft>
                <a:spcPts val="0"/>
              </a:spcAft>
              <a:buSzPts val="1600"/>
              <a:buChar char="●"/>
            </a:pPr>
            <a:r>
              <a:rPr lang="nl" sz="1600"/>
              <a:t>Pesten en plagen</a:t>
            </a:r>
            <a:endParaRPr sz="1600"/>
          </a:p>
          <a:p>
            <a:pPr indent="-330200" lvl="0" marL="457200" rtl="0" algn="l">
              <a:spcBef>
                <a:spcPts val="0"/>
              </a:spcBef>
              <a:spcAft>
                <a:spcPts val="0"/>
              </a:spcAft>
              <a:buSzPts val="1600"/>
              <a:buChar char="●"/>
            </a:pPr>
            <a:r>
              <a:rPr lang="nl" sz="1600"/>
              <a:t>Innerlijke schoonheid, iedereen is anders, eenzaamheid, </a:t>
            </a:r>
            <a:br>
              <a:rPr lang="nl" sz="1600"/>
            </a:br>
            <a:r>
              <a:rPr lang="nl" sz="1600"/>
              <a:t>buitengesloten worden</a:t>
            </a:r>
            <a:endParaRPr sz="1600"/>
          </a:p>
          <a:p>
            <a:pPr indent="-330200" lvl="0" marL="457200" rtl="0" algn="l">
              <a:spcBef>
                <a:spcPts val="0"/>
              </a:spcBef>
              <a:spcAft>
                <a:spcPts val="0"/>
              </a:spcAft>
              <a:buSzPts val="1600"/>
              <a:buChar char="●"/>
            </a:pPr>
            <a:r>
              <a:rPr lang="nl" sz="1600"/>
              <a:t>Van ei naar eend/vogel</a:t>
            </a:r>
            <a:endParaRPr sz="1600"/>
          </a:p>
          <a:p>
            <a:pPr indent="-330200" lvl="0" marL="457200" rtl="0" algn="l">
              <a:spcBef>
                <a:spcPts val="0"/>
              </a:spcBef>
              <a:spcAft>
                <a:spcPts val="0"/>
              </a:spcAft>
              <a:buSzPts val="1600"/>
              <a:buChar char="●"/>
            </a:pPr>
            <a:r>
              <a:rPr lang="nl" sz="1600"/>
              <a:t>Vastvriezen in het ijs</a:t>
            </a:r>
            <a:endParaRPr sz="1600"/>
          </a:p>
          <a:p>
            <a:pPr indent="-330200" lvl="0" marL="457200" rtl="0" algn="l">
              <a:spcBef>
                <a:spcPts val="0"/>
              </a:spcBef>
              <a:spcAft>
                <a:spcPts val="0"/>
              </a:spcAft>
              <a:buSzPts val="1600"/>
              <a:buChar char="●"/>
            </a:pPr>
            <a:r>
              <a:rPr lang="nl" sz="1600"/>
              <a:t>Bang voor de jager</a:t>
            </a:r>
            <a:endParaRPr sz="1600"/>
          </a:p>
          <a:p>
            <a:pPr indent="-330200" lvl="0" marL="457200" rtl="0" algn="l">
              <a:spcBef>
                <a:spcPts val="0"/>
              </a:spcBef>
              <a:spcAft>
                <a:spcPts val="0"/>
              </a:spcAft>
              <a:buSzPts val="1600"/>
              <a:buChar char="●"/>
            </a:pPr>
            <a:r>
              <a:rPr lang="nl" sz="1600"/>
              <a:t>Veren:  verven/schrijven met veren</a:t>
            </a:r>
            <a:endParaRPr sz="1600"/>
          </a:p>
          <a:p>
            <a:pPr indent="-330200" lvl="0" marL="457200" rtl="0" algn="l">
              <a:spcBef>
                <a:spcPts val="0"/>
              </a:spcBef>
              <a:spcAft>
                <a:spcPts val="0"/>
              </a:spcAft>
              <a:buSzPts val="1600"/>
              <a:buChar char="●"/>
            </a:pPr>
            <a:r>
              <a:rPr lang="nl" sz="1600"/>
              <a:t>Werken rondom kleuren en texturen</a:t>
            </a:r>
            <a:endParaRPr sz="1600"/>
          </a:p>
          <a:p>
            <a:pPr indent="-330200" lvl="0" marL="457200" rtl="0" algn="l">
              <a:spcBef>
                <a:spcPts val="0"/>
              </a:spcBef>
              <a:spcAft>
                <a:spcPts val="0"/>
              </a:spcAft>
              <a:buSzPts val="1600"/>
              <a:buChar char="●"/>
            </a:pPr>
            <a:r>
              <a:rPr lang="nl" sz="1600"/>
              <a:t>Vogelnest</a:t>
            </a:r>
            <a:br>
              <a:rPr lang="nl"/>
            </a:br>
            <a:endParaRPr/>
          </a:p>
        </p:txBody>
      </p:sp>
      <p:pic>
        <p:nvPicPr>
          <p:cNvPr id="278" name="Google Shape;278;p42"/>
          <p:cNvPicPr preferRelativeResize="0"/>
          <p:nvPr/>
        </p:nvPicPr>
        <p:blipFill>
          <a:blip r:embed="rId3">
            <a:alphaModFix/>
          </a:blip>
          <a:stretch>
            <a:fillRect/>
          </a:stretch>
        </p:blipFill>
        <p:spPr>
          <a:xfrm>
            <a:off x="6950225" y="1228725"/>
            <a:ext cx="1570950" cy="2190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3"/>
          <p:cNvSpPr txBox="1"/>
          <p:nvPr>
            <p:ph type="title"/>
          </p:nvPr>
        </p:nvSpPr>
        <p:spPr>
          <a:xfrm>
            <a:off x="311700" y="445025"/>
            <a:ext cx="8520600" cy="100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t>Groep 3-4 </a:t>
            </a:r>
            <a:br>
              <a:rPr lang="nl"/>
            </a:br>
            <a:r>
              <a:rPr lang="nl"/>
              <a:t>Muziek	‘Iedere vogel zingt’</a:t>
            </a:r>
            <a:endParaRPr/>
          </a:p>
        </p:txBody>
      </p:sp>
      <p:sp>
        <p:nvSpPr>
          <p:cNvPr id="284" name="Google Shape;284;p43"/>
          <p:cNvSpPr txBox="1"/>
          <p:nvPr>
            <p:ph idx="1" type="body"/>
          </p:nvPr>
        </p:nvSpPr>
        <p:spPr>
          <a:xfrm>
            <a:off x="311700" y="1695450"/>
            <a:ext cx="8520600" cy="287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In groep 3-4 hebben ze twee </a:t>
            </a:r>
            <a:r>
              <a:rPr lang="nl"/>
              <a:t>cultuur ontmoetingen</a:t>
            </a:r>
            <a:r>
              <a:rPr lang="nl"/>
              <a:t>. De 2 muziekleerkrachten komen beide keren op school. Het zijn twee op zich staande </a:t>
            </a:r>
            <a:r>
              <a:rPr lang="nl"/>
              <a:t>activiteiten. </a:t>
            </a:r>
            <a:endParaRPr/>
          </a:p>
          <a:p>
            <a:pPr indent="0" lvl="0" marL="0" rtl="0" algn="l">
              <a:spcBef>
                <a:spcPts val="1600"/>
              </a:spcBef>
              <a:spcAft>
                <a:spcPts val="1600"/>
              </a:spcAft>
              <a:buNone/>
            </a:pPr>
            <a:r>
              <a:rPr lang="nl"/>
              <a:t>De eerste cultuurontmoeting gaat over vogelzang, de tweede ontmoeting gaat over emotie en gevoelens met muziek.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Scholen</a:t>
            </a:r>
            <a:endParaRPr/>
          </a:p>
        </p:txBody>
      </p:sp>
      <p:sp>
        <p:nvSpPr>
          <p:cNvPr id="136" name="Google Shape;136;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nl"/>
              <a:t>‘t </a:t>
            </a:r>
            <a:r>
              <a:rPr lang="nl"/>
              <a:t>Schöppert</a:t>
            </a:r>
            <a:r>
              <a:rPr lang="nl"/>
              <a:t>				26 februari</a:t>
            </a:r>
            <a:br>
              <a:rPr lang="nl"/>
            </a:br>
            <a:r>
              <a:rPr lang="nl"/>
              <a:t>Europaschool			27 februari</a:t>
            </a:r>
            <a:br>
              <a:rPr lang="nl"/>
            </a:br>
            <a:r>
              <a:rPr lang="nl"/>
              <a:t>De Borgh				4 maart</a:t>
            </a:r>
            <a:br>
              <a:rPr lang="nl"/>
            </a:br>
            <a:r>
              <a:rPr lang="nl"/>
              <a:t>De Schothorst			4 maart</a:t>
            </a:r>
            <a:br>
              <a:rPr lang="nl"/>
            </a:br>
            <a:r>
              <a:rPr lang="nl"/>
              <a:t>De Rank					11 maart</a:t>
            </a:r>
            <a:br>
              <a:rPr lang="nl"/>
            </a:br>
            <a:r>
              <a:rPr b="1" lang="nl" sz="2400"/>
              <a:t>De Telgenkamp		11 maart t/m 29 maart</a:t>
            </a:r>
            <a:endParaRPr b="1"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44"/>
          <p:cNvSpPr txBox="1"/>
          <p:nvPr>
            <p:ph type="title"/>
          </p:nvPr>
        </p:nvSpPr>
        <p:spPr>
          <a:xfrm>
            <a:off x="311700" y="445025"/>
            <a:ext cx="8520600" cy="92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solidFill>
                  <a:srgbClr val="000000"/>
                </a:solidFill>
              </a:rPr>
              <a:t>Groep 3-4</a:t>
            </a:r>
            <a:endParaRPr>
              <a:solidFill>
                <a:srgbClr val="000000"/>
              </a:solidFill>
            </a:endParaRPr>
          </a:p>
          <a:p>
            <a:pPr indent="0" lvl="0" marL="0" rtl="0" algn="l">
              <a:spcBef>
                <a:spcPts val="0"/>
              </a:spcBef>
              <a:spcAft>
                <a:spcPts val="0"/>
              </a:spcAft>
              <a:buNone/>
            </a:pPr>
            <a:r>
              <a:rPr lang="nl">
                <a:solidFill>
                  <a:srgbClr val="000000"/>
                </a:solidFill>
              </a:rPr>
              <a:t>Cultuurontmoeting 1</a:t>
            </a:r>
            <a:endParaRPr>
              <a:solidFill>
                <a:srgbClr val="000000"/>
              </a:solidFill>
            </a:endParaRPr>
          </a:p>
        </p:txBody>
      </p:sp>
      <p:sp>
        <p:nvSpPr>
          <p:cNvPr id="290" name="Google Shape;290;p44"/>
          <p:cNvSpPr txBox="1"/>
          <p:nvPr>
            <p:ph idx="1" type="body"/>
          </p:nvPr>
        </p:nvSpPr>
        <p:spPr>
          <a:xfrm>
            <a:off x="311700" y="14191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Als je in de lente buiten loopt, komt het zingen van de vogels je aan alle kanten tegemoet. Een fijn geluid, maar wat hoor je precies? En wie hoor je ?</a:t>
            </a:r>
            <a:br>
              <a:rPr lang="nl"/>
            </a:br>
            <a:r>
              <a:rPr lang="nl"/>
              <a:t>In deze workshop worden de meest voorkomende vogels behandeld en leren de leerlingen luisteren naar de verschillen in hun geluiden en deze ook herkennen. Daarnaast wordt vogelzang verklankt vanuit een grafische partituur.</a:t>
            </a:r>
            <a:endParaRPr/>
          </a:p>
          <a:p>
            <a:pPr indent="0" lvl="0" marL="0" rtl="0" algn="l">
              <a:spcBef>
                <a:spcPts val="1600"/>
              </a:spcBef>
              <a:spcAft>
                <a:spcPts val="0"/>
              </a:spcAft>
              <a:buClr>
                <a:schemeClr val="dk1"/>
              </a:buClr>
              <a:buSzPts val="1100"/>
              <a:buFont typeface="Arial"/>
              <a:buNone/>
            </a:pPr>
            <a:r>
              <a:rPr lang="nl"/>
              <a:t>Met de verwerkende les ga je met de kinderen naar buiten </a:t>
            </a:r>
            <a:br>
              <a:rPr lang="nl"/>
            </a:br>
            <a:r>
              <a:rPr lang="nl"/>
              <a:t>en luisteren naar de vogels. Welke geluiden herken je?</a:t>
            </a:r>
            <a:endParaRPr/>
          </a:p>
          <a:p>
            <a:pPr indent="0" lvl="0" marL="0" rtl="0" algn="l">
              <a:spcBef>
                <a:spcPts val="1600"/>
              </a:spcBef>
              <a:spcAft>
                <a:spcPts val="1600"/>
              </a:spcAft>
              <a:buNone/>
            </a:pPr>
            <a:r>
              <a:t/>
            </a:r>
            <a:endParaRPr/>
          </a:p>
        </p:txBody>
      </p:sp>
      <p:pic>
        <p:nvPicPr>
          <p:cNvPr id="291" name="Google Shape;291;p44"/>
          <p:cNvPicPr preferRelativeResize="0"/>
          <p:nvPr/>
        </p:nvPicPr>
        <p:blipFill rotWithShape="1">
          <a:blip r:embed="rId3">
            <a:alphaModFix/>
          </a:blip>
          <a:srcRect b="0" l="0" r="27028" t="9477"/>
          <a:stretch/>
        </p:blipFill>
        <p:spPr>
          <a:xfrm>
            <a:off x="6477000" y="3083025"/>
            <a:ext cx="2228850" cy="1916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45"/>
          <p:cNvSpPr txBox="1"/>
          <p:nvPr>
            <p:ph type="title"/>
          </p:nvPr>
        </p:nvSpPr>
        <p:spPr>
          <a:xfrm>
            <a:off x="311700" y="445025"/>
            <a:ext cx="8520600" cy="102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Groep 3-4 </a:t>
            </a:r>
            <a:br>
              <a:rPr lang="nl"/>
            </a:br>
            <a:r>
              <a:rPr lang="nl">
                <a:solidFill>
                  <a:srgbClr val="000000"/>
                </a:solidFill>
              </a:rPr>
              <a:t>Cultuurontmoeting 2</a:t>
            </a:r>
            <a:endParaRPr>
              <a:solidFill>
                <a:srgbClr val="000000"/>
              </a:solidFill>
            </a:endParaRPr>
          </a:p>
          <a:p>
            <a:pPr indent="0" lvl="0" marL="0" rtl="0" algn="l">
              <a:spcBef>
                <a:spcPts val="0"/>
              </a:spcBef>
              <a:spcAft>
                <a:spcPts val="0"/>
              </a:spcAft>
              <a:buNone/>
            </a:pPr>
            <a:r>
              <a:t/>
            </a:r>
            <a:endParaRPr/>
          </a:p>
        </p:txBody>
      </p:sp>
      <p:sp>
        <p:nvSpPr>
          <p:cNvPr id="297" name="Google Shape;297;p45"/>
          <p:cNvSpPr txBox="1"/>
          <p:nvPr>
            <p:ph idx="1" type="body"/>
          </p:nvPr>
        </p:nvSpPr>
        <p:spPr>
          <a:xfrm>
            <a:off x="311700" y="1561750"/>
            <a:ext cx="6479700" cy="310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600"/>
              <a:t>Mingo uit het verhaal uit de voorbereidende les voelt zich de ‘vreemde vogel’ : ziet er nog anders uit dan de anderen, voelt zich daarom lelijk en hij kan ook nog eens nog niet zo goed vliegen en rennen. De emoties die hij voelt - boos, droevig, bang en ook blij - komen aan de hand van muziekfragmenten terug in de muzikale cultuur ontmoeting d.m.v. luisteren-herkennen, uitbeelden, bewegen, verschillende speelmanieren en zingen.</a:t>
            </a:r>
            <a:endParaRPr sz="1600"/>
          </a:p>
          <a:p>
            <a:pPr indent="0" lvl="0" marL="0" rtl="0" algn="l">
              <a:spcBef>
                <a:spcPts val="1600"/>
              </a:spcBef>
              <a:spcAft>
                <a:spcPts val="0"/>
              </a:spcAft>
              <a:buClr>
                <a:schemeClr val="dk1"/>
              </a:buClr>
              <a:buSzPts val="1100"/>
              <a:buFont typeface="Arial"/>
              <a:buNone/>
            </a:pPr>
            <a:r>
              <a:rPr lang="nl" sz="1600"/>
              <a:t>In de verwerkende les ga je met de leerlingen schilderen op muziek. Hiervoor wordt een muziekstuk aangeleverd waar de verschillende emoties goed op te horen zijn. </a:t>
            </a:r>
            <a:endParaRPr sz="1600"/>
          </a:p>
          <a:p>
            <a:pPr indent="0" lvl="0" marL="0" rtl="0" algn="l">
              <a:spcBef>
                <a:spcPts val="1600"/>
              </a:spcBef>
              <a:spcAft>
                <a:spcPts val="1600"/>
              </a:spcAft>
              <a:buNone/>
            </a:pPr>
            <a:r>
              <a:t/>
            </a:r>
            <a:endParaRPr sz="1600"/>
          </a:p>
        </p:txBody>
      </p:sp>
      <p:pic>
        <p:nvPicPr>
          <p:cNvPr id="298" name="Google Shape;298;p45"/>
          <p:cNvPicPr preferRelativeResize="0"/>
          <p:nvPr/>
        </p:nvPicPr>
        <p:blipFill>
          <a:blip r:embed="rId3">
            <a:alphaModFix/>
          </a:blip>
          <a:stretch>
            <a:fillRect/>
          </a:stretch>
        </p:blipFill>
        <p:spPr>
          <a:xfrm>
            <a:off x="6848850" y="1209675"/>
            <a:ext cx="2037300" cy="2371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Groep 5-6</a:t>
            </a:r>
            <a:br>
              <a:rPr lang="nl"/>
            </a:br>
            <a:r>
              <a:rPr lang="nl"/>
              <a:t>Handvaardigheid</a:t>
            </a:r>
            <a:r>
              <a:rPr lang="nl"/>
              <a:t>: werken met speksteen</a:t>
            </a:r>
            <a:br>
              <a:rPr lang="nl"/>
            </a:br>
            <a:endParaRPr/>
          </a:p>
        </p:txBody>
      </p:sp>
      <p:sp>
        <p:nvSpPr>
          <p:cNvPr id="304" name="Google Shape;304;p46"/>
          <p:cNvSpPr txBox="1"/>
          <p:nvPr>
            <p:ph idx="1" type="body"/>
          </p:nvPr>
        </p:nvSpPr>
        <p:spPr>
          <a:xfrm>
            <a:off x="311700" y="1436900"/>
            <a:ext cx="8579100" cy="2951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nl" sz="1600">
                <a:solidFill>
                  <a:srgbClr val="666666"/>
                </a:solidFill>
              </a:rPr>
              <a:t>Voorbereidende les: De leerkracht laat in de voorbereidende les d.m.v. een powerpoint de leerlingen kennismaken met vreemde vogels.</a:t>
            </a:r>
            <a:endParaRPr sz="1600">
              <a:solidFill>
                <a:srgbClr val="666666"/>
              </a:solidFill>
            </a:endParaRPr>
          </a:p>
          <a:p>
            <a:pPr indent="0" lvl="0" marL="0" rtl="0" algn="l">
              <a:lnSpc>
                <a:spcPct val="100000"/>
              </a:lnSpc>
              <a:spcBef>
                <a:spcPts val="0"/>
              </a:spcBef>
              <a:spcAft>
                <a:spcPts val="0"/>
              </a:spcAft>
              <a:buNone/>
            </a:pPr>
            <a:r>
              <a:t/>
            </a:r>
            <a:endParaRPr sz="1600">
              <a:solidFill>
                <a:srgbClr val="666666"/>
              </a:solidFill>
            </a:endParaRPr>
          </a:p>
          <a:p>
            <a:pPr indent="0" lvl="0" marL="0" rtl="0" algn="l">
              <a:lnSpc>
                <a:spcPct val="100000"/>
              </a:lnSpc>
              <a:spcBef>
                <a:spcPts val="0"/>
              </a:spcBef>
              <a:spcAft>
                <a:spcPts val="0"/>
              </a:spcAft>
              <a:buNone/>
            </a:pPr>
            <a:r>
              <a:rPr lang="nl" sz="1600">
                <a:solidFill>
                  <a:srgbClr val="666666"/>
                </a:solidFill>
              </a:rPr>
              <a:t>De kinderen gaan aan de slag met speksteen. S</a:t>
            </a:r>
            <a:r>
              <a:rPr lang="nl" sz="1600">
                <a:solidFill>
                  <a:srgbClr val="666666"/>
                </a:solidFill>
                <a:highlight>
                  <a:srgbClr val="FFFFFF"/>
                </a:highlight>
              </a:rPr>
              <a:t>peksteen is een hele toegankelijke steen die iedereen heel eenvoudig kan bewerken. De kinderen worden begeleid in het proces van ontwerpen, raspen en vijlen vanuit een ruwe steen. </a:t>
            </a:r>
            <a:br>
              <a:rPr lang="nl" sz="1600">
                <a:solidFill>
                  <a:srgbClr val="666666"/>
                </a:solidFill>
                <a:highlight>
                  <a:srgbClr val="FFFFFF"/>
                </a:highlight>
              </a:rPr>
            </a:br>
            <a:r>
              <a:rPr lang="nl" sz="1600">
                <a:solidFill>
                  <a:srgbClr val="666666"/>
                </a:solidFill>
                <a:highlight>
                  <a:srgbClr val="FFFFFF"/>
                </a:highlight>
              </a:rPr>
              <a:t>De kinderen maken een eigen kunstwerk/vorm (een -vreemde- vogel) </a:t>
            </a:r>
            <a:br>
              <a:rPr lang="nl" sz="1600">
                <a:solidFill>
                  <a:srgbClr val="666666"/>
                </a:solidFill>
                <a:highlight>
                  <a:srgbClr val="FFFFFF"/>
                </a:highlight>
              </a:rPr>
            </a:br>
            <a:r>
              <a:rPr lang="nl" sz="1600">
                <a:solidFill>
                  <a:srgbClr val="666666"/>
                </a:solidFill>
                <a:highlight>
                  <a:schemeClr val="lt1"/>
                </a:highlight>
              </a:rPr>
              <a:t>Halverwege wordt de ll. gevraagd de ontstane vorm goed te bekijken </a:t>
            </a:r>
            <a:br>
              <a:rPr lang="nl" sz="1600">
                <a:solidFill>
                  <a:srgbClr val="666666"/>
                </a:solidFill>
                <a:highlight>
                  <a:schemeClr val="lt1"/>
                </a:highlight>
              </a:rPr>
            </a:br>
            <a:r>
              <a:rPr lang="nl" sz="1600">
                <a:solidFill>
                  <a:srgbClr val="666666"/>
                </a:solidFill>
                <a:highlight>
                  <a:schemeClr val="lt1"/>
                </a:highlight>
              </a:rPr>
              <a:t>en goed na te denken over de voortgang van het vormen.</a:t>
            </a:r>
            <a:endParaRPr sz="1600">
              <a:solidFill>
                <a:srgbClr val="666666"/>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nl" sz="1600">
                <a:solidFill>
                  <a:srgbClr val="666666"/>
                </a:solidFill>
                <a:highlight>
                  <a:schemeClr val="lt1"/>
                </a:highlight>
              </a:rPr>
              <a:t>Tegen het eind van de les worden de vormen voorzichtig geschuurd </a:t>
            </a:r>
            <a:br>
              <a:rPr lang="nl" sz="1600">
                <a:solidFill>
                  <a:srgbClr val="666666"/>
                </a:solidFill>
                <a:highlight>
                  <a:schemeClr val="lt1"/>
                </a:highlight>
              </a:rPr>
            </a:br>
            <a:r>
              <a:rPr lang="nl" sz="1600">
                <a:solidFill>
                  <a:srgbClr val="666666"/>
                </a:solidFill>
                <a:highlight>
                  <a:schemeClr val="lt1"/>
                </a:highlight>
              </a:rPr>
              <a:t>en m.b.v.tissues in de olie gezet</a:t>
            </a:r>
            <a:endParaRPr sz="1600">
              <a:solidFill>
                <a:srgbClr val="666666"/>
              </a:solidFill>
              <a:highlight>
                <a:srgbClr val="FFFFFF"/>
              </a:highlight>
            </a:endParaRPr>
          </a:p>
          <a:p>
            <a:pPr indent="0" lvl="0" marL="0" rtl="0" algn="l">
              <a:lnSpc>
                <a:spcPct val="100000"/>
              </a:lnSpc>
              <a:spcBef>
                <a:spcPts val="0"/>
              </a:spcBef>
              <a:spcAft>
                <a:spcPts val="0"/>
              </a:spcAft>
              <a:buNone/>
            </a:pPr>
            <a:r>
              <a:t/>
            </a:r>
            <a:endParaRPr sz="1600">
              <a:solidFill>
                <a:srgbClr val="666666"/>
              </a:solidFill>
              <a:highlight>
                <a:srgbClr val="FFFFFF"/>
              </a:highlight>
            </a:endParaRPr>
          </a:p>
          <a:p>
            <a:pPr indent="0" lvl="0" marL="0" rtl="0" algn="l">
              <a:lnSpc>
                <a:spcPct val="100000"/>
              </a:lnSpc>
              <a:spcBef>
                <a:spcPts val="0"/>
              </a:spcBef>
              <a:spcAft>
                <a:spcPts val="0"/>
              </a:spcAft>
              <a:buNone/>
            </a:pPr>
            <a:r>
              <a:rPr lang="nl" sz="1600">
                <a:solidFill>
                  <a:srgbClr val="666666"/>
                </a:solidFill>
                <a:highlight>
                  <a:srgbClr val="FFFFFF"/>
                </a:highlight>
              </a:rPr>
              <a:t>Let op! Kinderen worden vies ze moeten dus oude kleding aan.  </a:t>
            </a:r>
            <a:br>
              <a:rPr lang="nl" sz="1600">
                <a:solidFill>
                  <a:srgbClr val="666666"/>
                </a:solidFill>
                <a:highlight>
                  <a:srgbClr val="FFFFFF"/>
                </a:highlight>
              </a:rPr>
            </a:br>
            <a:endParaRPr sz="1600">
              <a:solidFill>
                <a:srgbClr val="666666"/>
              </a:solidFill>
              <a:highlight>
                <a:srgbClr val="FFFFFF"/>
              </a:highlight>
            </a:endParaRPr>
          </a:p>
          <a:p>
            <a:pPr indent="0" lvl="0" marL="0" rtl="0" algn="l">
              <a:lnSpc>
                <a:spcPct val="100000"/>
              </a:lnSpc>
              <a:spcBef>
                <a:spcPts val="0"/>
              </a:spcBef>
              <a:spcAft>
                <a:spcPts val="0"/>
              </a:spcAft>
              <a:buNone/>
            </a:pPr>
            <a:r>
              <a:t/>
            </a:r>
            <a:endParaRPr sz="1600">
              <a:solidFill>
                <a:srgbClr val="666666"/>
              </a:solidFill>
              <a:highlight>
                <a:srgbClr val="FFFFFF"/>
              </a:highlight>
            </a:endParaRPr>
          </a:p>
        </p:txBody>
      </p:sp>
      <p:pic>
        <p:nvPicPr>
          <p:cNvPr id="305" name="Google Shape;305;p46"/>
          <p:cNvPicPr preferRelativeResize="0"/>
          <p:nvPr/>
        </p:nvPicPr>
        <p:blipFill rotWithShape="1">
          <a:blip r:embed="rId3">
            <a:alphaModFix/>
          </a:blip>
          <a:srcRect b="0" l="16060" r="14893" t="4789"/>
          <a:stretch/>
        </p:blipFill>
        <p:spPr>
          <a:xfrm>
            <a:off x="6658575" y="3192875"/>
            <a:ext cx="2362224" cy="1832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47"/>
          <p:cNvSpPr txBox="1"/>
          <p:nvPr>
            <p:ph type="title"/>
          </p:nvPr>
        </p:nvSpPr>
        <p:spPr>
          <a:xfrm>
            <a:off x="311700" y="445025"/>
            <a:ext cx="8520600" cy="102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t>Groep 7-8</a:t>
            </a:r>
            <a:br>
              <a:rPr lang="nl"/>
            </a:br>
            <a:r>
              <a:rPr lang="nl"/>
              <a:t>Handvaardigheid: Werken met ijzerdraad</a:t>
            </a:r>
            <a:br>
              <a:rPr lang="nl"/>
            </a:br>
            <a:endParaRPr/>
          </a:p>
        </p:txBody>
      </p:sp>
      <p:sp>
        <p:nvSpPr>
          <p:cNvPr id="311" name="Google Shape;311;p47"/>
          <p:cNvSpPr txBox="1"/>
          <p:nvPr>
            <p:ph idx="1" type="body"/>
          </p:nvPr>
        </p:nvSpPr>
        <p:spPr>
          <a:xfrm>
            <a:off x="3110750" y="1614563"/>
            <a:ext cx="5721600" cy="305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Een project waarin ll. van groep 7 en 8, geïnspireerd door het Surrealisme, vanuit een plat ontwerp een ruimtelijke fantasievogel maken.</a:t>
            </a:r>
            <a:endParaRPr/>
          </a:p>
          <a:p>
            <a:pPr indent="0" lvl="0" marL="0" rtl="0" algn="l">
              <a:spcBef>
                <a:spcPts val="1600"/>
              </a:spcBef>
              <a:spcAft>
                <a:spcPts val="0"/>
              </a:spcAft>
              <a:buNone/>
            </a:pPr>
            <a:r>
              <a:rPr lang="nl"/>
              <a:t>De voorbereidende les is een </a:t>
            </a:r>
            <a:r>
              <a:rPr lang="nl"/>
              <a:t>handvaardigheidles</a:t>
            </a:r>
            <a:r>
              <a:rPr lang="nl"/>
              <a:t> in de klas. De kinderen leren bij de cultuurontmoeting </a:t>
            </a:r>
            <a:r>
              <a:rPr lang="nl"/>
              <a:t>het al gemaakte eerste platte ontwerp om te zetten naar een ruimtelijk en surrealistisch draadkunstwerk. De </a:t>
            </a:r>
            <a:r>
              <a:rPr lang="nl"/>
              <a:t>les is voor groep 7 en 8 net iets anders.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pic>
        <p:nvPicPr>
          <p:cNvPr id="312" name="Google Shape;312;p47"/>
          <p:cNvPicPr preferRelativeResize="0"/>
          <p:nvPr/>
        </p:nvPicPr>
        <p:blipFill rotWithShape="1">
          <a:blip r:embed="rId3">
            <a:alphaModFix/>
          </a:blip>
          <a:srcRect b="26145" l="0" r="0" t="10579"/>
          <a:stretch/>
        </p:blipFill>
        <p:spPr>
          <a:xfrm>
            <a:off x="217550" y="1514475"/>
            <a:ext cx="2893201" cy="32544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48"/>
          <p:cNvSpPr txBox="1"/>
          <p:nvPr>
            <p:ph idx="1" type="body"/>
          </p:nvPr>
        </p:nvSpPr>
        <p:spPr>
          <a:xfrm>
            <a:off x="311700" y="171400"/>
            <a:ext cx="8520600" cy="475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sz="1400"/>
              <a:t>Je kijkt samen met de leerlingen naar</a:t>
            </a:r>
            <a:r>
              <a:rPr lang="nl" sz="1400"/>
              <a:t> de PowerPoint. De leerkracht legt diverse eigenschappen uit van de vogels die gerelateerd zijn aan het uiterlijk van de vogel: denk aan watervogels, weidevogels, stadsvogels, roofvogels enz.</a:t>
            </a:r>
            <a:endParaRPr sz="1400"/>
          </a:p>
          <a:p>
            <a:pPr indent="0" lvl="0" marL="0" rtl="0" algn="l">
              <a:spcBef>
                <a:spcPts val="1600"/>
              </a:spcBef>
              <a:spcAft>
                <a:spcPts val="0"/>
              </a:spcAft>
              <a:buNone/>
            </a:pPr>
            <a:r>
              <a:rPr lang="nl" sz="1400"/>
              <a:t>Op een stuk stevig papier of karton tekent elke leerling een zelfbedachte vogel. Op de potloodlijnen wordt wollen draad gelegd. Het vogelcontour wordt ‘getekend’ met draad. Hierdoor leren de kinderen dat je geen kleine details kan zien als je werkt met draad. Het gehele karton met draadtekening wordt vervolgens bekleed met aluminiumfolie. Deze lijntekening in folie wordt ingekleurd met blauw/groene Permanent markers en voorzien van verschillende patronen. </a:t>
            </a:r>
            <a:endParaRPr sz="1400"/>
          </a:p>
          <a:p>
            <a:pPr indent="0" lvl="0" marL="0" rtl="0" algn="l">
              <a:spcBef>
                <a:spcPts val="1600"/>
              </a:spcBef>
              <a:spcAft>
                <a:spcPts val="0"/>
              </a:spcAft>
              <a:buNone/>
            </a:pPr>
            <a:r>
              <a:rPr lang="nl" sz="1400"/>
              <a:t>De lijntekening op karton zal later de achtergrond /het decor vormen voor de vreemde vogels die gemaakt worden tijdens de cultuurontmoeting.</a:t>
            </a:r>
            <a:endParaRPr sz="1400"/>
          </a:p>
          <a:p>
            <a:pPr indent="0" lvl="0" marL="0" rtl="0" algn="l">
              <a:spcBef>
                <a:spcPts val="1600"/>
              </a:spcBef>
              <a:spcAft>
                <a:spcPts val="0"/>
              </a:spcAft>
              <a:buNone/>
            </a:pPr>
            <a:r>
              <a:rPr lang="nl" sz="1400"/>
              <a:t>-Leerlingen ontvangen een ijzerdraad dat al op een sokkel is vastgezet. Van het draad wordt een vogel gevouwen/gemodelleerd. Groep 7 gaat de vogel </a:t>
            </a:r>
            <a:r>
              <a:rPr lang="nl" sz="1400"/>
              <a:t>vervolgen</a:t>
            </a:r>
            <a:r>
              <a:rPr lang="nl" sz="1400"/>
              <a:t>s bekleden met een nylon kousje en met gesso gewit. Groep 8 bekleed de vogel met gipsverband. Zodra de vogels wat gedroogd zijn wordt de vogel beschilderd.</a:t>
            </a:r>
            <a:endParaRPr sz="1400"/>
          </a:p>
          <a:p>
            <a:pPr indent="0" lvl="0" marL="0" rtl="0" algn="l">
              <a:spcBef>
                <a:spcPts val="1600"/>
              </a:spcBef>
              <a:spcAft>
                <a:spcPts val="0"/>
              </a:spcAft>
              <a:buClr>
                <a:schemeClr val="dk1"/>
              </a:buClr>
              <a:buSzPts val="1100"/>
              <a:buFont typeface="Arial"/>
              <a:buNone/>
            </a:pPr>
            <a:r>
              <a:t/>
            </a:r>
            <a:endParaRPr sz="1400"/>
          </a:p>
          <a:p>
            <a:pPr indent="0" lvl="0" marL="0" rtl="0" algn="l">
              <a:spcBef>
                <a:spcPts val="160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pic>
        <p:nvPicPr>
          <p:cNvPr id="322" name="Google Shape;322;p49"/>
          <p:cNvPicPr preferRelativeResize="0"/>
          <p:nvPr/>
        </p:nvPicPr>
        <p:blipFill>
          <a:blip r:embed="rId3">
            <a:alphaModFix/>
          </a:blip>
          <a:stretch>
            <a:fillRect/>
          </a:stretch>
        </p:blipFill>
        <p:spPr>
          <a:xfrm>
            <a:off x="306400" y="152400"/>
            <a:ext cx="2721769" cy="4838700"/>
          </a:xfrm>
          <a:prstGeom prst="rect">
            <a:avLst/>
          </a:prstGeom>
          <a:noFill/>
          <a:ln>
            <a:noFill/>
          </a:ln>
        </p:spPr>
      </p:pic>
      <p:pic>
        <p:nvPicPr>
          <p:cNvPr id="323" name="Google Shape;323;p49"/>
          <p:cNvPicPr preferRelativeResize="0"/>
          <p:nvPr/>
        </p:nvPicPr>
        <p:blipFill>
          <a:blip r:embed="rId4">
            <a:alphaModFix/>
          </a:blip>
          <a:stretch>
            <a:fillRect/>
          </a:stretch>
        </p:blipFill>
        <p:spPr>
          <a:xfrm>
            <a:off x="3226769" y="152400"/>
            <a:ext cx="2721769" cy="4838700"/>
          </a:xfrm>
          <a:prstGeom prst="rect">
            <a:avLst/>
          </a:prstGeom>
          <a:noFill/>
          <a:ln>
            <a:noFill/>
          </a:ln>
        </p:spPr>
      </p:pic>
      <p:pic>
        <p:nvPicPr>
          <p:cNvPr id="324" name="Google Shape;324;p49"/>
          <p:cNvPicPr preferRelativeResize="0"/>
          <p:nvPr/>
        </p:nvPicPr>
        <p:blipFill>
          <a:blip r:embed="rId5">
            <a:alphaModFix/>
          </a:blip>
          <a:stretch>
            <a:fillRect/>
          </a:stretch>
        </p:blipFill>
        <p:spPr>
          <a:xfrm>
            <a:off x="6147113" y="152400"/>
            <a:ext cx="2721769" cy="4838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Horizontale leerlijn</a:t>
            </a:r>
            <a:endParaRPr/>
          </a:p>
        </p:txBody>
      </p:sp>
      <p:grpSp>
        <p:nvGrpSpPr>
          <p:cNvPr id="330" name="Google Shape;330;p50"/>
          <p:cNvGrpSpPr/>
          <p:nvPr/>
        </p:nvGrpSpPr>
        <p:grpSpPr>
          <a:xfrm>
            <a:off x="3617390" y="1601533"/>
            <a:ext cx="1909212" cy="1940447"/>
            <a:chOff x="4447194" y="1815766"/>
            <a:chExt cx="2440200" cy="2440200"/>
          </a:xfrm>
        </p:grpSpPr>
        <p:sp>
          <p:nvSpPr>
            <p:cNvPr id="331" name="Google Shape;331;p50"/>
            <p:cNvSpPr/>
            <p:nvPr/>
          </p:nvSpPr>
          <p:spPr>
            <a:xfrm>
              <a:off x="4447194" y="1815766"/>
              <a:ext cx="2440200" cy="2440200"/>
            </a:xfrm>
            <a:prstGeom prst="ellipse">
              <a:avLst/>
            </a:prstGeom>
            <a:solidFill>
              <a:srgbClr val="351C75"/>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50"/>
            <p:cNvSpPr txBox="1"/>
            <p:nvPr/>
          </p:nvSpPr>
          <p:spPr>
            <a:xfrm>
              <a:off x="4735950" y="2504275"/>
              <a:ext cx="1862700" cy="1163400"/>
            </a:xfrm>
            <a:prstGeom prst="rect">
              <a:avLst/>
            </a:prstGeom>
            <a:solidFill>
              <a:srgbClr val="351C7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1200">
                  <a:solidFill>
                    <a:srgbClr val="FFFFFF"/>
                  </a:solidFill>
                  <a:latin typeface="Roboto"/>
                  <a:ea typeface="Roboto"/>
                  <a:cs typeface="Roboto"/>
                  <a:sym typeface="Roboto"/>
                </a:rPr>
                <a:t>Vreemde vogels</a:t>
              </a:r>
              <a:endParaRPr sz="1200">
                <a:solidFill>
                  <a:srgbClr val="FFFFFF"/>
                </a:solidFill>
                <a:latin typeface="Roboto"/>
                <a:ea typeface="Roboto"/>
                <a:cs typeface="Roboto"/>
                <a:sym typeface="Roboto"/>
              </a:endParaRPr>
            </a:p>
          </p:txBody>
        </p:sp>
      </p:grpSp>
      <p:grpSp>
        <p:nvGrpSpPr>
          <p:cNvPr id="333" name="Google Shape;333;p50"/>
          <p:cNvGrpSpPr/>
          <p:nvPr/>
        </p:nvGrpSpPr>
        <p:grpSpPr>
          <a:xfrm>
            <a:off x="1331630" y="1115521"/>
            <a:ext cx="1045496" cy="1027699"/>
            <a:chOff x="3490737" y="1374053"/>
            <a:chExt cx="1423800" cy="1423800"/>
          </a:xfrm>
        </p:grpSpPr>
        <p:sp>
          <p:nvSpPr>
            <p:cNvPr id="334" name="Google Shape;334;p50"/>
            <p:cNvSpPr/>
            <p:nvPr/>
          </p:nvSpPr>
          <p:spPr>
            <a:xfrm>
              <a:off x="3490737" y="1374053"/>
              <a:ext cx="1423800" cy="1423800"/>
            </a:xfrm>
            <a:prstGeom prst="ellipse">
              <a:avLst/>
            </a:prstGeom>
            <a:solidFill>
              <a:srgbClr val="761E86"/>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0"/>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1000">
                  <a:solidFill>
                    <a:srgbClr val="FFFFFF"/>
                  </a:solidFill>
                  <a:latin typeface="Roboto"/>
                  <a:ea typeface="Roboto"/>
                  <a:cs typeface="Roboto"/>
                  <a:sym typeface="Roboto"/>
                </a:rPr>
                <a:t>Techniek van vliegen</a:t>
              </a:r>
              <a:endParaRPr sz="1000">
                <a:solidFill>
                  <a:srgbClr val="FFFFFF"/>
                </a:solidFill>
                <a:latin typeface="Roboto"/>
                <a:ea typeface="Roboto"/>
                <a:cs typeface="Roboto"/>
                <a:sym typeface="Roboto"/>
              </a:endParaRPr>
            </a:p>
          </p:txBody>
        </p:sp>
      </p:grpSp>
      <p:grpSp>
        <p:nvGrpSpPr>
          <p:cNvPr id="336" name="Google Shape;336;p50"/>
          <p:cNvGrpSpPr/>
          <p:nvPr/>
        </p:nvGrpSpPr>
        <p:grpSpPr>
          <a:xfrm>
            <a:off x="6971849" y="3386812"/>
            <a:ext cx="1030275" cy="994903"/>
            <a:chOff x="644203" y="3718814"/>
            <a:chExt cx="1498800" cy="1498800"/>
          </a:xfrm>
        </p:grpSpPr>
        <p:sp>
          <p:nvSpPr>
            <p:cNvPr id="337" name="Google Shape;337;p50"/>
            <p:cNvSpPr/>
            <p:nvPr/>
          </p:nvSpPr>
          <p:spPr>
            <a:xfrm>
              <a:off x="644203" y="3718814"/>
              <a:ext cx="1498800" cy="1498800"/>
            </a:xfrm>
            <a:prstGeom prst="ellipse">
              <a:avLst/>
            </a:prstGeom>
            <a:solidFill>
              <a:srgbClr val="701C7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0"/>
            <p:cNvSpPr txBox="1"/>
            <p:nvPr/>
          </p:nvSpPr>
          <p:spPr>
            <a:xfrm>
              <a:off x="856976" y="3995875"/>
              <a:ext cx="10734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1000">
                  <a:solidFill>
                    <a:srgbClr val="FFFFFF"/>
                  </a:solidFill>
                  <a:latin typeface="Roboto"/>
                  <a:ea typeface="Roboto"/>
                  <a:cs typeface="Roboto"/>
                  <a:sym typeface="Roboto"/>
                </a:rPr>
                <a:t>Vogels in de natuur</a:t>
              </a:r>
              <a:endParaRPr sz="1000">
                <a:solidFill>
                  <a:srgbClr val="FFFFFF"/>
                </a:solidFill>
                <a:latin typeface="Roboto"/>
                <a:ea typeface="Roboto"/>
                <a:cs typeface="Roboto"/>
                <a:sym typeface="Roboto"/>
              </a:endParaRPr>
            </a:p>
          </p:txBody>
        </p:sp>
      </p:grpSp>
      <p:grpSp>
        <p:nvGrpSpPr>
          <p:cNvPr id="339" name="Google Shape;339;p50"/>
          <p:cNvGrpSpPr/>
          <p:nvPr/>
        </p:nvGrpSpPr>
        <p:grpSpPr>
          <a:xfrm>
            <a:off x="6443884" y="625568"/>
            <a:ext cx="1030262" cy="1030262"/>
            <a:chOff x="3490737" y="1374053"/>
            <a:chExt cx="1423800" cy="1423800"/>
          </a:xfrm>
        </p:grpSpPr>
        <p:sp>
          <p:nvSpPr>
            <p:cNvPr id="340" name="Google Shape;340;p50"/>
            <p:cNvSpPr/>
            <p:nvPr/>
          </p:nvSpPr>
          <p:spPr>
            <a:xfrm>
              <a:off x="3490737" y="1374053"/>
              <a:ext cx="1423800" cy="1423800"/>
            </a:xfrm>
            <a:prstGeom prst="ellipse">
              <a:avLst/>
            </a:prstGeom>
            <a:solidFill>
              <a:srgbClr val="761E86"/>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0"/>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1000">
                  <a:solidFill>
                    <a:srgbClr val="FFFFFF"/>
                  </a:solidFill>
                  <a:latin typeface="Roboto"/>
                  <a:ea typeface="Roboto"/>
                  <a:cs typeface="Roboto"/>
                  <a:sym typeface="Roboto"/>
                </a:rPr>
                <a:t>Iedereen is anders</a:t>
              </a:r>
              <a:endParaRPr sz="1000">
                <a:solidFill>
                  <a:srgbClr val="FFFFFF"/>
                </a:solidFill>
                <a:latin typeface="Roboto"/>
                <a:ea typeface="Roboto"/>
                <a:cs typeface="Roboto"/>
                <a:sym typeface="Roboto"/>
              </a:endParaRPr>
            </a:p>
          </p:txBody>
        </p:sp>
      </p:grpSp>
      <p:grpSp>
        <p:nvGrpSpPr>
          <p:cNvPr id="342" name="Google Shape;342;p50"/>
          <p:cNvGrpSpPr/>
          <p:nvPr/>
        </p:nvGrpSpPr>
        <p:grpSpPr>
          <a:xfrm>
            <a:off x="2909239" y="3669733"/>
            <a:ext cx="1030275" cy="1030275"/>
            <a:chOff x="644203" y="3718814"/>
            <a:chExt cx="1498800" cy="1498800"/>
          </a:xfrm>
        </p:grpSpPr>
        <p:sp>
          <p:nvSpPr>
            <p:cNvPr id="343" name="Google Shape;343;p50"/>
            <p:cNvSpPr/>
            <p:nvPr/>
          </p:nvSpPr>
          <p:spPr>
            <a:xfrm>
              <a:off x="644203" y="3718814"/>
              <a:ext cx="1498800" cy="1498800"/>
            </a:xfrm>
            <a:prstGeom prst="ellipse">
              <a:avLst/>
            </a:prstGeom>
            <a:solidFill>
              <a:srgbClr val="701C7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0"/>
            <p:cNvSpPr txBox="1"/>
            <p:nvPr/>
          </p:nvSpPr>
          <p:spPr>
            <a:xfrm>
              <a:off x="856976" y="3995875"/>
              <a:ext cx="10734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1000">
                  <a:solidFill>
                    <a:srgbClr val="FFFFFF"/>
                  </a:solidFill>
                  <a:latin typeface="Roboto"/>
                  <a:ea typeface="Roboto"/>
                  <a:cs typeface="Roboto"/>
                  <a:sym typeface="Roboto"/>
                </a:rPr>
                <a:t>Niets is wat het lijkt</a:t>
              </a:r>
              <a:endParaRPr sz="1000">
                <a:solidFill>
                  <a:srgbClr val="FFFFFF"/>
                </a:solidFill>
                <a:latin typeface="Roboto"/>
                <a:ea typeface="Roboto"/>
                <a:cs typeface="Roboto"/>
                <a:sym typeface="Roboto"/>
              </a:endParaRPr>
            </a:p>
          </p:txBody>
        </p:sp>
      </p:grpSp>
      <p:sp>
        <p:nvSpPr>
          <p:cNvPr id="345" name="Google Shape;345;p50"/>
          <p:cNvSpPr/>
          <p:nvPr/>
        </p:nvSpPr>
        <p:spPr>
          <a:xfrm>
            <a:off x="7353475" y="1468375"/>
            <a:ext cx="918000" cy="884400"/>
          </a:xfrm>
          <a:prstGeom prst="ellipse">
            <a:avLst/>
          </a:prstGeom>
          <a:solidFill>
            <a:srgbClr val="D68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800"/>
              <a:t>Tijd </a:t>
            </a:r>
            <a:br>
              <a:rPr lang="nl" sz="800"/>
            </a:br>
            <a:r>
              <a:rPr lang="nl" sz="800"/>
              <a:t>Evolutie van de mens</a:t>
            </a:r>
            <a:endParaRPr sz="800"/>
          </a:p>
        </p:txBody>
      </p:sp>
      <p:sp>
        <p:nvSpPr>
          <p:cNvPr id="346" name="Google Shape;346;p50"/>
          <p:cNvSpPr/>
          <p:nvPr/>
        </p:nvSpPr>
        <p:spPr>
          <a:xfrm>
            <a:off x="5258575" y="108000"/>
            <a:ext cx="1185300" cy="1104900"/>
          </a:xfrm>
          <a:prstGeom prst="ellipse">
            <a:avLst/>
          </a:prstGeom>
          <a:solidFill>
            <a:srgbClr val="D68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800"/>
              <a:t>Mens en samenleving</a:t>
            </a:r>
            <a:br>
              <a:rPr b="1" lang="nl" sz="800"/>
            </a:br>
            <a:r>
              <a:rPr lang="nl" sz="800"/>
              <a:t>Openstaan voor andere</a:t>
            </a:r>
            <a:endParaRPr sz="800"/>
          </a:p>
        </p:txBody>
      </p:sp>
      <p:sp>
        <p:nvSpPr>
          <p:cNvPr id="347" name="Google Shape;347;p50"/>
          <p:cNvSpPr/>
          <p:nvPr/>
        </p:nvSpPr>
        <p:spPr>
          <a:xfrm>
            <a:off x="2431850" y="1017725"/>
            <a:ext cx="1030200" cy="994800"/>
          </a:xfrm>
          <a:prstGeom prst="ellipse">
            <a:avLst/>
          </a:prstGeom>
          <a:solidFill>
            <a:srgbClr val="D686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nl" sz="700"/>
              <a:t>Tijd </a:t>
            </a:r>
            <a:br>
              <a:rPr lang="nl" sz="700"/>
            </a:br>
            <a:r>
              <a:rPr lang="nl" sz="700"/>
              <a:t>Geschiedenis van de luchtvaart</a:t>
            </a:r>
            <a:endParaRPr sz="700"/>
          </a:p>
        </p:txBody>
      </p:sp>
      <p:sp>
        <p:nvSpPr>
          <p:cNvPr id="348" name="Google Shape;348;p50"/>
          <p:cNvSpPr/>
          <p:nvPr/>
        </p:nvSpPr>
        <p:spPr>
          <a:xfrm>
            <a:off x="1565950" y="2241025"/>
            <a:ext cx="1189200" cy="1099500"/>
          </a:xfrm>
          <a:prstGeom prst="ellipse">
            <a:avLst/>
          </a:prstGeom>
          <a:solidFill>
            <a:srgbClr val="D686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nl" sz="800"/>
              <a:t>Natuur en techniek</a:t>
            </a:r>
            <a:br>
              <a:rPr b="1" lang="nl" sz="800"/>
            </a:br>
            <a:r>
              <a:rPr lang="nl" sz="800"/>
              <a:t>Hoe vliegt een vliegtuig</a:t>
            </a:r>
            <a:endParaRPr sz="800"/>
          </a:p>
          <a:p>
            <a:pPr indent="0" lvl="0" marL="0" rtl="0" algn="ctr">
              <a:spcBef>
                <a:spcPts val="0"/>
              </a:spcBef>
              <a:spcAft>
                <a:spcPts val="0"/>
              </a:spcAft>
              <a:buNone/>
            </a:pPr>
            <a:r>
              <a:rPr lang="nl" sz="800"/>
              <a:t>Zwaartekracht</a:t>
            </a:r>
            <a:endParaRPr sz="800"/>
          </a:p>
        </p:txBody>
      </p:sp>
      <p:sp>
        <p:nvSpPr>
          <p:cNvPr id="349" name="Google Shape;349;p50"/>
          <p:cNvSpPr/>
          <p:nvPr/>
        </p:nvSpPr>
        <p:spPr>
          <a:xfrm>
            <a:off x="7474150" y="110700"/>
            <a:ext cx="1189200" cy="1099500"/>
          </a:xfrm>
          <a:prstGeom prst="ellipse">
            <a:avLst/>
          </a:prstGeom>
          <a:solidFill>
            <a:srgbClr val="D68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800"/>
              <a:t>Ruimte</a:t>
            </a:r>
            <a:br>
              <a:rPr b="1" lang="nl" sz="800"/>
            </a:br>
            <a:r>
              <a:rPr lang="nl" sz="800"/>
              <a:t>Verschillende bevolkingsgroepen</a:t>
            </a:r>
            <a:endParaRPr sz="800"/>
          </a:p>
          <a:p>
            <a:pPr indent="0" lvl="0" marL="0" rtl="0" algn="l">
              <a:spcBef>
                <a:spcPts val="0"/>
              </a:spcBef>
              <a:spcAft>
                <a:spcPts val="0"/>
              </a:spcAft>
              <a:buNone/>
            </a:pPr>
            <a:r>
              <a:t/>
            </a:r>
            <a:endParaRPr sz="800"/>
          </a:p>
        </p:txBody>
      </p:sp>
      <p:sp>
        <p:nvSpPr>
          <p:cNvPr id="350" name="Google Shape;350;p50"/>
          <p:cNvSpPr/>
          <p:nvPr/>
        </p:nvSpPr>
        <p:spPr>
          <a:xfrm>
            <a:off x="-41600" y="1115525"/>
            <a:ext cx="1318500" cy="1189200"/>
          </a:xfrm>
          <a:prstGeom prst="ellipse">
            <a:avLst/>
          </a:prstGeom>
          <a:solidFill>
            <a:srgbClr val="D686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nl" sz="800"/>
              <a:t>Natuur en techniek</a:t>
            </a:r>
            <a:br>
              <a:rPr b="1" lang="nl" sz="800"/>
            </a:br>
            <a:r>
              <a:rPr lang="nl" sz="800"/>
              <a:t>Hoe krijg je een ei heel aan de grond als je het vanaf boven naar beneden gooit</a:t>
            </a:r>
            <a:endParaRPr sz="800"/>
          </a:p>
          <a:p>
            <a:pPr indent="0" lvl="0" marL="0" rtl="0" algn="l">
              <a:spcBef>
                <a:spcPts val="0"/>
              </a:spcBef>
              <a:spcAft>
                <a:spcPts val="0"/>
              </a:spcAft>
              <a:buNone/>
            </a:pPr>
            <a:r>
              <a:t/>
            </a:r>
            <a:endParaRPr sz="800"/>
          </a:p>
        </p:txBody>
      </p:sp>
      <p:sp>
        <p:nvSpPr>
          <p:cNvPr id="351" name="Google Shape;351;p50"/>
          <p:cNvSpPr/>
          <p:nvPr/>
        </p:nvSpPr>
        <p:spPr>
          <a:xfrm>
            <a:off x="6088075" y="4155075"/>
            <a:ext cx="1122300" cy="934500"/>
          </a:xfrm>
          <a:prstGeom prst="ellipse">
            <a:avLst/>
          </a:prstGeom>
          <a:solidFill>
            <a:srgbClr val="D686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nl" sz="800"/>
              <a:t>Ruimte</a:t>
            </a:r>
            <a:br>
              <a:rPr b="1" lang="nl" sz="800"/>
            </a:br>
            <a:r>
              <a:rPr lang="nl" sz="800"/>
              <a:t>Overwinteren van vogels</a:t>
            </a:r>
            <a:endParaRPr sz="800"/>
          </a:p>
          <a:p>
            <a:pPr indent="0" lvl="0" marL="0" rtl="0" algn="ctr">
              <a:spcBef>
                <a:spcPts val="0"/>
              </a:spcBef>
              <a:spcAft>
                <a:spcPts val="0"/>
              </a:spcAft>
              <a:buNone/>
            </a:pPr>
            <a:r>
              <a:t/>
            </a:r>
            <a:endParaRPr sz="800"/>
          </a:p>
        </p:txBody>
      </p:sp>
      <p:sp>
        <p:nvSpPr>
          <p:cNvPr id="352" name="Google Shape;352;p50"/>
          <p:cNvSpPr/>
          <p:nvPr/>
        </p:nvSpPr>
        <p:spPr>
          <a:xfrm>
            <a:off x="5457750" y="1337938"/>
            <a:ext cx="1185300" cy="1104900"/>
          </a:xfrm>
          <a:prstGeom prst="ellipse">
            <a:avLst/>
          </a:prstGeom>
          <a:solidFill>
            <a:srgbClr val="D68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800"/>
              <a:t>Tijd</a:t>
            </a:r>
            <a:br>
              <a:rPr b="1" lang="nl" sz="800"/>
            </a:br>
            <a:r>
              <a:rPr lang="nl" sz="800"/>
              <a:t>Beroemde personen in de geschiedenis die ‘anders’ waren</a:t>
            </a:r>
            <a:endParaRPr sz="800"/>
          </a:p>
        </p:txBody>
      </p:sp>
      <p:sp>
        <p:nvSpPr>
          <p:cNvPr id="353" name="Google Shape;353;p50"/>
          <p:cNvSpPr/>
          <p:nvPr/>
        </p:nvSpPr>
        <p:spPr>
          <a:xfrm>
            <a:off x="7248700" y="1468375"/>
            <a:ext cx="918000" cy="884400"/>
          </a:xfrm>
          <a:prstGeom prst="ellipse">
            <a:avLst/>
          </a:prstGeom>
          <a:solidFill>
            <a:srgbClr val="D686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nl" sz="800"/>
              <a:t>Tijd </a:t>
            </a:r>
            <a:br>
              <a:rPr lang="nl" sz="800"/>
            </a:br>
            <a:r>
              <a:rPr lang="nl" sz="800"/>
              <a:t>Evolutie van de mens</a:t>
            </a:r>
            <a:endParaRPr sz="800"/>
          </a:p>
        </p:txBody>
      </p:sp>
      <p:sp>
        <p:nvSpPr>
          <p:cNvPr id="354" name="Google Shape;354;p50"/>
          <p:cNvSpPr/>
          <p:nvPr/>
        </p:nvSpPr>
        <p:spPr>
          <a:xfrm>
            <a:off x="7369375" y="110700"/>
            <a:ext cx="1189200" cy="1099500"/>
          </a:xfrm>
          <a:prstGeom prst="ellipse">
            <a:avLst/>
          </a:prstGeom>
          <a:solidFill>
            <a:srgbClr val="D686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nl" sz="800"/>
              <a:t>Ruimte</a:t>
            </a:r>
            <a:br>
              <a:rPr b="1" lang="nl" sz="800"/>
            </a:br>
            <a:r>
              <a:rPr lang="nl" sz="800"/>
              <a:t>Verschillende bevolkingsgroepen</a:t>
            </a:r>
            <a:endParaRPr sz="800"/>
          </a:p>
          <a:p>
            <a:pPr indent="0" lvl="0" marL="0" rtl="0" algn="ctr">
              <a:spcBef>
                <a:spcPts val="0"/>
              </a:spcBef>
              <a:spcAft>
                <a:spcPts val="0"/>
              </a:spcAft>
              <a:buNone/>
            </a:pPr>
            <a:r>
              <a:t/>
            </a:r>
            <a:endParaRPr sz="800"/>
          </a:p>
        </p:txBody>
      </p:sp>
      <p:sp>
        <p:nvSpPr>
          <p:cNvPr id="355" name="Google Shape;355;p50"/>
          <p:cNvSpPr/>
          <p:nvPr/>
        </p:nvSpPr>
        <p:spPr>
          <a:xfrm>
            <a:off x="8002125" y="3984675"/>
            <a:ext cx="918000" cy="884400"/>
          </a:xfrm>
          <a:prstGeom prst="ellipse">
            <a:avLst/>
          </a:prstGeom>
          <a:solidFill>
            <a:srgbClr val="D686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nl" sz="800"/>
              <a:t>Natuur en techniek</a:t>
            </a:r>
            <a:br>
              <a:rPr b="1" lang="nl" sz="800"/>
            </a:br>
            <a:r>
              <a:rPr lang="nl" sz="800"/>
              <a:t>Hoe leven vogels</a:t>
            </a:r>
            <a:endParaRPr sz="800"/>
          </a:p>
          <a:p>
            <a:pPr indent="0" lvl="0" marL="0" rtl="0" algn="ctr">
              <a:spcBef>
                <a:spcPts val="0"/>
              </a:spcBef>
              <a:spcAft>
                <a:spcPts val="0"/>
              </a:spcAft>
              <a:buNone/>
            </a:pPr>
            <a:r>
              <a:t/>
            </a:r>
            <a:endParaRPr sz="800"/>
          </a:p>
        </p:txBody>
      </p:sp>
      <p:sp>
        <p:nvSpPr>
          <p:cNvPr id="356" name="Google Shape;356;p50"/>
          <p:cNvSpPr/>
          <p:nvPr/>
        </p:nvSpPr>
        <p:spPr>
          <a:xfrm>
            <a:off x="6643050" y="2472625"/>
            <a:ext cx="918000" cy="884400"/>
          </a:xfrm>
          <a:prstGeom prst="ellipse">
            <a:avLst/>
          </a:prstGeom>
          <a:solidFill>
            <a:srgbClr val="D686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nl" sz="800"/>
              <a:t>Natuur en techniek</a:t>
            </a:r>
            <a:br>
              <a:rPr b="1" lang="nl" sz="800"/>
            </a:br>
            <a:r>
              <a:rPr lang="nl" sz="800"/>
              <a:t>soorten vogels</a:t>
            </a:r>
            <a:endParaRPr sz="800"/>
          </a:p>
          <a:p>
            <a:pPr indent="0" lvl="0" marL="0" rtl="0" algn="ctr">
              <a:spcBef>
                <a:spcPts val="0"/>
              </a:spcBef>
              <a:spcAft>
                <a:spcPts val="0"/>
              </a:spcAft>
              <a:buNone/>
            </a:pPr>
            <a:r>
              <a:t/>
            </a:r>
            <a:endParaRPr sz="800"/>
          </a:p>
        </p:txBody>
      </p:sp>
      <p:sp>
        <p:nvSpPr>
          <p:cNvPr id="357" name="Google Shape;357;p50"/>
          <p:cNvSpPr/>
          <p:nvPr/>
        </p:nvSpPr>
        <p:spPr>
          <a:xfrm>
            <a:off x="7946025" y="2908200"/>
            <a:ext cx="1030200" cy="884400"/>
          </a:xfrm>
          <a:prstGeom prst="ellipse">
            <a:avLst/>
          </a:prstGeom>
          <a:solidFill>
            <a:srgbClr val="D686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nl" sz="700"/>
              <a:t>Natuur en techniek</a:t>
            </a:r>
            <a:br>
              <a:rPr b="1" lang="nl" sz="700"/>
            </a:br>
            <a:r>
              <a:rPr lang="nl" sz="700"/>
              <a:t>Uitgestorven diersoorten</a:t>
            </a:r>
            <a:endParaRPr sz="700"/>
          </a:p>
          <a:p>
            <a:pPr indent="0" lvl="0" marL="0" rtl="0" algn="ctr">
              <a:spcBef>
                <a:spcPts val="0"/>
              </a:spcBef>
              <a:spcAft>
                <a:spcPts val="0"/>
              </a:spcAft>
              <a:buNone/>
            </a:pPr>
            <a:r>
              <a:t/>
            </a:r>
            <a:endParaRPr sz="800"/>
          </a:p>
        </p:txBody>
      </p:sp>
      <p:sp>
        <p:nvSpPr>
          <p:cNvPr id="358" name="Google Shape;358;p50"/>
          <p:cNvSpPr/>
          <p:nvPr/>
        </p:nvSpPr>
        <p:spPr>
          <a:xfrm>
            <a:off x="5352975" y="1337938"/>
            <a:ext cx="1185300" cy="1104900"/>
          </a:xfrm>
          <a:prstGeom prst="ellipse">
            <a:avLst/>
          </a:prstGeom>
          <a:solidFill>
            <a:srgbClr val="D686E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nl" sz="800"/>
              <a:t>Tijd</a:t>
            </a:r>
            <a:br>
              <a:rPr b="1" lang="nl" sz="800"/>
            </a:br>
            <a:r>
              <a:rPr lang="nl" sz="800"/>
              <a:t>Beroemde personen in de geschiedenis die ‘anders’ waren</a:t>
            </a:r>
            <a:endParaRPr sz="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51"/>
          <p:cNvSpPr txBox="1"/>
          <p:nvPr>
            <p:ph type="title"/>
          </p:nvPr>
        </p:nvSpPr>
        <p:spPr>
          <a:xfrm>
            <a:off x="311700" y="445025"/>
            <a:ext cx="8520600" cy="86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Extra lesideeën</a:t>
            </a:r>
            <a:r>
              <a:rPr lang="nl" sz="1100"/>
              <a:t> 				</a:t>
            </a:r>
            <a:r>
              <a:rPr lang="nl" sz="1100" u="sng">
                <a:solidFill>
                  <a:schemeClr val="hlink"/>
                </a:solidFill>
                <a:hlinkClick r:id="rId3"/>
              </a:rPr>
              <a:t>https://www.laatmaarleren.nl/</a:t>
            </a:r>
            <a:r>
              <a:rPr lang="nl" sz="1100"/>
              <a:t> </a:t>
            </a:r>
            <a:br>
              <a:rPr lang="nl" sz="1100"/>
            </a:br>
            <a:r>
              <a:rPr lang="nl" sz="1100"/>
              <a:t>									Login: </a:t>
            </a:r>
            <a:r>
              <a:rPr lang="nl" sz="1100" u="sng">
                <a:solidFill>
                  <a:schemeClr val="hlink"/>
                </a:solidFill>
                <a:hlinkClick r:id="rId4"/>
              </a:rPr>
              <a:t>student@saxion.nl</a:t>
            </a:r>
            <a:r>
              <a:rPr lang="nl" sz="1100">
                <a:solidFill>
                  <a:srgbClr val="333333"/>
                </a:solidFill>
              </a:rPr>
              <a:t> Wachtwoord: LMLSEV22</a:t>
            </a:r>
            <a:endParaRPr sz="1100">
              <a:solidFill>
                <a:srgbClr val="333333"/>
              </a:solidFill>
            </a:endParaRPr>
          </a:p>
          <a:p>
            <a:pPr indent="0" lvl="0" marL="0" rtl="0" algn="l">
              <a:spcBef>
                <a:spcPts val="0"/>
              </a:spcBef>
              <a:spcAft>
                <a:spcPts val="0"/>
              </a:spcAft>
              <a:buNone/>
            </a:pPr>
            <a:r>
              <a:t/>
            </a:r>
            <a:endParaRPr sz="1100">
              <a:solidFill>
                <a:srgbClr val="333333"/>
              </a:solidFill>
              <a:latin typeface="Times New Roman"/>
              <a:ea typeface="Times New Roman"/>
              <a:cs typeface="Times New Roman"/>
              <a:sym typeface="Times New Roman"/>
            </a:endParaRPr>
          </a:p>
          <a:p>
            <a:pPr indent="0" lvl="0" marL="0" rtl="0" algn="l">
              <a:lnSpc>
                <a:spcPct val="120000"/>
              </a:lnSpc>
              <a:spcBef>
                <a:spcPts val="0"/>
              </a:spcBef>
              <a:spcAft>
                <a:spcPts val="0"/>
              </a:spcAft>
              <a:buClr>
                <a:schemeClr val="dk1"/>
              </a:buClr>
              <a:buSzPts val="1100"/>
              <a:buFont typeface="Arial"/>
              <a:buNone/>
            </a:pPr>
            <a:r>
              <a:rPr lang="nl" sz="800">
                <a:solidFill>
                  <a:srgbClr val="333333"/>
                </a:solidFill>
                <a:latin typeface="Times New Roman"/>
                <a:ea typeface="Times New Roman"/>
                <a:cs typeface="Times New Roman"/>
                <a:sym typeface="Times New Roman"/>
              </a:rPr>
              <a:t>LMLSEV22</a:t>
            </a:r>
            <a:endParaRPr sz="800">
              <a:solidFill>
                <a:srgbClr val="333333"/>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p>
        </p:txBody>
      </p:sp>
      <p:pic>
        <p:nvPicPr>
          <p:cNvPr id="364" name="Google Shape;364;p51"/>
          <p:cNvPicPr preferRelativeResize="0"/>
          <p:nvPr/>
        </p:nvPicPr>
        <p:blipFill>
          <a:blip r:embed="rId5">
            <a:alphaModFix/>
          </a:blip>
          <a:stretch>
            <a:fillRect/>
          </a:stretch>
        </p:blipFill>
        <p:spPr>
          <a:xfrm>
            <a:off x="311700" y="1234450"/>
            <a:ext cx="6869674" cy="38705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Knutselen met surrealisme</a:t>
            </a:r>
            <a:endParaRPr/>
          </a:p>
        </p:txBody>
      </p:sp>
      <p:sp>
        <p:nvSpPr>
          <p:cNvPr id="370" name="Google Shape;370;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800"/>
              </a:spcBef>
              <a:spcAft>
                <a:spcPts val="0"/>
              </a:spcAft>
              <a:buClr>
                <a:schemeClr val="dk1"/>
              </a:buClr>
              <a:buSzPts val="1100"/>
              <a:buFont typeface="Arial"/>
              <a:buNone/>
            </a:pPr>
            <a:r>
              <a:rPr lang="nl" sz="1400">
                <a:solidFill>
                  <a:srgbClr val="333333"/>
                </a:solidFill>
              </a:rPr>
              <a:t>Met het surrealisme kun je eigenlijk alle kanten op. Deze kunstenaars beelden dingen af die buiten de werkelijkheid staan, dus eigenlijk niet kunnen. Hun inspiratie haalden ze uit dromen. Daarin kan alles wat in het echte leven niet kan. Kunstenaars als Salvador Dali waren een van de eersten die ook toegepaste kunst maakten; niet alleen schilderijen, maar ook meubels, kleding, sieraden. Deze toegepaste kunst was ook vervreemdend en anders dan anders.</a:t>
            </a:r>
            <a:endParaRPr sz="1400">
              <a:solidFill>
                <a:srgbClr val="333333"/>
              </a:solidFill>
            </a:endParaRPr>
          </a:p>
          <a:p>
            <a:pPr indent="0" lvl="0" marL="0" rtl="0" algn="l">
              <a:lnSpc>
                <a:spcPct val="100000"/>
              </a:lnSpc>
              <a:spcBef>
                <a:spcPts val="800"/>
              </a:spcBef>
              <a:spcAft>
                <a:spcPts val="0"/>
              </a:spcAft>
              <a:buClr>
                <a:schemeClr val="dk1"/>
              </a:buClr>
              <a:buSzPts val="1100"/>
              <a:buFont typeface="Arial"/>
              <a:buNone/>
            </a:pPr>
            <a:r>
              <a:t/>
            </a:r>
            <a:endParaRPr sz="1400">
              <a:solidFill>
                <a:srgbClr val="333333"/>
              </a:solidFill>
            </a:endParaRPr>
          </a:p>
          <a:p>
            <a:pPr indent="0" lvl="0" marL="0" rtl="0" algn="l">
              <a:lnSpc>
                <a:spcPct val="100000"/>
              </a:lnSpc>
              <a:spcBef>
                <a:spcPts val="800"/>
              </a:spcBef>
              <a:spcAft>
                <a:spcPts val="0"/>
              </a:spcAft>
              <a:buClr>
                <a:schemeClr val="dk1"/>
              </a:buClr>
              <a:buSzPts val="1100"/>
              <a:buFont typeface="Arial"/>
              <a:buNone/>
            </a:pPr>
            <a:r>
              <a:rPr lang="nl" sz="1400">
                <a:solidFill>
                  <a:srgbClr val="333333"/>
                </a:solidFill>
              </a:rPr>
              <a:t>Voor de meeste kinderen is het geen probleem om iets uit de context </a:t>
            </a:r>
            <a:br>
              <a:rPr lang="nl" sz="1400">
                <a:solidFill>
                  <a:srgbClr val="333333"/>
                </a:solidFill>
              </a:rPr>
            </a:br>
            <a:r>
              <a:rPr lang="nl" sz="1400">
                <a:solidFill>
                  <a:srgbClr val="333333"/>
                </a:solidFill>
              </a:rPr>
              <a:t>te halen en er iets geks van te maken. Het gaat om de fantasie. </a:t>
            </a:r>
            <a:br>
              <a:rPr lang="nl" sz="1400">
                <a:solidFill>
                  <a:srgbClr val="333333"/>
                </a:solidFill>
              </a:rPr>
            </a:br>
            <a:r>
              <a:rPr lang="nl" sz="1400">
                <a:solidFill>
                  <a:srgbClr val="333333"/>
                </a:solidFill>
              </a:rPr>
              <a:t>Voor de kinderen die er moeite mee hebben, </a:t>
            </a:r>
            <a:br>
              <a:rPr lang="nl" sz="1400">
                <a:solidFill>
                  <a:srgbClr val="333333"/>
                </a:solidFill>
              </a:rPr>
            </a:br>
            <a:r>
              <a:rPr lang="nl" sz="1400">
                <a:solidFill>
                  <a:srgbClr val="333333"/>
                </a:solidFill>
              </a:rPr>
              <a:t>kun je voorbeelden van de surrealisten laten zien.</a:t>
            </a:r>
            <a:endParaRPr sz="1400">
              <a:solidFill>
                <a:srgbClr val="333333"/>
              </a:solidFill>
            </a:endParaRPr>
          </a:p>
          <a:p>
            <a:pPr indent="0" lvl="0" marL="0" rtl="0" algn="l">
              <a:spcBef>
                <a:spcPts val="800"/>
              </a:spcBef>
              <a:spcAft>
                <a:spcPts val="1600"/>
              </a:spcAft>
              <a:buNone/>
            </a:pPr>
            <a:r>
              <a:t/>
            </a:r>
            <a:endParaRPr/>
          </a:p>
        </p:txBody>
      </p:sp>
      <p:pic>
        <p:nvPicPr>
          <p:cNvPr id="371" name="Google Shape;371;p52"/>
          <p:cNvPicPr preferRelativeResize="0"/>
          <p:nvPr/>
        </p:nvPicPr>
        <p:blipFill>
          <a:blip r:embed="rId3">
            <a:alphaModFix/>
          </a:blip>
          <a:stretch>
            <a:fillRect/>
          </a:stretch>
        </p:blipFill>
        <p:spPr>
          <a:xfrm>
            <a:off x="5940700" y="2392175"/>
            <a:ext cx="2419350" cy="23790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3"/>
          <p:cNvSpPr txBox="1"/>
          <p:nvPr>
            <p:ph idx="1" type="body"/>
          </p:nvPr>
        </p:nvSpPr>
        <p:spPr>
          <a:xfrm>
            <a:off x="3778050" y="1152475"/>
            <a:ext cx="5054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400">
                <a:solidFill>
                  <a:srgbClr val="434343"/>
                </a:solidFill>
                <a:highlight>
                  <a:srgbClr val="FFFFFF"/>
                </a:highlight>
              </a:rPr>
              <a:t>Dit boek wordt voor de school aangeschaft. </a:t>
            </a:r>
            <a:endParaRPr sz="1400">
              <a:solidFill>
                <a:srgbClr val="434343"/>
              </a:solidFill>
              <a:highlight>
                <a:srgbClr val="FFFFFF"/>
              </a:highlight>
            </a:endParaRPr>
          </a:p>
          <a:p>
            <a:pPr indent="0" lvl="0" marL="0" rtl="0" algn="l">
              <a:spcBef>
                <a:spcPts val="1600"/>
              </a:spcBef>
              <a:spcAft>
                <a:spcPts val="1600"/>
              </a:spcAft>
              <a:buNone/>
            </a:pPr>
            <a:r>
              <a:rPr lang="nl" sz="1400">
                <a:solidFill>
                  <a:srgbClr val="434343"/>
                </a:solidFill>
                <a:highlight>
                  <a:srgbClr val="FFFFFF"/>
                </a:highlight>
              </a:rPr>
              <a:t>Geluk voor kinderen is een speelse zoektocht naar oprecht geluk en een warm nest. Lees samen de tien verhalen over bijzondere vogels, bewonder de kleurrijke illustraties en laat je leiden door de tips, opdrachten en weetjes aan het eind van elk verhaal. </a:t>
            </a:r>
            <a:endParaRPr sz="1400">
              <a:solidFill>
                <a:srgbClr val="434343"/>
              </a:solidFill>
            </a:endParaRPr>
          </a:p>
        </p:txBody>
      </p:sp>
      <p:pic>
        <p:nvPicPr>
          <p:cNvPr id="378" name="Google Shape;378;p53"/>
          <p:cNvPicPr preferRelativeResize="0"/>
          <p:nvPr/>
        </p:nvPicPr>
        <p:blipFill>
          <a:blip r:embed="rId3">
            <a:alphaModFix/>
          </a:blip>
          <a:stretch>
            <a:fillRect/>
          </a:stretch>
        </p:blipFill>
        <p:spPr>
          <a:xfrm>
            <a:off x="311703" y="1101175"/>
            <a:ext cx="3271348" cy="39910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Subthema’s</a:t>
            </a:r>
            <a:endParaRPr/>
          </a:p>
        </p:txBody>
      </p:sp>
      <p:sp>
        <p:nvSpPr>
          <p:cNvPr id="142" name="Google Shape;142;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Groep 1-2: Het lelijke eendje</a:t>
            </a:r>
            <a:endParaRPr/>
          </a:p>
          <a:p>
            <a:pPr indent="0" lvl="0" marL="0" rtl="0" algn="l">
              <a:spcBef>
                <a:spcPts val="1600"/>
              </a:spcBef>
              <a:spcAft>
                <a:spcPts val="0"/>
              </a:spcAft>
              <a:buNone/>
            </a:pPr>
            <a:r>
              <a:rPr lang="nl"/>
              <a:t>Groep 3-4: Iedere vogel zingt</a:t>
            </a:r>
            <a:endParaRPr/>
          </a:p>
          <a:p>
            <a:pPr indent="0" lvl="0" marL="0" rtl="0" algn="l">
              <a:spcBef>
                <a:spcPts val="1600"/>
              </a:spcBef>
              <a:spcAft>
                <a:spcPts val="0"/>
              </a:spcAft>
              <a:buNone/>
            </a:pPr>
            <a:r>
              <a:rPr lang="nl"/>
              <a:t>Groep 5-6: Ruwe Bolster, Blanke pit</a:t>
            </a:r>
            <a:endParaRPr/>
          </a:p>
          <a:p>
            <a:pPr indent="0" lvl="0" marL="0" rtl="0" algn="l">
              <a:spcBef>
                <a:spcPts val="1600"/>
              </a:spcBef>
              <a:spcAft>
                <a:spcPts val="1600"/>
              </a:spcAft>
              <a:buNone/>
            </a:pPr>
            <a:r>
              <a:rPr lang="nl"/>
              <a:t>Groep 7-8: Magisch realisme, Salvador Dali</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54"/>
          <p:cNvSpPr txBox="1"/>
          <p:nvPr>
            <p:ph idx="1" type="body"/>
          </p:nvPr>
        </p:nvSpPr>
        <p:spPr>
          <a:xfrm>
            <a:off x="2359500" y="253125"/>
            <a:ext cx="4565100" cy="478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sz="1200"/>
              <a:t>Gedicht vreemde vogel</a:t>
            </a:r>
            <a:endParaRPr b="1" sz="1200"/>
          </a:p>
          <a:p>
            <a:pPr indent="0" lvl="0" marL="0" rtl="0" algn="l">
              <a:spcBef>
                <a:spcPts val="1600"/>
              </a:spcBef>
              <a:spcAft>
                <a:spcPts val="1600"/>
              </a:spcAft>
              <a:buNone/>
            </a:pPr>
            <a:r>
              <a:rPr lang="nl" sz="1200"/>
              <a:t>Ik ben een vreemde vogel. Ik knutsel aan mijn nest.</a:t>
            </a:r>
            <a:br>
              <a:rPr lang="nl" sz="1200"/>
            </a:br>
            <a:r>
              <a:rPr lang="nl" sz="1200"/>
              <a:t>Ik zit hier heel alleen dat vind ik niet zo best.</a:t>
            </a:r>
            <a:br>
              <a:rPr lang="nl" sz="1200"/>
            </a:br>
            <a:r>
              <a:rPr lang="nl" sz="1200"/>
              <a:t>Al jaren wacht ik op een aardig vrouwtje.</a:t>
            </a:r>
            <a:br>
              <a:rPr lang="nl" sz="1200"/>
            </a:br>
            <a:r>
              <a:rPr lang="nl" sz="1200"/>
              <a:t>Dat is een probleem, ben ik een kraai of kauwtje</a:t>
            </a:r>
            <a:br>
              <a:rPr lang="nl" sz="1200"/>
            </a:br>
            <a:r>
              <a:rPr lang="nl" sz="1200"/>
              <a:t>of misschien een papegaai.</a:t>
            </a:r>
            <a:br>
              <a:rPr lang="nl" sz="1200"/>
            </a:br>
            <a:r>
              <a:rPr lang="nl" sz="1200"/>
              <a:t>Ik ben een onbekende vogel, al ben ik nog zo fraai.</a:t>
            </a:r>
            <a:br>
              <a:rPr lang="nl" sz="1200"/>
            </a:br>
            <a:r>
              <a:rPr lang="nl" sz="1200"/>
              <a:t>Ik heb rode veren met knalgele stippen.</a:t>
            </a:r>
            <a:br>
              <a:rPr lang="nl" sz="1200"/>
            </a:br>
            <a:r>
              <a:rPr lang="nl" sz="1200"/>
              <a:t>Ik lijk niet op eenden en ook niet op kippen.</a:t>
            </a:r>
            <a:br>
              <a:rPr lang="nl" sz="1200"/>
            </a:br>
            <a:r>
              <a:rPr lang="nl" sz="1200"/>
              <a:t>'s Winters vlieg ik naar het warme zuiden</a:t>
            </a:r>
            <a:br>
              <a:rPr lang="nl" sz="1200"/>
            </a:br>
            <a:r>
              <a:rPr lang="nl" sz="1200"/>
              <a:t>via Den Helder en over IJmuiden.</a:t>
            </a:r>
            <a:br>
              <a:rPr lang="nl" sz="1200"/>
            </a:br>
            <a:r>
              <a:rPr lang="nl" sz="1200"/>
              <a:t>Heb je ooit in je leven zo'n vogeltje gezien?</a:t>
            </a:r>
            <a:br>
              <a:rPr lang="nl" sz="1200"/>
            </a:br>
            <a:r>
              <a:rPr lang="nl" sz="1200"/>
              <a:t>Stuur het naar me toe, want heel misschien is het mijn vrouwtje. </a:t>
            </a:r>
            <a:br>
              <a:rPr lang="nl" sz="1200"/>
            </a:br>
            <a:r>
              <a:rPr lang="nl" sz="1200"/>
              <a:t>Samen kunnen we broeden op een kleurig ei.</a:t>
            </a:r>
            <a:br>
              <a:rPr lang="nl" sz="1200"/>
            </a:br>
            <a:r>
              <a:rPr lang="nl" sz="1200"/>
              <a:t>Na een paar weken is er weer een vogeltje bij.</a:t>
            </a:r>
            <a:br>
              <a:rPr lang="nl" sz="1200"/>
            </a:br>
            <a:r>
              <a:rPr lang="nl" sz="1200"/>
              <a:t>Vind jij het groen van populier en beuk</a:t>
            </a:r>
            <a:br>
              <a:rPr lang="nl" sz="1200"/>
            </a:br>
            <a:r>
              <a:rPr lang="nl" sz="1200"/>
              <a:t>ook zo ontzettend saai, echt helemaal niet leuk?</a:t>
            </a:r>
            <a:br>
              <a:rPr lang="nl" sz="1200"/>
            </a:br>
            <a:r>
              <a:rPr lang="nl" sz="1200"/>
              <a:t>Met een paar vreemde vogels vrolijk </a:t>
            </a:r>
            <a:r>
              <a:rPr lang="nl" sz="1200"/>
              <a:t>bont gekleurd</a:t>
            </a:r>
            <a:br>
              <a:rPr lang="nl" sz="1200"/>
            </a:br>
            <a:r>
              <a:rPr lang="nl" sz="1200"/>
              <a:t>worden alle bomen, nee, je hele leven opgefleurd.</a:t>
            </a:r>
            <a:br>
              <a:rPr lang="nl" sz="900"/>
            </a:br>
            <a:endParaRPr sz="9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Evalueren</a:t>
            </a:r>
            <a:endParaRPr/>
          </a:p>
        </p:txBody>
      </p:sp>
      <p:sp>
        <p:nvSpPr>
          <p:cNvPr id="389" name="Google Shape;389;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sz="1400">
                <a:solidFill>
                  <a:schemeClr val="dk1"/>
                </a:solidFill>
              </a:rPr>
              <a:t>Het wijkproject moet op twee manieren geëvalueerd worden, zodat wij het wijkproject kunnen verantwoorden:</a:t>
            </a:r>
            <a:endParaRPr sz="1400">
              <a:solidFill>
                <a:schemeClr val="dk1"/>
              </a:solidFill>
            </a:endParaRPr>
          </a:p>
          <a:p>
            <a:pPr indent="-317500" lvl="0" marL="457200" rtl="0" algn="l">
              <a:spcBef>
                <a:spcPts val="0"/>
              </a:spcBef>
              <a:spcAft>
                <a:spcPts val="0"/>
              </a:spcAft>
              <a:buClr>
                <a:schemeClr val="dk1"/>
              </a:buClr>
              <a:buSzPts val="1400"/>
              <a:buAutoNum type="arabicPeriod"/>
            </a:pPr>
            <a:r>
              <a:rPr lang="nl" sz="1400">
                <a:solidFill>
                  <a:schemeClr val="dk1"/>
                </a:solidFill>
              </a:rPr>
              <a:t>Evaluatie formulier via site Jeugdpleinhengelo.nl</a:t>
            </a:r>
            <a:endParaRPr sz="1400">
              <a:solidFill>
                <a:schemeClr val="dk1"/>
              </a:solidFill>
            </a:endParaRPr>
          </a:p>
          <a:p>
            <a:pPr indent="-317500" lvl="0" marL="457200" rtl="0" algn="l">
              <a:spcBef>
                <a:spcPts val="0"/>
              </a:spcBef>
              <a:spcAft>
                <a:spcPts val="0"/>
              </a:spcAft>
              <a:buClr>
                <a:schemeClr val="dk1"/>
              </a:buClr>
              <a:buSzPts val="1400"/>
              <a:buAutoNum type="arabicPeriod"/>
            </a:pPr>
            <a:r>
              <a:rPr lang="nl" sz="1400">
                <a:solidFill>
                  <a:schemeClr val="dk1"/>
                </a:solidFill>
              </a:rPr>
              <a:t>Evaluatieformulier Horizontale doorgaande leerlijn ICC-wijkscholen.</a:t>
            </a:r>
            <a:endParaRPr sz="1400">
              <a:solidFill>
                <a:schemeClr val="dk1"/>
              </a:solidFill>
            </a:endParaRPr>
          </a:p>
          <a:p>
            <a:pPr indent="0" lvl="0" marL="0" rtl="0" algn="l">
              <a:spcBef>
                <a:spcPts val="0"/>
              </a:spcBef>
              <a:spcAft>
                <a:spcPts val="0"/>
              </a:spcAft>
              <a:buClr>
                <a:schemeClr val="dk1"/>
              </a:buClr>
              <a:buSzPts val="1100"/>
              <a:buFont typeface="Arial"/>
              <a:buNone/>
            </a:pPr>
            <a:r>
              <a:rPr b="1" lang="nl" sz="1400">
                <a:solidFill>
                  <a:schemeClr val="dk1"/>
                </a:solidFill>
              </a:rPr>
              <a:t>Info komt van de ICC’er !</a:t>
            </a:r>
            <a:endParaRPr b="1" sz="1400">
              <a:solidFill>
                <a:schemeClr val="dk1"/>
              </a:solidFill>
            </a:endParaRPr>
          </a:p>
          <a:p>
            <a:pPr indent="0" lvl="0" marL="0" rtl="0" algn="l">
              <a:spcBef>
                <a:spcPts val="0"/>
              </a:spcBef>
              <a:spcAft>
                <a:spcPts val="1600"/>
              </a:spcAft>
              <a:buNone/>
            </a:pPr>
            <a:r>
              <a:t/>
            </a:r>
            <a:endParaRPr/>
          </a:p>
        </p:txBody>
      </p:sp>
      <p:pic>
        <p:nvPicPr>
          <p:cNvPr id="390" name="Google Shape;390;p55"/>
          <p:cNvPicPr preferRelativeResize="0"/>
          <p:nvPr/>
        </p:nvPicPr>
        <p:blipFill>
          <a:blip r:embed="rId3">
            <a:alphaModFix/>
          </a:blip>
          <a:stretch>
            <a:fillRect/>
          </a:stretch>
        </p:blipFill>
        <p:spPr>
          <a:xfrm>
            <a:off x="414350" y="2500850"/>
            <a:ext cx="4572299" cy="2642650"/>
          </a:xfrm>
          <a:prstGeom prst="rect">
            <a:avLst/>
          </a:prstGeom>
          <a:noFill/>
          <a:ln>
            <a:noFill/>
          </a:ln>
        </p:spPr>
      </p:pic>
      <p:pic>
        <p:nvPicPr>
          <p:cNvPr id="391" name="Google Shape;391;p55"/>
          <p:cNvPicPr preferRelativeResize="0"/>
          <p:nvPr/>
        </p:nvPicPr>
        <p:blipFill>
          <a:blip r:embed="rId4">
            <a:alphaModFix/>
          </a:blip>
          <a:stretch>
            <a:fillRect/>
          </a:stretch>
        </p:blipFill>
        <p:spPr>
          <a:xfrm>
            <a:off x="5266675" y="2434825"/>
            <a:ext cx="3254799" cy="2774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8"/>
          <p:cNvSpPr txBox="1"/>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nl" sz="5400">
                <a:solidFill>
                  <a:srgbClr val="00B050"/>
                </a:solidFill>
                <a:latin typeface="Calibri"/>
                <a:ea typeface="Calibri"/>
                <a:cs typeface="Calibri"/>
                <a:sym typeface="Calibri"/>
              </a:rPr>
              <a:t>vreemd=</a:t>
            </a:r>
            <a:endParaRPr sz="4400">
              <a:solidFill>
                <a:srgbClr val="000000"/>
              </a:solidFill>
              <a:latin typeface="Calibri"/>
              <a:ea typeface="Calibri"/>
              <a:cs typeface="Calibri"/>
              <a:sym typeface="Calibri"/>
            </a:endParaRPr>
          </a:p>
        </p:txBody>
      </p:sp>
      <p:sp>
        <p:nvSpPr>
          <p:cNvPr id="148" name="Google Shape;148;p28"/>
          <p:cNvSpPr txBox="1"/>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sz="3200">
              <a:solidFill>
                <a:srgbClr val="000000"/>
              </a:solidFill>
              <a:latin typeface="Calibri"/>
              <a:ea typeface="Calibri"/>
              <a:cs typeface="Calibri"/>
              <a:sym typeface="Calibri"/>
            </a:endParaRPr>
          </a:p>
          <a:p>
            <a:pPr indent="0" lvl="0" marL="0" rtl="0" algn="l">
              <a:spcBef>
                <a:spcPts val="640"/>
              </a:spcBef>
              <a:spcAft>
                <a:spcPts val="0"/>
              </a:spcAft>
              <a:buNone/>
            </a:pPr>
            <a:r>
              <a:t/>
            </a:r>
            <a:endParaRPr b="1" sz="3200">
              <a:solidFill>
                <a:srgbClr val="000000"/>
              </a:solidFill>
              <a:latin typeface="Calibri"/>
              <a:ea typeface="Calibri"/>
              <a:cs typeface="Calibri"/>
              <a:sym typeface="Calibri"/>
            </a:endParaRPr>
          </a:p>
          <a:p>
            <a:pPr indent="0" lvl="0" marL="0" rtl="0" algn="l">
              <a:spcBef>
                <a:spcPts val="640"/>
              </a:spcBef>
              <a:spcAft>
                <a:spcPts val="0"/>
              </a:spcAft>
              <a:buNone/>
            </a:pPr>
            <a:r>
              <a:t/>
            </a:r>
            <a:endParaRPr b="1" sz="3200">
              <a:solidFill>
                <a:srgbClr val="000000"/>
              </a:solidFill>
              <a:latin typeface="Calibri"/>
              <a:ea typeface="Calibri"/>
              <a:cs typeface="Calibri"/>
              <a:sym typeface="Calibri"/>
            </a:endParaRPr>
          </a:p>
          <a:p>
            <a:pPr indent="0" lvl="0" marL="0" rtl="0" algn="l">
              <a:spcBef>
                <a:spcPts val="640"/>
              </a:spcBef>
              <a:spcAft>
                <a:spcPts val="0"/>
              </a:spcAft>
              <a:buNone/>
            </a:pPr>
            <a:r>
              <a:t/>
            </a:r>
            <a:endParaRPr b="1" sz="3200">
              <a:solidFill>
                <a:srgbClr val="000000"/>
              </a:solidFill>
              <a:latin typeface="Calibri"/>
              <a:ea typeface="Calibri"/>
              <a:cs typeface="Calibri"/>
              <a:sym typeface="Calibri"/>
            </a:endParaRPr>
          </a:p>
          <a:p>
            <a:pPr indent="0" lvl="0" marL="0" rtl="0" algn="l">
              <a:spcBef>
                <a:spcPts val="640"/>
              </a:spcBef>
              <a:spcAft>
                <a:spcPts val="0"/>
              </a:spcAft>
              <a:buNone/>
            </a:pPr>
            <a:r>
              <a:rPr b="1" lang="nl" sz="3200">
                <a:solidFill>
                  <a:srgbClr val="000000"/>
                </a:solidFill>
                <a:latin typeface="Calibri"/>
                <a:ea typeface="Calibri"/>
                <a:cs typeface="Calibri"/>
                <a:sym typeface="Calibri"/>
              </a:rPr>
              <a:t>1)</a:t>
            </a:r>
            <a:r>
              <a:rPr lang="nl" sz="3200">
                <a:solidFill>
                  <a:srgbClr val="000000"/>
                </a:solidFill>
                <a:latin typeface="Calibri"/>
                <a:ea typeface="Calibri"/>
                <a:cs typeface="Calibri"/>
                <a:sym typeface="Calibri"/>
              </a:rPr>
              <a:t> </a:t>
            </a:r>
            <a:r>
              <a:rPr b="1" lang="nl" sz="3200">
                <a:solidFill>
                  <a:srgbClr val="000000"/>
                </a:solidFill>
                <a:latin typeface="Calibri"/>
                <a:ea typeface="Calibri"/>
                <a:cs typeface="Calibri"/>
                <a:sym typeface="Calibri"/>
              </a:rPr>
              <a:t>anders dan je verwacht:</a:t>
            </a:r>
            <a:endParaRPr sz="3200">
              <a:solidFill>
                <a:srgbClr val="000000"/>
              </a:solidFill>
              <a:latin typeface="Calibri"/>
              <a:ea typeface="Calibri"/>
              <a:cs typeface="Calibri"/>
              <a:sym typeface="Calibri"/>
            </a:endParaRPr>
          </a:p>
          <a:p>
            <a:pPr indent="0" lvl="0" marL="0" rtl="0" algn="l">
              <a:spcBef>
                <a:spcPts val="640"/>
              </a:spcBef>
              <a:spcAft>
                <a:spcPts val="0"/>
              </a:spcAft>
              <a:buNone/>
            </a:pPr>
            <a:r>
              <a:rPr b="1" lang="nl" sz="3200">
                <a:solidFill>
                  <a:srgbClr val="000000"/>
                </a:solidFill>
                <a:latin typeface="Calibri"/>
                <a:ea typeface="Calibri"/>
                <a:cs typeface="Calibri"/>
                <a:sym typeface="Calibri"/>
              </a:rPr>
              <a:t>     </a:t>
            </a:r>
            <a:r>
              <a:rPr lang="nl" sz="3200">
                <a:solidFill>
                  <a:srgbClr val="00B050"/>
                </a:solidFill>
                <a:latin typeface="Calibri"/>
                <a:ea typeface="Calibri"/>
                <a:cs typeface="Calibri"/>
                <a:sym typeface="Calibri"/>
              </a:rPr>
              <a:t>raar, zonderling, eigenaardig, merkwaardig</a:t>
            </a:r>
            <a:endParaRPr sz="3200">
              <a:solidFill>
                <a:srgbClr val="000000"/>
              </a:solidFill>
              <a:latin typeface="Calibri"/>
              <a:ea typeface="Calibri"/>
              <a:cs typeface="Calibri"/>
              <a:sym typeface="Calibri"/>
            </a:endParaRPr>
          </a:p>
          <a:p>
            <a:pPr indent="0" lvl="0" marL="0" rtl="0" algn="l">
              <a:spcBef>
                <a:spcPts val="640"/>
              </a:spcBef>
              <a:spcAft>
                <a:spcPts val="0"/>
              </a:spcAft>
              <a:buNone/>
            </a:pPr>
            <a:r>
              <a:rPr b="1" lang="nl" sz="3200">
                <a:solidFill>
                  <a:srgbClr val="000000"/>
                </a:solidFill>
                <a:latin typeface="Calibri"/>
                <a:ea typeface="Calibri"/>
                <a:cs typeface="Calibri"/>
                <a:sym typeface="Calibri"/>
              </a:rPr>
              <a:t>2)</a:t>
            </a:r>
            <a:r>
              <a:rPr lang="nl" sz="3200">
                <a:solidFill>
                  <a:srgbClr val="000000"/>
                </a:solidFill>
                <a:latin typeface="Calibri"/>
                <a:ea typeface="Calibri"/>
                <a:cs typeface="Calibri"/>
                <a:sym typeface="Calibri"/>
              </a:rPr>
              <a:t> </a:t>
            </a:r>
            <a:r>
              <a:rPr b="1" lang="nl" sz="3200">
                <a:solidFill>
                  <a:srgbClr val="000000"/>
                </a:solidFill>
                <a:latin typeface="Calibri"/>
                <a:ea typeface="Calibri"/>
                <a:cs typeface="Calibri"/>
                <a:sym typeface="Calibri"/>
              </a:rPr>
              <a:t>niet bekend of niet uit je land</a:t>
            </a:r>
            <a:endParaRPr sz="3200">
              <a:solidFill>
                <a:srgbClr val="000000"/>
              </a:solidFill>
              <a:latin typeface="Calibri"/>
              <a:ea typeface="Calibri"/>
              <a:cs typeface="Calibri"/>
              <a:sym typeface="Calibri"/>
            </a:endParaRPr>
          </a:p>
          <a:p>
            <a:pPr indent="0" lvl="0" marL="0" rtl="0" algn="l">
              <a:spcBef>
                <a:spcPts val="640"/>
              </a:spcBef>
              <a:spcAft>
                <a:spcPts val="0"/>
              </a:spcAft>
              <a:buNone/>
            </a:pPr>
            <a:r>
              <a:rPr b="1" lang="nl" sz="3200">
                <a:solidFill>
                  <a:srgbClr val="000000"/>
                </a:solidFill>
                <a:latin typeface="Calibri"/>
                <a:ea typeface="Calibri"/>
                <a:cs typeface="Calibri"/>
                <a:sym typeface="Calibri"/>
              </a:rPr>
              <a:t>     </a:t>
            </a:r>
            <a:r>
              <a:rPr lang="nl" sz="3200">
                <a:solidFill>
                  <a:srgbClr val="00B050"/>
                </a:solidFill>
                <a:latin typeface="Calibri"/>
                <a:ea typeface="Calibri"/>
                <a:cs typeface="Calibri"/>
                <a:sym typeface="Calibri"/>
              </a:rPr>
              <a:t>onbekend, buitenlands, uitheems</a:t>
            </a:r>
            <a:endParaRPr sz="3200">
              <a:solidFill>
                <a:srgbClr val="000000"/>
              </a:solidFill>
              <a:latin typeface="Calibri"/>
              <a:ea typeface="Calibri"/>
              <a:cs typeface="Calibri"/>
              <a:sym typeface="Calibri"/>
            </a:endParaRPr>
          </a:p>
        </p:txBody>
      </p:sp>
      <p:pic>
        <p:nvPicPr>
          <p:cNvPr descr="Afbeeldingsresultaat voor strange birds" id="149" name="Google Shape;149;p28"/>
          <p:cNvPicPr preferRelativeResize="0"/>
          <p:nvPr/>
        </p:nvPicPr>
        <p:blipFill rotWithShape="1">
          <a:blip r:embed="rId3">
            <a:alphaModFix/>
          </a:blip>
          <a:srcRect b="0" l="0" r="0" t="0"/>
          <a:stretch/>
        </p:blipFill>
        <p:spPr>
          <a:xfrm>
            <a:off x="3657600" y="649287"/>
            <a:ext cx="4946650" cy="27797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9"/>
          <p:cNvSpPr txBox="1"/>
          <p:nvPr/>
        </p:nvSpPr>
        <p:spPr>
          <a:xfrm>
            <a:off x="368975" y="153312"/>
            <a:ext cx="82296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nl" sz="5400">
                <a:solidFill>
                  <a:srgbClr val="00B050"/>
                </a:solidFill>
                <a:latin typeface="Calibri"/>
                <a:ea typeface="Calibri"/>
                <a:cs typeface="Calibri"/>
                <a:sym typeface="Calibri"/>
              </a:rPr>
              <a:t>vogel=</a:t>
            </a:r>
            <a:endParaRPr sz="4400">
              <a:solidFill>
                <a:srgbClr val="000000"/>
              </a:solidFill>
              <a:latin typeface="Calibri"/>
              <a:ea typeface="Calibri"/>
              <a:cs typeface="Calibri"/>
              <a:sym typeface="Calibri"/>
            </a:endParaRPr>
          </a:p>
        </p:txBody>
      </p:sp>
      <p:sp>
        <p:nvSpPr>
          <p:cNvPr id="155" name="Google Shape;155;p29"/>
          <p:cNvSpPr txBox="1"/>
          <p:nvPr/>
        </p:nvSpPr>
        <p:spPr>
          <a:xfrm>
            <a:off x="368975" y="1073450"/>
            <a:ext cx="4330800" cy="3989400"/>
          </a:xfrm>
          <a:prstGeom prst="rect">
            <a:avLst/>
          </a:prstGeom>
          <a:noFill/>
          <a:ln>
            <a:noFill/>
          </a:ln>
        </p:spPr>
        <p:txBody>
          <a:bodyPr anchorCtr="0" anchor="t" bIns="45700" lIns="91425" spcFirstLastPara="1" rIns="91425" wrap="square" tIns="45700">
            <a:noAutofit/>
          </a:bodyPr>
          <a:lstStyle/>
          <a:p>
            <a:pPr indent="0" lvl="0" marL="0" rtl="0" algn="l">
              <a:spcBef>
                <a:spcPts val="640"/>
              </a:spcBef>
              <a:spcAft>
                <a:spcPts val="0"/>
              </a:spcAft>
              <a:buNone/>
            </a:pPr>
            <a:r>
              <a:rPr b="1" lang="nl" sz="3200">
                <a:solidFill>
                  <a:srgbClr val="000000"/>
                </a:solidFill>
                <a:latin typeface="Calibri"/>
                <a:ea typeface="Calibri"/>
                <a:cs typeface="Calibri"/>
                <a:sym typeface="Calibri"/>
              </a:rPr>
              <a:t>een dier met </a:t>
            </a:r>
            <a:endParaRPr sz="3200">
              <a:solidFill>
                <a:srgbClr val="000000"/>
              </a:solidFill>
              <a:latin typeface="Calibri"/>
              <a:ea typeface="Calibri"/>
              <a:cs typeface="Calibri"/>
              <a:sym typeface="Calibri"/>
            </a:endParaRPr>
          </a:p>
          <a:p>
            <a:pPr indent="0" lvl="0" marL="0" rtl="0" algn="l">
              <a:spcBef>
                <a:spcPts val="640"/>
              </a:spcBef>
              <a:spcAft>
                <a:spcPts val="0"/>
              </a:spcAft>
              <a:buNone/>
            </a:pPr>
            <a:r>
              <a:rPr b="1" lang="nl" sz="3200">
                <a:solidFill>
                  <a:srgbClr val="000000"/>
                </a:solidFill>
                <a:latin typeface="Calibri"/>
                <a:ea typeface="Calibri"/>
                <a:cs typeface="Calibri"/>
                <a:sym typeface="Calibri"/>
              </a:rPr>
              <a:t>vleugels en een snavel, </a:t>
            </a:r>
            <a:endParaRPr sz="3200">
              <a:solidFill>
                <a:srgbClr val="000000"/>
              </a:solidFill>
              <a:latin typeface="Calibri"/>
              <a:ea typeface="Calibri"/>
              <a:cs typeface="Calibri"/>
              <a:sym typeface="Calibri"/>
            </a:endParaRPr>
          </a:p>
          <a:p>
            <a:pPr indent="0" lvl="0" marL="0" rtl="0" algn="l">
              <a:spcBef>
                <a:spcPts val="640"/>
              </a:spcBef>
              <a:spcAft>
                <a:spcPts val="0"/>
              </a:spcAft>
              <a:buNone/>
            </a:pPr>
            <a:r>
              <a:rPr b="1" lang="nl" sz="3200">
                <a:solidFill>
                  <a:srgbClr val="000000"/>
                </a:solidFill>
                <a:latin typeface="Calibri"/>
                <a:ea typeface="Calibri"/>
                <a:cs typeface="Calibri"/>
                <a:sym typeface="Calibri"/>
              </a:rPr>
              <a:t>dat eieren legt en </a:t>
            </a:r>
            <a:endParaRPr sz="3200">
              <a:solidFill>
                <a:srgbClr val="000000"/>
              </a:solidFill>
              <a:latin typeface="Calibri"/>
              <a:ea typeface="Calibri"/>
              <a:cs typeface="Calibri"/>
              <a:sym typeface="Calibri"/>
            </a:endParaRPr>
          </a:p>
          <a:p>
            <a:pPr indent="0" lvl="0" marL="0" rtl="0" algn="l">
              <a:spcBef>
                <a:spcPts val="640"/>
              </a:spcBef>
              <a:spcAft>
                <a:spcPts val="0"/>
              </a:spcAft>
              <a:buNone/>
            </a:pPr>
            <a:r>
              <a:rPr b="1" lang="nl" sz="3200">
                <a:solidFill>
                  <a:srgbClr val="000000"/>
                </a:solidFill>
                <a:latin typeface="Calibri"/>
                <a:ea typeface="Calibri"/>
                <a:cs typeface="Calibri"/>
                <a:sym typeface="Calibri"/>
              </a:rPr>
              <a:t>(meestal) kan vliegen</a:t>
            </a:r>
            <a:endParaRPr sz="3200">
              <a:solidFill>
                <a:srgbClr val="000000"/>
              </a:solidFill>
              <a:latin typeface="Calibri"/>
              <a:ea typeface="Calibri"/>
              <a:cs typeface="Calibri"/>
              <a:sym typeface="Calibri"/>
            </a:endParaRPr>
          </a:p>
        </p:txBody>
      </p:sp>
      <p:pic>
        <p:nvPicPr>
          <p:cNvPr descr="Afbeeldingsresultaat voor vogel vleugels" id="156" name="Google Shape;156;p29"/>
          <p:cNvPicPr preferRelativeResize="0"/>
          <p:nvPr/>
        </p:nvPicPr>
        <p:blipFill rotWithShape="1">
          <a:blip r:embed="rId3">
            <a:alphaModFix/>
          </a:blip>
          <a:srcRect b="0" l="0" r="0" t="0"/>
          <a:stretch/>
        </p:blipFill>
        <p:spPr>
          <a:xfrm>
            <a:off x="3560687" y="87962"/>
            <a:ext cx="3671887" cy="2755901"/>
          </a:xfrm>
          <a:prstGeom prst="rect">
            <a:avLst/>
          </a:prstGeom>
          <a:noFill/>
          <a:ln>
            <a:noFill/>
          </a:ln>
        </p:spPr>
      </p:pic>
      <p:pic>
        <p:nvPicPr>
          <p:cNvPr descr="Gerelateerde afbeelding" id="157" name="Google Shape;157;p29"/>
          <p:cNvPicPr preferRelativeResize="0"/>
          <p:nvPr/>
        </p:nvPicPr>
        <p:blipFill rotWithShape="1">
          <a:blip r:embed="rId4">
            <a:alphaModFix/>
          </a:blip>
          <a:srcRect b="0" l="0" r="0" t="0"/>
          <a:stretch/>
        </p:blipFill>
        <p:spPr>
          <a:xfrm>
            <a:off x="7418950" y="0"/>
            <a:ext cx="1611450" cy="5062850"/>
          </a:xfrm>
          <a:prstGeom prst="rect">
            <a:avLst/>
          </a:prstGeom>
          <a:noFill/>
          <a:ln>
            <a:noFill/>
          </a:ln>
        </p:spPr>
      </p:pic>
      <p:pic>
        <p:nvPicPr>
          <p:cNvPr descr="Afbeeldingsresultaat voor vogelnest" id="158" name="Google Shape;158;p29"/>
          <p:cNvPicPr preferRelativeResize="0"/>
          <p:nvPr/>
        </p:nvPicPr>
        <p:blipFill rotWithShape="1">
          <a:blip r:embed="rId5">
            <a:alphaModFix/>
          </a:blip>
          <a:srcRect b="0" l="0" r="0" t="0"/>
          <a:stretch/>
        </p:blipFill>
        <p:spPr>
          <a:xfrm>
            <a:off x="1255725" y="3479050"/>
            <a:ext cx="1854775" cy="1390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br>
              <a:rPr b="0" i="0" lang="nl" sz="4400" u="none">
                <a:solidFill>
                  <a:schemeClr val="dk1"/>
                </a:solidFill>
                <a:latin typeface="Calibri"/>
                <a:ea typeface="Calibri"/>
                <a:cs typeface="Calibri"/>
                <a:sym typeface="Calibri"/>
              </a:rPr>
            </a:br>
            <a:r>
              <a:rPr b="0" i="0" lang="nl" sz="4400" u="none">
                <a:solidFill>
                  <a:srgbClr val="00B050"/>
                </a:solidFill>
                <a:latin typeface="Calibri"/>
                <a:ea typeface="Calibri"/>
                <a:cs typeface="Calibri"/>
                <a:sym typeface="Calibri"/>
              </a:rPr>
              <a:t>een vreemde vogel=</a:t>
            </a:r>
            <a:br>
              <a:rPr b="0" i="0" lang="nl" sz="4400" u="none">
                <a:solidFill>
                  <a:srgbClr val="00B050"/>
                </a:solidFill>
                <a:latin typeface="Calibri"/>
                <a:ea typeface="Calibri"/>
                <a:cs typeface="Calibri"/>
                <a:sym typeface="Calibri"/>
              </a:rPr>
            </a:br>
            <a:r>
              <a:rPr b="0" i="0" lang="nl" sz="4400" u="none">
                <a:solidFill>
                  <a:srgbClr val="00B050"/>
                </a:solidFill>
                <a:latin typeface="Calibri"/>
                <a:ea typeface="Calibri"/>
                <a:cs typeface="Calibri"/>
                <a:sym typeface="Calibri"/>
              </a:rPr>
              <a:t>een rare snuiter=</a:t>
            </a:r>
            <a:endParaRPr/>
          </a:p>
        </p:txBody>
      </p:sp>
      <p:sp>
        <p:nvSpPr>
          <p:cNvPr id="164" name="Google Shape;164;p30"/>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a:p>
            <a:pPr indent="0" lvl="0" marL="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a:p>
            <a:pPr indent="0" lvl="0" marL="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a:p>
            <a:pPr indent="0" lvl="0" marL="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a:p>
            <a:pPr indent="0" lvl="0" marL="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a:p>
            <a:pPr indent="0" lvl="0" marL="0" marR="0" rtl="0" algn="ctr">
              <a:lnSpc>
                <a:spcPct val="100000"/>
              </a:lnSpc>
              <a:spcBef>
                <a:spcPts val="640"/>
              </a:spcBef>
              <a:spcAft>
                <a:spcPts val="0"/>
              </a:spcAft>
              <a:buClr>
                <a:schemeClr val="dk1"/>
              </a:buClr>
              <a:buSzPts val="3200"/>
              <a:buFont typeface="Arial"/>
              <a:buNone/>
            </a:pPr>
            <a:r>
              <a:rPr lang="nl"/>
              <a:t>een raar, ongewoon persoon</a:t>
            </a:r>
            <a:endParaRPr b="0" i="0" sz="3200" u="none">
              <a:solidFill>
                <a:schemeClr val="dk1"/>
              </a:solidFill>
              <a:latin typeface="Calibri"/>
              <a:ea typeface="Calibri"/>
              <a:cs typeface="Calibri"/>
              <a:sym typeface="Calibri"/>
            </a:endParaRPr>
          </a:p>
          <a:p>
            <a:pPr indent="0" lvl="0" marL="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a:p>
            <a:pPr indent="0" lvl="0" marL="0" marR="0" rtl="0" algn="ctr">
              <a:lnSpc>
                <a:spcPct val="100000"/>
              </a:lnSpc>
              <a:spcBef>
                <a:spcPts val="640"/>
              </a:spcBef>
              <a:spcAft>
                <a:spcPts val="0"/>
              </a:spcAft>
              <a:buClr>
                <a:schemeClr val="dk1"/>
              </a:buClr>
              <a:buSzPts val="3200"/>
              <a:buFont typeface="Arial"/>
              <a:buNone/>
            </a:pPr>
            <a:r>
              <a:t/>
            </a:r>
            <a:endParaRPr/>
          </a:p>
        </p:txBody>
      </p:sp>
      <p:pic>
        <p:nvPicPr>
          <p:cNvPr descr="Afbeeldingsresultaat voor rare vogels" id="165" name="Google Shape;165;p30"/>
          <p:cNvPicPr preferRelativeResize="0"/>
          <p:nvPr/>
        </p:nvPicPr>
        <p:blipFill rotWithShape="1">
          <a:blip r:embed="rId3">
            <a:alphaModFix/>
          </a:blip>
          <a:srcRect b="0" l="0" r="0" t="0"/>
          <a:stretch/>
        </p:blipFill>
        <p:spPr>
          <a:xfrm>
            <a:off x="755650" y="1777603"/>
            <a:ext cx="1985963" cy="2143125"/>
          </a:xfrm>
          <a:prstGeom prst="rect">
            <a:avLst/>
          </a:prstGeom>
          <a:noFill/>
          <a:ln>
            <a:noFill/>
          </a:ln>
        </p:spPr>
      </p:pic>
      <p:pic>
        <p:nvPicPr>
          <p:cNvPr descr="Gerelateerde afbeelding" id="166" name="Google Shape;166;p30"/>
          <p:cNvPicPr preferRelativeResize="0"/>
          <p:nvPr/>
        </p:nvPicPr>
        <p:blipFill rotWithShape="1">
          <a:blip r:embed="rId4">
            <a:alphaModFix/>
          </a:blip>
          <a:srcRect b="0" l="0" r="0" t="0"/>
          <a:stretch/>
        </p:blipFill>
        <p:spPr>
          <a:xfrm>
            <a:off x="4086225" y="1778794"/>
            <a:ext cx="3214688" cy="2143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B050"/>
              </a:buClr>
              <a:buSzPts val="3200"/>
              <a:buFont typeface="Calibri"/>
              <a:buNone/>
            </a:pPr>
            <a:r>
              <a:rPr b="0" i="0" lang="nl" sz="3200" u="none">
                <a:solidFill>
                  <a:srgbClr val="00B050"/>
                </a:solidFill>
                <a:latin typeface="Calibri"/>
                <a:ea typeface="Calibri"/>
                <a:cs typeface="Calibri"/>
                <a:sym typeface="Calibri"/>
              </a:rPr>
              <a:t>       eigenaardige vogels</a:t>
            </a:r>
            <a:endParaRPr/>
          </a:p>
        </p:txBody>
      </p:sp>
      <p:sp>
        <p:nvSpPr>
          <p:cNvPr descr="Afbeeldingsresultaat voor strange birds of the world" id="172" name="Google Shape;172;p31"/>
          <p:cNvSpPr txBox="1"/>
          <p:nvPr/>
        </p:nvSpPr>
        <p:spPr>
          <a:xfrm>
            <a:off x="155575" y="-108346"/>
            <a:ext cx="3048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fbeeldingsresultaat voor strange birds of the world" id="173" name="Google Shape;173;p31"/>
          <p:cNvPicPr preferRelativeResize="0"/>
          <p:nvPr/>
        </p:nvPicPr>
        <p:blipFill rotWithShape="1">
          <a:blip r:embed="rId3">
            <a:alphaModFix/>
          </a:blip>
          <a:srcRect b="0" l="0" r="0" t="0"/>
          <a:stretch/>
        </p:blipFill>
        <p:spPr>
          <a:xfrm>
            <a:off x="611187" y="1006078"/>
            <a:ext cx="2878932" cy="3837384"/>
          </a:xfrm>
          <a:prstGeom prst="rect">
            <a:avLst/>
          </a:prstGeom>
          <a:noFill/>
          <a:ln>
            <a:noFill/>
          </a:ln>
        </p:spPr>
      </p:pic>
      <p:pic>
        <p:nvPicPr>
          <p:cNvPr descr="Afbeeldingsresultaat voor strange birds of the world" id="174" name="Google Shape;174;p31"/>
          <p:cNvPicPr preferRelativeResize="0"/>
          <p:nvPr/>
        </p:nvPicPr>
        <p:blipFill rotWithShape="1">
          <a:blip r:embed="rId4">
            <a:alphaModFix/>
          </a:blip>
          <a:srcRect b="0" l="0" r="0" t="0"/>
          <a:stretch/>
        </p:blipFill>
        <p:spPr>
          <a:xfrm>
            <a:off x="5984875" y="3543300"/>
            <a:ext cx="1964531" cy="1307306"/>
          </a:xfrm>
          <a:prstGeom prst="rect">
            <a:avLst/>
          </a:prstGeom>
          <a:noFill/>
          <a:ln>
            <a:noFill/>
          </a:ln>
        </p:spPr>
      </p:pic>
      <p:pic>
        <p:nvPicPr>
          <p:cNvPr descr="Afbeeldingsresultaat voor strange birds of the world" id="175" name="Google Shape;175;p31"/>
          <p:cNvPicPr preferRelativeResize="0"/>
          <p:nvPr/>
        </p:nvPicPr>
        <p:blipFill rotWithShape="1">
          <a:blip r:embed="rId5">
            <a:alphaModFix/>
          </a:blip>
          <a:srcRect b="0" l="0" r="0" t="0"/>
          <a:stretch/>
        </p:blipFill>
        <p:spPr>
          <a:xfrm>
            <a:off x="5743575" y="2019300"/>
            <a:ext cx="2135981" cy="1200150"/>
          </a:xfrm>
          <a:prstGeom prst="rect">
            <a:avLst/>
          </a:prstGeom>
          <a:noFill/>
          <a:ln>
            <a:noFill/>
          </a:ln>
        </p:spPr>
      </p:pic>
      <p:pic>
        <p:nvPicPr>
          <p:cNvPr descr="Afbeeldingsresultaat voor strange birds of the world" id="176" name="Google Shape;176;p31"/>
          <p:cNvPicPr preferRelativeResize="0"/>
          <p:nvPr/>
        </p:nvPicPr>
        <p:blipFill rotWithShape="1">
          <a:blip r:embed="rId6">
            <a:alphaModFix/>
          </a:blip>
          <a:srcRect b="0" l="0" r="0" t="0"/>
          <a:stretch/>
        </p:blipFill>
        <p:spPr>
          <a:xfrm>
            <a:off x="5908675" y="465534"/>
            <a:ext cx="2021681" cy="12715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B050"/>
              </a:buClr>
              <a:buSzPts val="3200"/>
              <a:buFont typeface="Calibri"/>
              <a:buNone/>
            </a:pPr>
            <a:br>
              <a:rPr b="0" i="0" lang="nl" sz="3200" u="none">
                <a:solidFill>
                  <a:srgbClr val="00B050"/>
                </a:solidFill>
                <a:latin typeface="Calibri"/>
                <a:ea typeface="Calibri"/>
                <a:cs typeface="Calibri"/>
                <a:sym typeface="Calibri"/>
              </a:rPr>
            </a:br>
            <a:br>
              <a:rPr b="0" i="0" lang="nl" sz="3200" u="none">
                <a:solidFill>
                  <a:srgbClr val="00B050"/>
                </a:solidFill>
                <a:latin typeface="Calibri"/>
                <a:ea typeface="Calibri"/>
                <a:cs typeface="Calibri"/>
                <a:sym typeface="Calibri"/>
              </a:rPr>
            </a:br>
            <a:r>
              <a:rPr b="0" i="0" lang="nl" sz="3200" u="none">
                <a:solidFill>
                  <a:srgbClr val="00B050"/>
                </a:solidFill>
                <a:latin typeface="Calibri"/>
                <a:ea typeface="Calibri"/>
                <a:cs typeface="Calibri"/>
                <a:sym typeface="Calibri"/>
              </a:rPr>
              <a:t>uitheemse</a:t>
            </a:r>
            <a:br>
              <a:rPr b="0" i="0" lang="nl" sz="3200" u="none">
                <a:solidFill>
                  <a:srgbClr val="00B050"/>
                </a:solidFill>
                <a:latin typeface="Calibri"/>
                <a:ea typeface="Calibri"/>
                <a:cs typeface="Calibri"/>
                <a:sym typeface="Calibri"/>
              </a:rPr>
            </a:br>
            <a:r>
              <a:rPr b="0" i="0" lang="nl" sz="3200" u="none">
                <a:solidFill>
                  <a:srgbClr val="00B050"/>
                </a:solidFill>
                <a:latin typeface="Calibri"/>
                <a:ea typeface="Calibri"/>
                <a:cs typeface="Calibri"/>
                <a:sym typeface="Calibri"/>
              </a:rPr>
              <a:t>vogels</a:t>
            </a:r>
            <a:endParaRPr/>
          </a:p>
        </p:txBody>
      </p:sp>
      <p:pic>
        <p:nvPicPr>
          <p:cNvPr descr="Afbeeldingsresultaat voor strange birds of the world" id="182" name="Google Shape;182;p32"/>
          <p:cNvPicPr preferRelativeResize="0"/>
          <p:nvPr/>
        </p:nvPicPr>
        <p:blipFill rotWithShape="1">
          <a:blip r:embed="rId3">
            <a:alphaModFix/>
          </a:blip>
          <a:srcRect b="0" l="0" r="0" t="0"/>
          <a:stretch/>
        </p:blipFill>
        <p:spPr>
          <a:xfrm>
            <a:off x="2541587" y="59531"/>
            <a:ext cx="1307306" cy="1971675"/>
          </a:xfrm>
          <a:prstGeom prst="rect">
            <a:avLst/>
          </a:prstGeom>
          <a:noFill/>
          <a:ln>
            <a:noFill/>
          </a:ln>
        </p:spPr>
      </p:pic>
      <p:pic>
        <p:nvPicPr>
          <p:cNvPr descr="Afbeeldingsresultaat voor strange birds of the world" id="183" name="Google Shape;183;p32"/>
          <p:cNvPicPr preferRelativeResize="0"/>
          <p:nvPr/>
        </p:nvPicPr>
        <p:blipFill rotWithShape="1">
          <a:blip r:embed="rId4">
            <a:alphaModFix/>
          </a:blip>
          <a:srcRect b="0" l="0" r="0" t="0"/>
          <a:stretch/>
        </p:blipFill>
        <p:spPr>
          <a:xfrm>
            <a:off x="-36512" y="1971675"/>
            <a:ext cx="2257425" cy="1264444"/>
          </a:xfrm>
          <a:prstGeom prst="rect">
            <a:avLst/>
          </a:prstGeom>
          <a:noFill/>
          <a:ln>
            <a:noFill/>
          </a:ln>
        </p:spPr>
      </p:pic>
      <p:pic>
        <p:nvPicPr>
          <p:cNvPr descr="Afbeeldingsresultaat voor strange birds of the world" id="184" name="Google Shape;184;p32"/>
          <p:cNvPicPr preferRelativeResize="0"/>
          <p:nvPr/>
        </p:nvPicPr>
        <p:blipFill rotWithShape="1">
          <a:blip r:embed="rId5">
            <a:alphaModFix/>
          </a:blip>
          <a:srcRect b="0" l="0" r="0" t="0"/>
          <a:stretch/>
        </p:blipFill>
        <p:spPr>
          <a:xfrm>
            <a:off x="6591300" y="2188369"/>
            <a:ext cx="1914525" cy="1343025"/>
          </a:xfrm>
          <a:prstGeom prst="rect">
            <a:avLst/>
          </a:prstGeom>
          <a:noFill/>
          <a:ln>
            <a:noFill/>
          </a:ln>
        </p:spPr>
      </p:pic>
      <p:pic>
        <p:nvPicPr>
          <p:cNvPr descr="Afbeeldingsresultaat voor strange birds of the world" id="185" name="Google Shape;185;p32"/>
          <p:cNvPicPr preferRelativeResize="0"/>
          <p:nvPr/>
        </p:nvPicPr>
        <p:blipFill rotWithShape="1">
          <a:blip r:embed="rId6">
            <a:alphaModFix/>
          </a:blip>
          <a:srcRect b="0" l="0" r="0" t="0"/>
          <a:stretch/>
        </p:blipFill>
        <p:spPr>
          <a:xfrm>
            <a:off x="3635375" y="1977628"/>
            <a:ext cx="1808559" cy="1553765"/>
          </a:xfrm>
          <a:prstGeom prst="rect">
            <a:avLst/>
          </a:prstGeom>
          <a:noFill/>
          <a:ln>
            <a:noFill/>
          </a:ln>
        </p:spPr>
      </p:pic>
      <p:pic>
        <p:nvPicPr>
          <p:cNvPr descr="Afbeeldingsresultaat voor strange birds of the world" id="186" name="Google Shape;186;p32"/>
          <p:cNvPicPr preferRelativeResize="0"/>
          <p:nvPr/>
        </p:nvPicPr>
        <p:blipFill rotWithShape="1">
          <a:blip r:embed="rId7">
            <a:alphaModFix/>
          </a:blip>
          <a:srcRect b="0" l="0" r="0" t="0"/>
          <a:stretch/>
        </p:blipFill>
        <p:spPr>
          <a:xfrm>
            <a:off x="6011862" y="223838"/>
            <a:ext cx="1307306" cy="1964531"/>
          </a:xfrm>
          <a:prstGeom prst="rect">
            <a:avLst/>
          </a:prstGeom>
          <a:noFill/>
          <a:ln>
            <a:noFill/>
          </a:ln>
        </p:spPr>
      </p:pic>
      <p:pic>
        <p:nvPicPr>
          <p:cNvPr descr="Afbeeldingsresultaat voor strange birds of the world" id="187" name="Google Shape;187;p32"/>
          <p:cNvPicPr preferRelativeResize="0"/>
          <p:nvPr/>
        </p:nvPicPr>
        <p:blipFill rotWithShape="1">
          <a:blip r:embed="rId8">
            <a:alphaModFix/>
          </a:blip>
          <a:srcRect b="0" l="0" r="0" t="0"/>
          <a:stretch/>
        </p:blipFill>
        <p:spPr>
          <a:xfrm>
            <a:off x="4797425" y="3532584"/>
            <a:ext cx="2045493" cy="1360884"/>
          </a:xfrm>
          <a:prstGeom prst="rect">
            <a:avLst/>
          </a:prstGeom>
          <a:noFill/>
          <a:ln>
            <a:noFill/>
          </a:ln>
        </p:spPr>
      </p:pic>
      <p:pic>
        <p:nvPicPr>
          <p:cNvPr descr="Afbeeldingsresultaat voor strange birds" id="188" name="Google Shape;188;p32"/>
          <p:cNvPicPr preferRelativeResize="0"/>
          <p:nvPr/>
        </p:nvPicPr>
        <p:blipFill rotWithShape="1">
          <a:blip r:embed="rId9">
            <a:alphaModFix/>
          </a:blip>
          <a:srcRect b="0" l="0" r="0" t="0"/>
          <a:stretch/>
        </p:blipFill>
        <p:spPr>
          <a:xfrm>
            <a:off x="1979612" y="3165872"/>
            <a:ext cx="1350169" cy="19073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B050"/>
              </a:buClr>
              <a:buSzPts val="4400"/>
              <a:buFont typeface="Calibri"/>
              <a:buNone/>
            </a:pPr>
            <a:r>
              <a:rPr b="0" i="0" lang="nl" sz="4400" u="none">
                <a:solidFill>
                  <a:srgbClr val="00B050"/>
                </a:solidFill>
                <a:latin typeface="Calibri"/>
                <a:ea typeface="Calibri"/>
                <a:cs typeface="Calibri"/>
                <a:sym typeface="Calibri"/>
              </a:rPr>
              <a:t>  rare vogels</a:t>
            </a:r>
            <a:endParaRPr/>
          </a:p>
        </p:txBody>
      </p:sp>
      <p:sp>
        <p:nvSpPr>
          <p:cNvPr descr="Afbeeldingsresultaat voor strange birds of the world" id="194" name="Google Shape;194;p33"/>
          <p:cNvSpPr txBox="1"/>
          <p:nvPr/>
        </p:nvSpPr>
        <p:spPr>
          <a:xfrm>
            <a:off x="155575" y="-108346"/>
            <a:ext cx="3048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fbeeldingsresultaat voor strange birds of the world" id="195" name="Google Shape;195;p33"/>
          <p:cNvPicPr preferRelativeResize="0"/>
          <p:nvPr/>
        </p:nvPicPr>
        <p:blipFill rotWithShape="1">
          <a:blip r:embed="rId3">
            <a:alphaModFix/>
          </a:blip>
          <a:srcRect b="0" l="0" r="0" t="0"/>
          <a:stretch/>
        </p:blipFill>
        <p:spPr>
          <a:xfrm>
            <a:off x="107950" y="519113"/>
            <a:ext cx="2315766" cy="1850231"/>
          </a:xfrm>
          <a:prstGeom prst="rect">
            <a:avLst/>
          </a:prstGeom>
          <a:noFill/>
          <a:ln>
            <a:noFill/>
          </a:ln>
        </p:spPr>
      </p:pic>
      <p:pic>
        <p:nvPicPr>
          <p:cNvPr descr="Gerelateerde afbeelding" id="196" name="Google Shape;196;p33"/>
          <p:cNvPicPr preferRelativeResize="0"/>
          <p:nvPr/>
        </p:nvPicPr>
        <p:blipFill rotWithShape="1">
          <a:blip r:embed="rId4">
            <a:alphaModFix/>
          </a:blip>
          <a:srcRect b="0" l="0" r="0" t="0"/>
          <a:stretch/>
        </p:blipFill>
        <p:spPr>
          <a:xfrm>
            <a:off x="3203575" y="1646634"/>
            <a:ext cx="1850231" cy="1385888"/>
          </a:xfrm>
          <a:prstGeom prst="rect">
            <a:avLst/>
          </a:prstGeom>
          <a:noFill/>
          <a:ln>
            <a:noFill/>
          </a:ln>
        </p:spPr>
      </p:pic>
      <p:sp>
        <p:nvSpPr>
          <p:cNvPr descr="Afbeeldingsresultaat voor rare vogels" id="197" name="Google Shape;197;p33"/>
          <p:cNvSpPr txBox="1"/>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fbeeldingsresultaat voor rare vogels" id="198" name="Google Shape;198;p33"/>
          <p:cNvPicPr preferRelativeResize="0"/>
          <p:nvPr/>
        </p:nvPicPr>
        <p:blipFill rotWithShape="1">
          <a:blip r:embed="rId5">
            <a:alphaModFix/>
          </a:blip>
          <a:srcRect b="0" l="0" r="0" t="0"/>
          <a:stretch/>
        </p:blipFill>
        <p:spPr>
          <a:xfrm>
            <a:off x="1298575" y="2356246"/>
            <a:ext cx="1428750" cy="2193131"/>
          </a:xfrm>
          <a:prstGeom prst="rect">
            <a:avLst/>
          </a:prstGeom>
          <a:noFill/>
          <a:ln>
            <a:noFill/>
          </a:ln>
        </p:spPr>
      </p:pic>
      <p:pic>
        <p:nvPicPr>
          <p:cNvPr descr="Afbeeldingsresultaat voor rare vogels" id="199" name="Google Shape;199;p33"/>
          <p:cNvPicPr preferRelativeResize="0"/>
          <p:nvPr/>
        </p:nvPicPr>
        <p:blipFill rotWithShape="1">
          <a:blip r:embed="rId6">
            <a:alphaModFix/>
          </a:blip>
          <a:srcRect b="0" l="0" r="0" t="0"/>
          <a:stretch/>
        </p:blipFill>
        <p:spPr>
          <a:xfrm>
            <a:off x="5651500" y="951309"/>
            <a:ext cx="2506265" cy="1943100"/>
          </a:xfrm>
          <a:prstGeom prst="rect">
            <a:avLst/>
          </a:prstGeom>
          <a:noFill/>
          <a:ln>
            <a:noFill/>
          </a:ln>
        </p:spPr>
      </p:pic>
      <p:pic>
        <p:nvPicPr>
          <p:cNvPr descr="Afbeeldingsresultaat voor rare vogels" id="200" name="Google Shape;200;p33"/>
          <p:cNvPicPr preferRelativeResize="0"/>
          <p:nvPr/>
        </p:nvPicPr>
        <p:blipFill rotWithShape="1">
          <a:blip r:embed="rId7">
            <a:alphaModFix/>
          </a:blip>
          <a:srcRect b="0" l="0" r="0" t="0"/>
          <a:stretch/>
        </p:blipFill>
        <p:spPr>
          <a:xfrm>
            <a:off x="3195637" y="3007519"/>
            <a:ext cx="1835944" cy="2049065"/>
          </a:xfrm>
          <a:prstGeom prst="rect">
            <a:avLst/>
          </a:prstGeom>
          <a:noFill/>
          <a:ln>
            <a:noFill/>
          </a:ln>
        </p:spPr>
      </p:pic>
      <p:pic>
        <p:nvPicPr>
          <p:cNvPr descr="Afbeeldingsresultaat voor rare vogels" id="201" name="Google Shape;201;p33"/>
          <p:cNvPicPr preferRelativeResize="0"/>
          <p:nvPr/>
        </p:nvPicPr>
        <p:blipFill rotWithShape="1">
          <a:blip r:embed="rId8">
            <a:alphaModFix/>
          </a:blip>
          <a:srcRect b="0" l="0" r="0" t="0"/>
          <a:stretch/>
        </p:blipFill>
        <p:spPr>
          <a:xfrm>
            <a:off x="5659437" y="2894409"/>
            <a:ext cx="2100262" cy="194190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