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69" r:id="rId2"/>
    <p:sldId id="270" r:id="rId3"/>
    <p:sldId id="271" r:id="rId4"/>
    <p:sldId id="275" r:id="rId5"/>
    <p:sldId id="276" r:id="rId6"/>
    <p:sldId id="281" r:id="rId7"/>
    <p:sldId id="267" r:id="rId8"/>
    <p:sldId id="309" r:id="rId9"/>
    <p:sldId id="308" r:id="rId10"/>
    <p:sldId id="257" r:id="rId11"/>
    <p:sldId id="258" r:id="rId12"/>
    <p:sldId id="259" r:id="rId13"/>
    <p:sldId id="261" r:id="rId14"/>
    <p:sldId id="262" r:id="rId15"/>
    <p:sldId id="263" r:id="rId16"/>
    <p:sldId id="265" r:id="rId17"/>
    <p:sldId id="272" r:id="rId18"/>
    <p:sldId id="273" r:id="rId19"/>
    <p:sldId id="274" r:id="rId20"/>
    <p:sldId id="291" r:id="rId21"/>
    <p:sldId id="292" r:id="rId22"/>
    <p:sldId id="293" r:id="rId23"/>
    <p:sldId id="294" r:id="rId24"/>
    <p:sldId id="295" r:id="rId25"/>
    <p:sldId id="268" r:id="rId26"/>
    <p:sldId id="277" r:id="rId27"/>
    <p:sldId id="278" r:id="rId28"/>
    <p:sldId id="279" r:id="rId29"/>
    <p:sldId id="266" r:id="rId30"/>
    <p:sldId id="306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6" r:id="rId41"/>
    <p:sldId id="297" r:id="rId42"/>
    <p:sldId id="298" r:id="rId43"/>
    <p:sldId id="299" r:id="rId44"/>
    <p:sldId id="307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2" autoAdjust="0"/>
    <p:restoredTop sz="94645"/>
  </p:normalViewPr>
  <p:slideViewPr>
    <p:cSldViewPr>
      <p:cViewPr varScale="1">
        <p:scale>
          <a:sx n="113" d="100"/>
          <a:sy n="113" d="100"/>
        </p:scale>
        <p:origin x="16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CDC67-4C6E-4A47-98E4-24C4072CBDEB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EBFB7-5A01-4193-8DA8-FABD1AFA5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37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Opdracht/ taakomschrijving met nieuwe elementen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2197-BFB1-45C6-99E1-4FA09F741D9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28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Ook</a:t>
            </a:r>
            <a:r>
              <a:rPr lang="nl-NL" baseline="0" dirty="0" smtClean="0"/>
              <a:t> rollen benoemen; </a:t>
            </a:r>
            <a:r>
              <a:rPr lang="nl-NL" baseline="0" dirty="0" err="1" smtClean="0"/>
              <a:t>Lkr</a:t>
            </a:r>
            <a:r>
              <a:rPr lang="nl-NL" baseline="0" dirty="0" smtClean="0"/>
              <a:t>, ICC, EDU.</a:t>
            </a:r>
          </a:p>
          <a:p>
            <a:r>
              <a:rPr lang="nl-NL" baseline="0" dirty="0" smtClean="0"/>
              <a:t>Voorbeelden van Film van afgelopen jaar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518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239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518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518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518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580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513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35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Anneke levert dit nog</a:t>
            </a:r>
            <a:r>
              <a:rPr lang="nl-NL" baseline="0" dirty="0" smtClean="0"/>
              <a:t> aan. ..\versie%203.0%20format%20%20toelichting%20Lesbrief%20KOS%20en%20Wijkproject.doc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2197-BFB1-45C6-99E1-4FA09F741D9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25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14.20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30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14.20-14.40 uur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338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14.40-14.45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61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14.45 Op welke niveau wordt er nu vooral getoetst?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278DA-8A0A-4167-BC13-B883E5667A2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14.55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276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Laat</a:t>
            </a:r>
            <a:r>
              <a:rPr lang="nl-NL" baseline="0" dirty="0" smtClean="0"/>
              <a:t> maar zien: naam: student@saxion.nl, </a:t>
            </a:r>
            <a:r>
              <a:rPr lang="nl-NL" baseline="0" dirty="0" err="1" smtClean="0"/>
              <a:t>ww</a:t>
            </a:r>
            <a:r>
              <a:rPr lang="nl-NL" baseline="0" smtClean="0"/>
              <a:t>: 894-32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77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Ook</a:t>
            </a:r>
            <a:r>
              <a:rPr lang="nl-NL" baseline="0" dirty="0" smtClean="0"/>
              <a:t> rollen benoemen; </a:t>
            </a:r>
            <a:r>
              <a:rPr lang="nl-NL" baseline="0" dirty="0" err="1" smtClean="0"/>
              <a:t>Lkr</a:t>
            </a:r>
            <a:r>
              <a:rPr lang="nl-NL" baseline="0" dirty="0" smtClean="0"/>
              <a:t>, ICC, EDU.</a:t>
            </a:r>
          </a:p>
          <a:p>
            <a:r>
              <a:rPr lang="nl-NL" baseline="0" dirty="0" smtClean="0"/>
              <a:t>Voorbeelden van Film van afgelopen jaar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657B3-484E-4918-BF82-05D41749876F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51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32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51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5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9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62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36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00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42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1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7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51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E323-66C7-4F33-8FEE-372D812F3AB0}" type="datetimeFigureOut">
              <a:rPr lang="nl-NL" smtClean="0"/>
              <a:t>10-11-17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117B-EF1D-4E79-83A7-0DFB4930E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63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/../../Ontwikkelwerk/Voorbeelden%20zelfbeoordel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../../../Ontwikkelwerk/Voorbeelden%20zelfbeoordel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C:/Users/Pieter%20Blanken/Downloads/Leerlijn_20Beeldend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atmaarleren.nl/methode/hoe-hoog-is-je-toren/?page=P0&amp;keywords=&amp;type=lmz&amp;filters=14-54&amp;limit=8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jeugdpleinhengelo.nl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google.nl/url?sa=i&amp;rct=j&amp;q=&amp;esrc=s&amp;frm=1&amp;source=images&amp;cd=&amp;cad=rja&amp;uact=8&amp;ved=0CAcQjRw&amp;url=https://oabdekkers.wordpress.com/tag/21st-century-skills/&amp;ei=7UL0VPLyG8X0PJuIgYgI&amp;bvm=bv.87269000,d.d24&amp;psig=AFQjCNHEUV4K4NWexG-Hjs7KH1nfKVNDTw&amp;ust=1425380443615570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ule.slo.nl/index.html" TargetMode="External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ule.slo.nl/index.html" TargetMode="External"/><Relationship Id="rId3" Type="http://schemas.openxmlformats.org/officeDocument/2006/relationships/hyperlink" Target="http://tule.slo.nl/KunstzinnigeOrientatie/F-L54b-Gr34-Doorkijkje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ule.slo.nl/index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google.nl/url?sa=i&amp;rct=j&amp;q=&amp;esrc=s&amp;frm=1&amp;source=images&amp;cd=&amp;cad=rja&amp;uact=8&amp;ved=0CAcQjRw&amp;url=https://oabdekkers.wordpress.com/tag/21st-century-skills/&amp;ei=7UL0VPLyG8X0PJuIgYgI&amp;bvm=bv.87269000,d.d24&amp;psig=AFQjCNHEUV4K4NWexG-Hjs7KH1nfKVNDTw&amp;ust=1425380443615570" TargetMode="External"/><Relationship Id="rId5" Type="http://schemas.openxmlformats.org/officeDocument/2006/relationships/image" Target="../media/image31.jpe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frm=1&amp;source=images&amp;cd=&amp;cad=rja&amp;uact=8&amp;ved=0CAcQjRw&amp;url=https://oabdekkers.wordpress.com/tag/21st-century-skills/&amp;ei=7UL0VPLyG8X0PJuIgYgI&amp;bvm=bv.87269000,d.d24&amp;psig=AFQjCNHEUV4K4NWexG-Hjs7KH1nfKVNDTw&amp;ust=1425380443615570" TargetMode="External"/><Relationship Id="rId4" Type="http://schemas.openxmlformats.org/officeDocument/2006/relationships/image" Target="../media/image31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frm=1&amp;source=images&amp;cd=&amp;cad=rja&amp;uact=8&amp;ved=0CAcQjRw&amp;url=https://oabdekkers.wordpress.com/tag/21st-century-skills/&amp;ei=7UL0VPLyG8X0PJuIgYgI&amp;bvm=bv.87269000,d.d24&amp;psig=AFQjCNHEUV4K4NWexG-Hjs7KH1nfKVNDTw&amp;ust=1425380443615570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frm=1&amp;source=images&amp;cd=&amp;cad=rja&amp;uact=8&amp;ved=0CAcQjRw&amp;url=https://oabdekkers.wordpress.com/tag/21st-century-skills/&amp;ei=7UL0VPLyG8X0PJuIgYgI&amp;bvm=bv.87269000,d.d24&amp;psig=AFQjCNHEUV4K4NWexG-Hjs7KH1nfKVNDTw&amp;ust=1425380443615570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ule.slo.nl/index.html" TargetMode="External"/><Relationship Id="rId3" Type="http://schemas.openxmlformats.org/officeDocument/2006/relationships/hyperlink" Target="http://tule.slo.nl/KunstzinnigeOrientatie/F-L54b-Gr34-Doorkijkje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nl/url?sa=i&amp;rct=j&amp;q=Argus+clou&amp;source=images&amp;cd=&amp;cad=rja&amp;docid=d-smu5TD27MfIM&amp;tbnid=eSsjSgfzZgE6kM:&amp;ved=0CAUQjRw&amp;url=http://www.sanderkoenen.nl/argus-clou-het-avontuur-van-de-wereld-om-je-heen/&amp;ei=8ec1UZefNcOd0QWg5YGoDw&amp;bvm=bv.43148975,d.ZWU&amp;psig=AFQjCNEVBPr1jji4DZgNSB7tZ3JsWcoKKQ&amp;ust=1362573650145123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hyperlink" Target="D-L54d-Lage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hyperlink" Target="../Lesbrief%203.2/Formulier%20Lesbrief%20ICC%20wijkproject%20%201516.doc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gr3-4muziekcmkhengelo%20checklist.docx" TargetMode="External"/><Relationship Id="rId4" Type="http://schemas.openxmlformats.org/officeDocument/2006/relationships/hyperlink" Target="gr5-6Schilderkunstcmkhengelo%20checklist.docx" TargetMode="External"/><Relationship Id="rId5" Type="http://schemas.openxmlformats.org/officeDocument/2006/relationships/hyperlink" Target="gr7-8%20Architectuurcmkhengelo%20checklist.doc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gr1-2Architectuurcmkhengelo%20checklist.doc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>
            <a:noAutofit/>
          </a:bodyPr>
          <a:lstStyle/>
          <a:p>
            <a:r>
              <a:rPr lang="nl-NL" sz="9600" dirty="0" smtClean="0">
                <a:solidFill>
                  <a:schemeClr val="bg1"/>
                </a:solidFill>
              </a:rPr>
              <a:t>Algemeen</a:t>
            </a:r>
            <a:endParaRPr lang="nl-NL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8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</a:t>
            </a:r>
            <a:r>
              <a:rPr lang="nl-NL" sz="1600" dirty="0" smtClean="0"/>
              <a:t>(20 min. </a:t>
            </a:r>
            <a:r>
              <a:rPr lang="nl-NL" sz="1600" dirty="0" err="1"/>
              <a:t>o</a:t>
            </a:r>
            <a:r>
              <a:rPr lang="nl-NL" sz="1600" dirty="0" err="1" smtClean="0"/>
              <a:t>ng</a:t>
            </a:r>
            <a:r>
              <a:rPr lang="nl-NL" sz="1600" dirty="0" smtClean="0"/>
              <a:t> tot 14.40)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l-NL" sz="3400" dirty="0" smtClean="0"/>
              <a:t>Bij je eigen favoriete les kunstzinnige oriëntatie…</a:t>
            </a:r>
          </a:p>
          <a:p>
            <a:pPr marL="0" indent="0">
              <a:buNone/>
            </a:pPr>
            <a:endParaRPr lang="nl-NL" sz="3400" dirty="0"/>
          </a:p>
          <a:p>
            <a:pPr marL="0" indent="0">
              <a:buNone/>
            </a:pPr>
            <a:r>
              <a:rPr lang="nl-NL" sz="3400" dirty="0" smtClean="0"/>
              <a:t>	doel(en) van deze les</a:t>
            </a:r>
          </a:p>
          <a:p>
            <a:pPr marL="0" indent="0">
              <a:buNone/>
            </a:pPr>
            <a:endParaRPr lang="nl-NL" sz="3400" dirty="0" smtClean="0"/>
          </a:p>
          <a:p>
            <a:pPr marL="0" indent="0">
              <a:buNone/>
            </a:pPr>
            <a:r>
              <a:rPr lang="nl-NL" sz="3400" dirty="0"/>
              <a:t>	Hoe beoordeel je?</a:t>
            </a:r>
          </a:p>
          <a:p>
            <a:pPr marL="0" indent="0">
              <a:buNone/>
            </a:pPr>
            <a:r>
              <a:rPr lang="nl-NL" sz="3400" dirty="0" smtClean="0"/>
              <a:t>	Hoeveel inbreng heeft het kind?</a:t>
            </a:r>
            <a:endParaRPr lang="nl-NL" sz="3400" dirty="0"/>
          </a:p>
          <a:p>
            <a:pPr marL="0" indent="0">
              <a:buNone/>
            </a:pPr>
            <a:r>
              <a:rPr lang="nl-NL" sz="3400" dirty="0" smtClean="0"/>
              <a:t>	</a:t>
            </a:r>
            <a:endParaRPr lang="nl-NL" sz="3400" dirty="0"/>
          </a:p>
          <a:p>
            <a:pPr marL="0" indent="0">
              <a:buNone/>
            </a:pPr>
            <a:r>
              <a:rPr lang="nl-NL" sz="3500" b="1" dirty="0" smtClean="0">
                <a:solidFill>
                  <a:schemeClr val="accent6">
                    <a:lumMod val="75000"/>
                  </a:schemeClr>
                </a:solidFill>
              </a:rPr>
              <a:t>Ontwerp een (zelf)beoordeling bij je favoriete les m.b.v. de fases uit “’beoordeling vorderingen……cultuureducatie” (n.a.v. thuisopdracht)</a:t>
            </a:r>
          </a:p>
          <a:p>
            <a:pPr marL="0" indent="0">
              <a:buNone/>
            </a:pPr>
            <a:endParaRPr lang="nl-NL" sz="35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3500" b="1" dirty="0" smtClean="0">
                <a:solidFill>
                  <a:schemeClr val="accent6">
                    <a:lumMod val="75000"/>
                  </a:schemeClr>
                </a:solidFill>
              </a:rPr>
              <a:t>A	Was het volgend of beoordelend?</a:t>
            </a:r>
          </a:p>
          <a:p>
            <a:pPr marL="0" indent="0">
              <a:buNone/>
            </a:pPr>
            <a:r>
              <a:rPr lang="nl-NL" sz="3500" b="1" dirty="0" smtClean="0">
                <a:solidFill>
                  <a:schemeClr val="accent6">
                    <a:lumMod val="75000"/>
                  </a:schemeClr>
                </a:solidFill>
              </a:rPr>
              <a:t>B	Welke keuzes vanuit de opgestuurde bijlage wil je gebruiken?</a:t>
            </a:r>
          </a:p>
          <a:p>
            <a:pPr marL="0" indent="0">
              <a:buNone/>
            </a:pPr>
            <a:r>
              <a:rPr lang="nl-NL" sz="3500" b="1" dirty="0" smtClean="0">
                <a:solidFill>
                  <a:schemeClr val="accent6">
                    <a:lumMod val="75000"/>
                  </a:schemeClr>
                </a:solidFill>
              </a:rPr>
              <a:t>C	Welke aanvullingen heb jezelf nog bedacht?</a:t>
            </a:r>
          </a:p>
          <a:p>
            <a:pPr marL="0" indent="0">
              <a:buNone/>
            </a:pPr>
            <a:endParaRPr lang="nl-NL" sz="3500" dirty="0" smtClean="0"/>
          </a:p>
          <a:p>
            <a:pPr marL="0" indent="0">
              <a:buNone/>
            </a:pPr>
            <a:endParaRPr lang="nl-NL" sz="3500" dirty="0" smtClean="0"/>
          </a:p>
          <a:p>
            <a:pPr marL="0" indent="0">
              <a:buNone/>
            </a:pPr>
            <a:endParaRPr lang="nl-NL" sz="35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3500" b="1" i="1" dirty="0" smtClean="0">
                <a:solidFill>
                  <a:schemeClr val="accent6">
                    <a:lumMod val="75000"/>
                  </a:schemeClr>
                </a:solidFill>
              </a:rPr>
              <a:t>D 	Hoe  krijgt kind meer (eigen) inbreng?</a:t>
            </a:r>
          </a:p>
          <a:p>
            <a:pPr marL="0" indent="0">
              <a:buNone/>
            </a:pPr>
            <a:r>
              <a:rPr lang="nl-NL" sz="3500" b="1" i="1" dirty="0" smtClean="0">
                <a:solidFill>
                  <a:schemeClr val="accent6">
                    <a:lumMod val="75000"/>
                  </a:schemeClr>
                </a:solidFill>
              </a:rPr>
              <a:t>E 	Is </a:t>
            </a:r>
            <a:r>
              <a:rPr lang="nl-NL" sz="3500" b="1" i="1" dirty="0">
                <a:solidFill>
                  <a:schemeClr val="accent6">
                    <a:lumMod val="75000"/>
                  </a:schemeClr>
                </a:solidFill>
              </a:rPr>
              <a:t>de opdracht voldoende divergent?</a:t>
            </a:r>
            <a:r>
              <a:rPr lang="nl-NL" sz="3500" dirty="0"/>
              <a:t>	</a:t>
            </a:r>
            <a:endParaRPr lang="en-US" sz="3500" dirty="0"/>
          </a:p>
          <a:p>
            <a:pPr marL="0" indent="0">
              <a:buNone/>
            </a:pPr>
            <a:r>
              <a:rPr lang="nl-NL" sz="3500" b="1" i="1" dirty="0" smtClean="0">
                <a:solidFill>
                  <a:schemeClr val="accent6">
                    <a:lumMod val="75000"/>
                  </a:schemeClr>
                </a:solidFill>
              </a:rPr>
              <a:t>F	Hoe les meer richten en op creativiteit (en onderzoek)?</a:t>
            </a:r>
          </a:p>
          <a:p>
            <a:pPr marL="0" indent="0">
              <a:buNone/>
            </a:pPr>
            <a:endParaRPr lang="nl-NL" sz="35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l-NL" sz="3500" b="1" i="1" dirty="0" smtClean="0">
                <a:solidFill>
                  <a:schemeClr val="accent6">
                    <a:lumMod val="75000"/>
                  </a:schemeClr>
                </a:solidFill>
              </a:rPr>
              <a:t>Schrijf dit </a:t>
            </a:r>
            <a:r>
              <a:rPr lang="nl-NL" sz="3500" b="1" i="1" dirty="0" err="1" smtClean="0">
                <a:solidFill>
                  <a:schemeClr val="accent6">
                    <a:lumMod val="75000"/>
                  </a:schemeClr>
                </a:solidFill>
              </a:rPr>
              <a:t>aub</a:t>
            </a:r>
            <a:r>
              <a:rPr lang="nl-NL" sz="3500" b="1" i="1" dirty="0" smtClean="0">
                <a:solidFill>
                  <a:schemeClr val="accent6">
                    <a:lumMod val="75000"/>
                  </a:schemeClr>
                </a:solidFill>
              </a:rPr>
              <a:t> op A4-tje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92"/>
          <a:stretch/>
        </p:blipFill>
        <p:spPr bwMode="auto">
          <a:xfrm>
            <a:off x="7308304" y="4797152"/>
            <a:ext cx="1401472" cy="11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203848" y="620688"/>
            <a:ext cx="48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HOE STAAT HET ERVOOR IN PO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6632"/>
            <a:ext cx="9062590" cy="644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5148064" y="620688"/>
            <a:ext cx="3966195" cy="576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4822" y="1336192"/>
            <a:ext cx="3832677" cy="446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6444208" cy="1143000"/>
          </a:xfrm>
        </p:spPr>
        <p:txBody>
          <a:bodyPr>
            <a:normAutofit/>
          </a:bodyPr>
          <a:lstStyle/>
          <a:p>
            <a:r>
              <a:rPr lang="nl-NL" sz="3100" dirty="0" smtClean="0"/>
              <a:t>Kennis op verschillende niveaus</a:t>
            </a:r>
            <a:br>
              <a:rPr lang="nl-NL" sz="3100" dirty="0" smtClean="0"/>
            </a:br>
            <a:r>
              <a:rPr lang="nl-NL" sz="2800" dirty="0" smtClean="0"/>
              <a:t>(taxonomie van </a:t>
            </a:r>
            <a:r>
              <a:rPr lang="nl-NL" sz="2800" dirty="0" err="1" smtClean="0"/>
              <a:t>Bloom</a:t>
            </a:r>
            <a:r>
              <a:rPr lang="nl-NL" sz="2800" dirty="0" smtClean="0"/>
              <a:t>)</a:t>
            </a:r>
            <a:endParaRPr lang="nl-NL" sz="2800" dirty="0"/>
          </a:p>
        </p:txBody>
      </p:sp>
      <p:pic>
        <p:nvPicPr>
          <p:cNvPr id="1026" name="Picture 2" descr="http://talentstimuleren.nl/cache/image/crop_aHR0cDovL3RhbGVudHN0aW11bGVyZW4ubmwvdXBsb2Fkcy9Nb2RlbGxlbl9lbl9zY2hlbWFfcy9CbG9vbS90YXhvbm9taWVfYmxvb21fNjAwcHgucG5n_11,9,589,4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1700808"/>
            <a:ext cx="7028619" cy="48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Toetsvormen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844824"/>
            <a:ext cx="8676456" cy="4525963"/>
          </a:xfrm>
        </p:spPr>
        <p:txBody>
          <a:bodyPr/>
          <a:lstStyle/>
          <a:p>
            <a:r>
              <a:rPr lang="nl-NL" dirty="0" smtClean="0"/>
              <a:t>Kritisch kijken naar verschillende </a:t>
            </a:r>
            <a:r>
              <a:rPr lang="nl-NL" dirty="0" err="1" smtClean="0"/>
              <a:t>toetsvormen</a:t>
            </a:r>
            <a:r>
              <a:rPr lang="nl-NL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err="1" smtClean="0"/>
              <a:t>Cito</a:t>
            </a:r>
            <a:r>
              <a:rPr lang="nl-NL" sz="2000" dirty="0" smtClean="0"/>
              <a:t> toets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Methodetoets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Evaluatielijsten vaardigheden/attitude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Logboek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Onderzoeksverslag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Zelfevaluatie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err="1" smtClean="0"/>
              <a:t>Rubrics</a:t>
            </a:r>
            <a:endParaRPr lang="nl-NL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Ontwikkelportfolio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Presentatie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69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Rubric</a:t>
            </a:r>
            <a:endParaRPr lang="nl-NL" dirty="0"/>
          </a:p>
        </p:txBody>
      </p:sp>
      <p:pic>
        <p:nvPicPr>
          <p:cNvPr id="4" name="Afbeelding 3" descr="Rubric.jpg"/>
          <p:cNvPicPr/>
          <p:nvPr/>
        </p:nvPicPr>
        <p:blipFill>
          <a:blip r:embed="rId3" cstate="print"/>
          <a:stretch>
            <a:fillRect/>
          </a:stretch>
        </p:blipFill>
        <p:spPr>
          <a:xfrm rot="-60000">
            <a:off x="1083914" y="1473998"/>
            <a:ext cx="7056784" cy="468052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1560" y="6093296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400" dirty="0" smtClean="0"/>
              <a:t>Uit: Keulen, van H. &amp; </a:t>
            </a:r>
            <a:r>
              <a:rPr lang="nl-NL" sz="1400" dirty="0" err="1" smtClean="0"/>
              <a:t>Oosterheert</a:t>
            </a:r>
            <a:r>
              <a:rPr lang="nl-NL" sz="1400" dirty="0" smtClean="0"/>
              <a:t>, I. (2011) Hoofdstuk 10, onderwijs in wetenschap en techniek ontwikkelen. In: Wetenschap en techniek op de basisschool. Groningen: </a:t>
            </a:r>
            <a:r>
              <a:rPr lang="nl-NL" sz="1400" dirty="0" err="1" smtClean="0"/>
              <a:t>Noordhoff</a:t>
            </a:r>
            <a:r>
              <a:rPr lang="nl-NL" sz="1400" dirty="0" smtClean="0"/>
              <a:t> Uitgevers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71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belang bij toetsing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4525963"/>
          </a:xfrm>
        </p:spPr>
        <p:txBody>
          <a:bodyPr/>
          <a:lstStyle/>
          <a:p>
            <a:r>
              <a:rPr lang="nl-NL" dirty="0" smtClean="0"/>
              <a:t>Validiteit: </a:t>
            </a:r>
            <a:r>
              <a:rPr lang="nl-NL" sz="2000" dirty="0" smtClean="0"/>
              <a:t>toets je wat je wilt meten? (Kennis/vaardigheid/attitude)</a:t>
            </a:r>
            <a:endParaRPr lang="nl-NL" dirty="0" smtClean="0"/>
          </a:p>
          <a:p>
            <a:r>
              <a:rPr lang="nl-NL" dirty="0" smtClean="0"/>
              <a:t>Betrouwbaarheid: </a:t>
            </a:r>
            <a:r>
              <a:rPr lang="nl-NL" sz="2000" dirty="0" smtClean="0"/>
              <a:t>meet de toets het echte resultaat: kortom ongeacht het moment van de dag of de beoordelaar?</a:t>
            </a:r>
            <a:endParaRPr lang="nl-NL" sz="2400" dirty="0" smtClean="0"/>
          </a:p>
          <a:p>
            <a:r>
              <a:rPr lang="nl-NL" dirty="0" smtClean="0"/>
              <a:t>Motiveren voor leren: </a:t>
            </a:r>
            <a:r>
              <a:rPr lang="nl-NL" sz="2000" dirty="0" smtClean="0"/>
              <a:t>geeft het de kinderen en de leerkracht informatie over het leerproces?</a:t>
            </a:r>
          </a:p>
          <a:p>
            <a:r>
              <a:rPr lang="nl-NL" dirty="0" smtClean="0"/>
              <a:t>Rekenschap: </a:t>
            </a:r>
            <a:r>
              <a:rPr lang="nl-NL" sz="2000" dirty="0" smtClean="0"/>
              <a:t>zitten de </a:t>
            </a:r>
            <a:r>
              <a:rPr lang="nl-NL" sz="2000" dirty="0" err="1" smtClean="0"/>
              <a:t>lln</a:t>
            </a:r>
            <a:r>
              <a:rPr lang="nl-NL" sz="2000" dirty="0" smtClean="0"/>
              <a:t> op het goede niveau? 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442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(zelf-) Beoordeling </a:t>
            </a:r>
            <a:r>
              <a:rPr lang="nl-NL" sz="2000" i="1" dirty="0" smtClean="0"/>
              <a:t>(generiek)</a:t>
            </a:r>
            <a:endParaRPr lang="en-US" sz="2000" i="1" dirty="0"/>
          </a:p>
        </p:txBody>
      </p:sp>
      <p:pic>
        <p:nvPicPr>
          <p:cNvPr id="3074" name="Picture 2" descr="http://evataal.files.wordpress.com/2012/10/2012-10-01-15-48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1916832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leerling…</a:t>
            </a:r>
          </a:p>
          <a:p>
            <a:endParaRPr lang="nl-NL" dirty="0"/>
          </a:p>
          <a:p>
            <a:r>
              <a:rPr lang="nl-NL" dirty="0" smtClean="0"/>
              <a:t>-vergelijkt eigen werk met dat van anderen</a:t>
            </a:r>
          </a:p>
          <a:p>
            <a:r>
              <a:rPr lang="nl-NL" dirty="0" smtClean="0"/>
              <a:t>-onderscheidt feiten van meningen</a:t>
            </a:r>
          </a:p>
          <a:p>
            <a:r>
              <a:rPr lang="nl-NL" dirty="0" smtClean="0"/>
              <a:t>-onderscheidt diverse cultuuruitingen</a:t>
            </a:r>
          </a:p>
          <a:p>
            <a:r>
              <a:rPr lang="nl-NL" dirty="0" smtClean="0"/>
              <a:t>-vormt een mening (en kan die onderbouwen)</a:t>
            </a:r>
          </a:p>
          <a:p>
            <a:r>
              <a:rPr lang="nl-NL" dirty="0" smtClean="0"/>
              <a:t>-geeft betekenisvolle eigen leermomenten aan</a:t>
            </a:r>
          </a:p>
          <a:p>
            <a:r>
              <a:rPr lang="nl-NL" dirty="0" smtClean="0"/>
              <a:t>-komt met individuele leervragen (over product en proces)</a:t>
            </a:r>
          </a:p>
          <a:p>
            <a:r>
              <a:rPr lang="nl-NL" dirty="0" smtClean="0"/>
              <a:t>-weet feedback op positieve wijze te hanteren</a:t>
            </a:r>
          </a:p>
          <a:p>
            <a:r>
              <a:rPr lang="nl-NL" dirty="0" smtClean="0"/>
              <a:t>-zet reflectie in om eigen waarden te toetsen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941168"/>
            <a:ext cx="8100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Leerkracht…</a:t>
            </a:r>
          </a:p>
          <a:p>
            <a:endParaRPr lang="nl-NL" dirty="0"/>
          </a:p>
          <a:p>
            <a:r>
              <a:rPr lang="nl-NL" dirty="0" smtClean="0"/>
              <a:t>-bespreekt samen met de leerlingen wat er gezien of ervaren is</a:t>
            </a:r>
          </a:p>
          <a:p>
            <a:r>
              <a:rPr lang="nl-NL" dirty="0" smtClean="0"/>
              <a:t>-stelt open vragen en geeft betekenis aan verschillende cultuurdragers</a:t>
            </a:r>
          </a:p>
          <a:p>
            <a:r>
              <a:rPr lang="nl-NL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81369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(zelf)Beoordeling van eigen werk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996952"/>
            <a:ext cx="3024336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-productbeoordelingen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-procesbeoordelingen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-leerlingvolgsystemen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996952"/>
            <a:ext cx="4752528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-vragen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-observeren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-authentieke beoordeling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-portfolio</a:t>
            </a:r>
          </a:p>
          <a:p>
            <a:r>
              <a:rPr lang="nl-NL" b="1" dirty="0">
                <a:solidFill>
                  <a:schemeClr val="bg1"/>
                </a:solidFill>
              </a:rPr>
              <a:t>-</a:t>
            </a:r>
            <a:r>
              <a:rPr lang="nl-NL" b="1" dirty="0" smtClean="0">
                <a:solidFill>
                  <a:schemeClr val="bg1"/>
                </a:solidFill>
              </a:rPr>
              <a:t>logboek</a:t>
            </a:r>
          </a:p>
          <a:p>
            <a:r>
              <a:rPr lang="nl-NL" b="1" dirty="0" smtClean="0">
                <a:solidFill>
                  <a:schemeClr val="bg1"/>
                </a:solidFill>
              </a:rPr>
              <a:t>-</a:t>
            </a:r>
            <a:r>
              <a:rPr lang="nl-NL" b="1" dirty="0" err="1" smtClean="0">
                <a:solidFill>
                  <a:schemeClr val="bg1"/>
                </a:solidFill>
              </a:rPr>
              <a:t>rubrics</a:t>
            </a:r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b="1" dirty="0" smtClean="0">
                <a:solidFill>
                  <a:schemeClr val="bg1"/>
                </a:solidFill>
              </a:rPr>
              <a:t>-ontwikkelingsgerichte zelfbeoordeling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052736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Hogere betrokkenheid bij het onderwijs van het kind</a:t>
            </a:r>
          </a:p>
          <a:p>
            <a:endParaRPr lang="nl-NL" dirty="0"/>
          </a:p>
          <a:p>
            <a:r>
              <a:rPr lang="nl-NL" dirty="0" smtClean="0"/>
              <a:t>	Kind heeft inspraak op leerdoelen en beoordelen</a:t>
            </a:r>
          </a:p>
          <a:p>
            <a:r>
              <a:rPr lang="nl-NL" dirty="0"/>
              <a:t>	</a:t>
            </a:r>
            <a:endParaRPr lang="nl-NL" dirty="0" smtClean="0"/>
          </a:p>
          <a:p>
            <a:r>
              <a:rPr lang="nl-NL" dirty="0"/>
              <a:t>	</a:t>
            </a:r>
            <a:endParaRPr lang="nl-NL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57332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Welke wensen en ideeën hebben jullie </a:t>
            </a:r>
            <a:r>
              <a:rPr lang="nl-NL" dirty="0" err="1" smtClean="0"/>
              <a:t>tav</a:t>
            </a:r>
            <a:r>
              <a:rPr lang="nl-NL" dirty="0" smtClean="0"/>
              <a:t> (zelf)beoordelen?</a:t>
            </a:r>
          </a:p>
          <a:p>
            <a:r>
              <a:rPr lang="nl-NL" i="1" dirty="0" smtClean="0"/>
              <a:t>-als team?</a:t>
            </a:r>
          </a:p>
          <a:p>
            <a:r>
              <a:rPr lang="nl-NL" i="1" dirty="0" smtClean="0"/>
              <a:t>-als individuele leerkracht?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618906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 action="ppaction://hlinkfile"/>
              </a:rPr>
              <a:t>Voorbeelden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548680"/>
            <a:ext cx="842493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Wat is wenselijk en mogelijk?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9807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Voorstel:</a:t>
            </a:r>
          </a:p>
          <a:p>
            <a:r>
              <a:rPr lang="nl-NL" dirty="0" smtClean="0"/>
              <a:t>-per vak gericht registreren van vorderingen van kind </a:t>
            </a:r>
            <a:r>
              <a:rPr lang="nl-NL" sz="1600" i="1" dirty="0" smtClean="0"/>
              <a:t>(TULE)</a:t>
            </a:r>
          </a:p>
          <a:p>
            <a:r>
              <a:rPr lang="nl-NL" dirty="0" smtClean="0"/>
              <a:t>-logboek</a:t>
            </a:r>
          </a:p>
          <a:p>
            <a:r>
              <a:rPr lang="nl-NL" dirty="0" smtClean="0"/>
              <a:t>-portfolio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234888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Mogelijk vervolg:</a:t>
            </a:r>
          </a:p>
          <a:p>
            <a:r>
              <a:rPr lang="nl-NL" dirty="0" smtClean="0"/>
              <a:t>-evalueren van werkstukken in de klas</a:t>
            </a:r>
          </a:p>
          <a:p>
            <a:r>
              <a:rPr lang="nl-NL" dirty="0"/>
              <a:t>-leerling </a:t>
            </a:r>
            <a:r>
              <a:rPr lang="nl-NL" dirty="0" smtClean="0"/>
              <a:t>zelf laten reflecteren</a:t>
            </a:r>
            <a:endParaRPr lang="en-US" dirty="0"/>
          </a:p>
          <a:p>
            <a:r>
              <a:rPr lang="nl-NL" dirty="0" smtClean="0"/>
              <a:t>-</a:t>
            </a:r>
            <a:r>
              <a:rPr lang="nl-NL" dirty="0"/>
              <a:t>leerling eigen leerdoelen laten </a:t>
            </a:r>
            <a:r>
              <a:rPr lang="nl-NL" dirty="0" smtClean="0"/>
              <a:t>formuleren</a:t>
            </a:r>
          </a:p>
          <a:p>
            <a:r>
              <a:rPr lang="nl-NL" dirty="0" smtClean="0"/>
              <a:t>-…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6" t="19975" r="9614" b="22855"/>
          <a:stretch/>
        </p:blipFill>
        <p:spPr bwMode="auto">
          <a:xfrm>
            <a:off x="5817368" y="3692857"/>
            <a:ext cx="30956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t="5548" r="40906" b="35139"/>
          <a:stretch/>
        </p:blipFill>
        <p:spPr bwMode="auto">
          <a:xfrm>
            <a:off x="1154460" y="3826208"/>
            <a:ext cx="334516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36537" y="0"/>
            <a:ext cx="9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5</a:t>
            </a:r>
            <a:r>
              <a:rPr lang="nl-NL" sz="1400" dirty="0" smtClean="0"/>
              <a:t>min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2096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4" action="ppaction://hlinkfile"/>
              </a:rPr>
              <a:t>Voorbeelden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7" y="274638"/>
            <a:ext cx="6273423" cy="1143000"/>
          </a:xfrm>
        </p:spPr>
        <p:txBody>
          <a:bodyPr>
            <a:normAutofit fontScale="90000"/>
          </a:bodyPr>
          <a:lstStyle/>
          <a:p>
            <a:r>
              <a:rPr lang="nl-NL" sz="3600" b="1" dirty="0" smtClean="0"/>
              <a:t>Opdracht 5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Volgen en beoordelen van leerresultaten: proces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0"/>
            <a:ext cx="7128792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accent5">
                    <a:lumMod val="75000"/>
                  </a:schemeClr>
                </a:solidFill>
              </a:rPr>
              <a:t>Toespitsen op onderzoek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5935788" y="6389221"/>
            <a:ext cx="31770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hlinkClick r:id="rId2" action="ppaction://hlinkfile"/>
              </a:rPr>
              <a:t>Leerplankader SLO: Leerlijn</a:t>
            </a:r>
            <a:r>
              <a:rPr lang="nl-NL" sz="1400" dirty="0">
                <a:hlinkClick r:id="rId2" action="ppaction://hlinkfile"/>
              </a:rPr>
              <a:t> </a:t>
            </a:r>
            <a:r>
              <a:rPr lang="nl-NL" sz="1400" dirty="0" smtClean="0">
                <a:hlinkClick r:id="rId2" action="ppaction://hlinkfile"/>
              </a:rPr>
              <a:t>KO</a:t>
            </a:r>
            <a:endParaRPr lang="en-US" sz="1400" dirty="0"/>
          </a:p>
        </p:txBody>
      </p:sp>
      <p:sp>
        <p:nvSpPr>
          <p:cNvPr id="6" name="TextBox 18"/>
          <p:cNvSpPr txBox="1"/>
          <p:nvPr/>
        </p:nvSpPr>
        <p:spPr>
          <a:xfrm>
            <a:off x="8236537" y="0"/>
            <a:ext cx="9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</a:t>
            </a:r>
            <a:r>
              <a:rPr lang="nl-NL" sz="1400" dirty="0" smtClean="0"/>
              <a:t>0min</a:t>
            </a:r>
            <a:endParaRPr lang="en-US" sz="1400" dirty="0"/>
          </a:p>
        </p:txBody>
      </p:sp>
      <p:sp>
        <p:nvSpPr>
          <p:cNvPr id="7" name="Tekstvak 6"/>
          <p:cNvSpPr txBox="1"/>
          <p:nvPr/>
        </p:nvSpPr>
        <p:spPr>
          <a:xfrm>
            <a:off x="1979712" y="2231658"/>
            <a:ext cx="5616624" cy="20313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Wat mag ik van kinderen verwachten?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Hoe kan ik dit volgen?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Hoe wil ik dit beoordelen?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Wat zijn mogelijke leerlijnen?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Wat zijn verschillen per bouw?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67544" y="4869160"/>
            <a:ext cx="81369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48" y="2815048"/>
            <a:ext cx="5393704" cy="404295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	-Nieuwsgierigheid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-Doorzettingsvermogen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-Fantasie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-Samenwerken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-Kennis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19673" y="225406"/>
            <a:ext cx="9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/>
              <a:t>10min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414680" y="688266"/>
            <a:ext cx="3729319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Nieuwsgierigheid</a:t>
            </a:r>
          </a:p>
          <a:p>
            <a:r>
              <a:rPr lang="nl-NL" dirty="0" smtClean="0"/>
              <a:t>-vragen stellen</a:t>
            </a:r>
          </a:p>
          <a:p>
            <a:r>
              <a:rPr lang="nl-NL" dirty="0" smtClean="0"/>
              <a:t>-onderzoeken en verwonderen</a:t>
            </a:r>
          </a:p>
          <a:p>
            <a:r>
              <a:rPr lang="nl-NL" dirty="0" smtClean="0"/>
              <a:t>-kritisch zijn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4681" y="1878741"/>
            <a:ext cx="3729319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Doorzettingsvermogen</a:t>
            </a:r>
          </a:p>
          <a:p>
            <a:r>
              <a:rPr lang="nl-NL" dirty="0" smtClean="0"/>
              <a:t>-niet opgeven</a:t>
            </a:r>
          </a:p>
          <a:p>
            <a:r>
              <a:rPr lang="nl-NL" dirty="0" smtClean="0"/>
              <a:t>-anders durven zijn</a:t>
            </a:r>
          </a:p>
          <a:p>
            <a:r>
              <a:rPr lang="nl-NL" dirty="0" smtClean="0"/>
              <a:t>-onzekerheid durven vragen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4680" y="3063638"/>
            <a:ext cx="374162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Fantasie</a:t>
            </a:r>
          </a:p>
          <a:p>
            <a:r>
              <a:rPr lang="nl-NL" dirty="0" smtClean="0"/>
              <a:t>-spelen met mogelijkheden</a:t>
            </a:r>
          </a:p>
          <a:p>
            <a:r>
              <a:rPr lang="nl-NL" dirty="0" smtClean="0"/>
              <a:t>-verbindingen leggen</a:t>
            </a:r>
          </a:p>
          <a:p>
            <a:r>
              <a:rPr lang="nl-NL" dirty="0" smtClean="0"/>
              <a:t>-</a:t>
            </a:r>
            <a:r>
              <a:rPr lang="nl-NL" dirty="0" err="1" smtClean="0"/>
              <a:t>intuïtie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4681" y="4241899"/>
            <a:ext cx="374162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Samenwerken</a:t>
            </a:r>
          </a:p>
          <a:p>
            <a:r>
              <a:rPr lang="nl-NL" dirty="0" smtClean="0"/>
              <a:t>-producten delen</a:t>
            </a:r>
          </a:p>
          <a:p>
            <a:r>
              <a:rPr lang="nl-NL" dirty="0" smtClean="0"/>
              <a:t>-feedback</a:t>
            </a:r>
          </a:p>
          <a:p>
            <a:r>
              <a:rPr lang="nl-NL" dirty="0" smtClean="0"/>
              <a:t>-doeltreffend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4681" y="5442228"/>
            <a:ext cx="3729319" cy="1415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Kennis</a:t>
            </a:r>
          </a:p>
          <a:p>
            <a:r>
              <a:rPr lang="nl-NL" dirty="0" smtClean="0"/>
              <a:t>-kennis (verder)ontwikkelen  </a:t>
            </a:r>
          </a:p>
          <a:p>
            <a:r>
              <a:rPr lang="nl-NL" sz="1200" i="1" dirty="0"/>
              <a:t> </a:t>
            </a:r>
            <a:r>
              <a:rPr lang="nl-NL" sz="1200" i="1" dirty="0" smtClean="0"/>
              <a:t>                                    (oplossingsstrategieën)</a:t>
            </a:r>
          </a:p>
          <a:p>
            <a:r>
              <a:rPr lang="nl-NL" dirty="0" smtClean="0"/>
              <a:t>-kritisch reflecteren</a:t>
            </a:r>
          </a:p>
          <a:p>
            <a:r>
              <a:rPr lang="nl-NL" dirty="0" smtClean="0"/>
              <a:t>-verbeteren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0" y="2017241"/>
            <a:ext cx="512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Wat is creativiteit?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95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82385" y="4722665"/>
            <a:ext cx="606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Volgen en beoordelen op</a:t>
            </a:r>
          </a:p>
          <a:p>
            <a:r>
              <a:rPr lang="nl-NL" b="1" dirty="0" smtClean="0"/>
              <a:t>Individueel niveau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47664" y="1243940"/>
            <a:ext cx="7596336" cy="2466754"/>
            <a:chOff x="1547664" y="1243940"/>
            <a:chExt cx="7596336" cy="2466754"/>
          </a:xfrm>
        </p:grpSpPr>
        <p:grpSp>
          <p:nvGrpSpPr>
            <p:cNvPr id="6" name="Group 5"/>
            <p:cNvGrpSpPr/>
            <p:nvPr/>
          </p:nvGrpSpPr>
          <p:grpSpPr>
            <a:xfrm>
              <a:off x="1547664" y="1243940"/>
              <a:ext cx="5560828" cy="2466754"/>
              <a:chOff x="1331640" y="1916832"/>
              <a:chExt cx="5560828" cy="2466754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15" t="27963" r="42444" b="41370"/>
              <a:stretch/>
            </p:blipFill>
            <p:spPr bwMode="auto">
              <a:xfrm>
                <a:off x="1331640" y="1916832"/>
                <a:ext cx="5560828" cy="2466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691680" y="2348880"/>
                <a:ext cx="180020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108492" y="1243940"/>
              <a:ext cx="2035508" cy="312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03648" y="2814663"/>
            <a:ext cx="6048672" cy="14720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91680" y="2846600"/>
            <a:ext cx="21602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19872" y="2846600"/>
            <a:ext cx="21602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20575" y="2846600"/>
            <a:ext cx="21602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6563" y="237250"/>
            <a:ext cx="6339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Beoordelen en volgen van leerresultaten </a:t>
            </a:r>
            <a:r>
              <a:rPr lang="nl-NL" sz="2000" i="1" dirty="0" smtClean="0">
                <a:solidFill>
                  <a:schemeClr val="bg1"/>
                </a:solidFill>
              </a:rPr>
              <a:t>(proces en product)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95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81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81369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(zelf)Beoordeling van eigen werk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1340768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Hogere betrokkenheid bij het onderwijs van het kind</a:t>
            </a:r>
          </a:p>
          <a:p>
            <a:endParaRPr lang="nl-NL" dirty="0"/>
          </a:p>
          <a:p>
            <a:r>
              <a:rPr lang="nl-NL" dirty="0" smtClean="0"/>
              <a:t>	</a:t>
            </a:r>
            <a:r>
              <a:rPr lang="nl-NL" b="1" dirty="0" smtClean="0">
                <a:solidFill>
                  <a:srgbClr val="C00000"/>
                </a:solidFill>
              </a:rPr>
              <a:t>Kind heeft inspraak op leerdoelen en beoordelen</a:t>
            </a:r>
          </a:p>
          <a:p>
            <a:r>
              <a:rPr lang="nl-NL" dirty="0"/>
              <a:t>	</a:t>
            </a:r>
            <a:endParaRPr lang="nl-NL" dirty="0" smtClean="0"/>
          </a:p>
          <a:p>
            <a:r>
              <a:rPr lang="nl-NL" dirty="0"/>
              <a:t>	</a:t>
            </a:r>
            <a:endParaRPr lang="nl-NL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565767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Welke wensen en ideeën hebben jullie </a:t>
            </a:r>
            <a:r>
              <a:rPr lang="nl-NL" dirty="0" err="1" smtClean="0"/>
              <a:t>tav</a:t>
            </a:r>
            <a:r>
              <a:rPr lang="nl-NL" dirty="0" smtClean="0"/>
              <a:t> (zelf)beoordelen?</a:t>
            </a:r>
          </a:p>
          <a:p>
            <a:r>
              <a:rPr lang="nl-NL" i="1" dirty="0"/>
              <a:t>-als </a:t>
            </a:r>
            <a:r>
              <a:rPr lang="nl-NL" i="1" dirty="0" err="1"/>
              <a:t>icc</a:t>
            </a:r>
            <a:r>
              <a:rPr lang="nl-NL" i="1" dirty="0"/>
              <a:t>-er?</a:t>
            </a:r>
          </a:p>
          <a:p>
            <a:r>
              <a:rPr lang="nl-NL" i="1" dirty="0" smtClean="0"/>
              <a:t>-als team? </a:t>
            </a:r>
          </a:p>
          <a:p>
            <a:r>
              <a:rPr lang="nl-NL" i="1" dirty="0"/>
              <a:t>-</a:t>
            </a:r>
            <a:r>
              <a:rPr lang="nl-NL" i="1" dirty="0" smtClean="0"/>
              <a:t>als wijk?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2708919"/>
            <a:ext cx="6192688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Probeer het kind zijn eigen plan te laten verwoorden</a:t>
            </a:r>
          </a:p>
          <a:p>
            <a:r>
              <a:rPr lang="nl-NL" dirty="0"/>
              <a:t>	</a:t>
            </a:r>
            <a:endParaRPr lang="nl-NL" dirty="0" smtClean="0"/>
          </a:p>
          <a:p>
            <a:r>
              <a:rPr lang="nl-NL" i="1" dirty="0"/>
              <a:t>	</a:t>
            </a:r>
            <a:r>
              <a:rPr lang="nl-NL" i="1" dirty="0" smtClean="0"/>
              <a:t>wat ga je doen?</a:t>
            </a:r>
          </a:p>
          <a:p>
            <a:r>
              <a:rPr lang="nl-NL" i="1" dirty="0"/>
              <a:t>	</a:t>
            </a:r>
            <a:r>
              <a:rPr lang="nl-NL" i="1" dirty="0" smtClean="0"/>
              <a:t>hoe pak je het aan?</a:t>
            </a:r>
          </a:p>
          <a:p>
            <a:r>
              <a:rPr lang="nl-NL" i="1" dirty="0"/>
              <a:t>	</a:t>
            </a:r>
            <a:endParaRPr lang="nl-NL" i="1" dirty="0" smtClean="0"/>
          </a:p>
          <a:p>
            <a:r>
              <a:rPr lang="nl-NL" i="1" dirty="0"/>
              <a:t>	</a:t>
            </a:r>
            <a:r>
              <a:rPr lang="nl-NL" i="1" dirty="0" smtClean="0"/>
              <a:t>wat wil je leren?</a:t>
            </a:r>
          </a:p>
          <a:p>
            <a:r>
              <a:rPr lang="nl-NL" i="1" dirty="0"/>
              <a:t>	</a:t>
            </a:r>
            <a:r>
              <a:rPr lang="nl-NL" i="1" dirty="0" smtClean="0"/>
              <a:t>hoe wil je het gaan leren?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46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148" y="116632"/>
            <a:ext cx="5842992" cy="1143000"/>
          </a:xfrm>
        </p:spPr>
        <p:txBody>
          <a:bodyPr/>
          <a:lstStyle/>
          <a:p>
            <a:r>
              <a:rPr lang="nl-NL" dirty="0" smtClean="0"/>
              <a:t>Opdracht Pilotscholen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1826" y="5927749"/>
            <a:ext cx="4278164" cy="92333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L</a:t>
            </a:r>
            <a:r>
              <a:rPr lang="nl-NL" b="1" dirty="0" smtClean="0">
                <a:solidFill>
                  <a:schemeClr val="bg1"/>
                </a:solidFill>
              </a:rPr>
              <a:t>es uitvoeren waarbij je </a:t>
            </a:r>
          </a:p>
          <a:p>
            <a:r>
              <a:rPr lang="nl-NL" b="1" dirty="0" smtClean="0">
                <a:solidFill>
                  <a:srgbClr val="FFC000"/>
                </a:solidFill>
              </a:rPr>
              <a:t>(zelf)beoordeling</a:t>
            </a:r>
            <a:r>
              <a:rPr lang="nl-NL" b="1" dirty="0" smtClean="0">
                <a:solidFill>
                  <a:schemeClr val="bg1"/>
                </a:solidFill>
              </a:rPr>
              <a:t>, </a:t>
            </a:r>
            <a:r>
              <a:rPr lang="nl-NL" b="1" dirty="0" smtClean="0">
                <a:solidFill>
                  <a:srgbClr val="FFC000"/>
                </a:solidFill>
              </a:rPr>
              <a:t>creativiteit </a:t>
            </a:r>
            <a:r>
              <a:rPr lang="nl-NL" b="1" dirty="0" smtClean="0">
                <a:solidFill>
                  <a:schemeClr val="bg1"/>
                </a:solidFill>
              </a:rPr>
              <a:t>en </a:t>
            </a:r>
            <a:r>
              <a:rPr lang="nl-NL" b="1" dirty="0" smtClean="0">
                <a:solidFill>
                  <a:srgbClr val="FFC000"/>
                </a:solidFill>
              </a:rPr>
              <a:t>onderzoek</a:t>
            </a:r>
            <a:r>
              <a:rPr lang="nl-NL" b="1" dirty="0" smtClean="0">
                <a:solidFill>
                  <a:schemeClr val="bg1"/>
                </a:solidFill>
              </a:rPr>
              <a:t> (meer) centraal stelt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631337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link</a:t>
            </a:r>
            <a:endParaRPr lang="en-US" dirty="0"/>
          </a:p>
        </p:txBody>
      </p:sp>
      <p:pic>
        <p:nvPicPr>
          <p:cNvPr id="6" name="Afbeelding 5" descr="Schermafbeelding 2016-01-21 om 12.51.1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556792"/>
            <a:ext cx="6357951" cy="43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Schermafbeelding 2016-01-21 om 12.48.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0"/>
            <a:ext cx="8827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6-01-21 om 12.48.39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30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>
            <a:noAutofit/>
          </a:bodyPr>
          <a:lstStyle/>
          <a:p>
            <a:r>
              <a:rPr lang="nl-NL" sz="9600" dirty="0" smtClean="0">
                <a:solidFill>
                  <a:schemeClr val="bg1"/>
                </a:solidFill>
              </a:rPr>
              <a:t>Leerlijnen</a:t>
            </a:r>
            <a:endParaRPr lang="nl-NL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704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t="10147" r="26955" b="5943"/>
          <a:stretch/>
        </p:blipFill>
        <p:spPr bwMode="auto">
          <a:xfrm>
            <a:off x="-1" y="1052736"/>
            <a:ext cx="9144001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5721" y="283295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Leerlijnen</a:t>
            </a:r>
          </a:p>
          <a:p>
            <a:r>
              <a:rPr lang="nl-NL" sz="2000" b="1" i="1" dirty="0" smtClean="0">
                <a:solidFill>
                  <a:schemeClr val="bg1"/>
                </a:solidFill>
              </a:rPr>
              <a:t>Rollen en verantwoordelijkheden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27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11426" r="27533" b="6867"/>
          <a:stretch/>
        </p:blipFill>
        <p:spPr bwMode="auto">
          <a:xfrm>
            <a:off x="0" y="-243408"/>
            <a:ext cx="9293508" cy="70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100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5" t="9736" r="34214" b="11616"/>
          <a:stretch/>
        </p:blipFill>
        <p:spPr bwMode="auto">
          <a:xfrm>
            <a:off x="467544" y="0"/>
            <a:ext cx="8676456" cy="677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52120" y="5733256"/>
            <a:ext cx="25202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9736" r="26733" b="5553"/>
          <a:stretch/>
        </p:blipFill>
        <p:spPr bwMode="auto">
          <a:xfrm>
            <a:off x="0" y="0"/>
            <a:ext cx="9144000" cy="68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547664" y="4365104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1"/>
          <p:cNvSpPr/>
          <p:nvPr/>
        </p:nvSpPr>
        <p:spPr>
          <a:xfrm>
            <a:off x="1557933" y="5157192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1"/>
          <p:cNvSpPr/>
          <p:nvPr/>
        </p:nvSpPr>
        <p:spPr>
          <a:xfrm>
            <a:off x="1259632" y="2420888"/>
            <a:ext cx="1008112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6588224" y="2852936"/>
            <a:ext cx="2555776" cy="203132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nl-NL" sz="1400" b="1" dirty="0" smtClean="0">
                <a:solidFill>
                  <a:schemeClr val="bg1"/>
                </a:solidFill>
              </a:rPr>
              <a:t>ICC: coördinatie</a:t>
            </a:r>
          </a:p>
          <a:p>
            <a:endParaRPr lang="nl-NL" sz="1400" b="1" dirty="0" smtClean="0">
              <a:solidFill>
                <a:schemeClr val="bg1"/>
              </a:solidFill>
            </a:endParaRPr>
          </a:p>
          <a:p>
            <a:r>
              <a:rPr lang="nl-NL" sz="1400" b="1" dirty="0" err="1" smtClean="0">
                <a:solidFill>
                  <a:schemeClr val="bg1"/>
                </a:solidFill>
              </a:rPr>
              <a:t>Lkr</a:t>
            </a:r>
            <a:r>
              <a:rPr lang="nl-NL" sz="1400" b="1" dirty="0" smtClean="0">
                <a:solidFill>
                  <a:schemeClr val="bg1"/>
                </a:solidFill>
              </a:rPr>
              <a:t>: aanleveren gegevens</a:t>
            </a:r>
          </a:p>
          <a:p>
            <a:endParaRPr lang="nl-NL" sz="1400" b="1" dirty="0" smtClean="0">
              <a:solidFill>
                <a:schemeClr val="bg1"/>
              </a:solidFill>
            </a:endParaRPr>
          </a:p>
          <a:p>
            <a:r>
              <a:rPr lang="nl-NL" sz="1400" b="1" dirty="0" smtClean="0">
                <a:solidFill>
                  <a:schemeClr val="bg1"/>
                </a:solidFill>
              </a:rPr>
              <a:t>-welke vakken?</a:t>
            </a:r>
          </a:p>
          <a:p>
            <a:r>
              <a:rPr lang="nl-NL" sz="1400" b="1" dirty="0" smtClean="0">
                <a:solidFill>
                  <a:schemeClr val="bg1"/>
                </a:solidFill>
              </a:rPr>
              <a:t>-welke methode lessen?</a:t>
            </a:r>
          </a:p>
          <a:p>
            <a:r>
              <a:rPr lang="nl-NL" sz="1400" b="1" dirty="0" smtClean="0">
                <a:solidFill>
                  <a:schemeClr val="bg1"/>
                </a:solidFill>
              </a:rPr>
              <a:t>-welke aanpassingen?</a:t>
            </a:r>
          </a:p>
          <a:p>
            <a:endParaRPr lang="nl-NL" sz="1400" b="1" dirty="0">
              <a:solidFill>
                <a:schemeClr val="bg1"/>
              </a:solidFill>
            </a:endParaRPr>
          </a:p>
          <a:p>
            <a:r>
              <a:rPr lang="nl-NL" sz="1400" b="1" dirty="0" smtClean="0">
                <a:solidFill>
                  <a:schemeClr val="bg1"/>
                </a:solidFill>
              </a:rPr>
              <a:t>-welke resultaten?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Welke ervaringen met invullen formulier?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Hoeveel vul je in? </a:t>
            </a:r>
            <a:r>
              <a:rPr lang="nl-NL" dirty="0">
                <a:solidFill>
                  <a:schemeClr val="bg1"/>
                </a:solidFill>
              </a:rPr>
              <a:t>-</a:t>
            </a:r>
            <a:r>
              <a:rPr lang="nl-NL" dirty="0" smtClean="0">
                <a:solidFill>
                  <a:schemeClr val="bg1"/>
                </a:solidFill>
              </a:rPr>
              <a:t> Hoeveel tijd kost het je?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3276" y="6254799"/>
            <a:ext cx="975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hlinkClick r:id="rId4"/>
              </a:rPr>
              <a:t>Link JPH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8146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De ‘kaders’ voor Cultuureducatie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9" t="16447" r="35431" b="11494"/>
          <a:stretch/>
        </p:blipFill>
        <p:spPr bwMode="auto">
          <a:xfrm>
            <a:off x="251520" y="1619672"/>
            <a:ext cx="2592288" cy="222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t="5548" r="40906" b="35139"/>
          <a:stretch/>
        </p:blipFill>
        <p:spPr bwMode="auto">
          <a:xfrm>
            <a:off x="5724128" y="1628800"/>
            <a:ext cx="334516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oabdekkers.files.wordpress.com/2014/10/21st-century-skill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80" y="4015345"/>
            <a:ext cx="2551848" cy="25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46" y="3842610"/>
            <a:ext cx="2788200" cy="275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6" t="19975" r="9614" b="22855"/>
          <a:stretch/>
        </p:blipFill>
        <p:spPr bwMode="auto">
          <a:xfrm>
            <a:off x="3203848" y="1608609"/>
            <a:ext cx="2304256" cy="22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36537" y="0"/>
            <a:ext cx="907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5</a:t>
            </a:r>
            <a:r>
              <a:rPr lang="nl-NL" sz="1400" dirty="0" smtClean="0"/>
              <a:t>min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46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272183"/>
              </p:ext>
            </p:extLst>
          </p:nvPr>
        </p:nvGraphicFramePr>
        <p:xfrm>
          <a:off x="12614" y="0"/>
          <a:ext cx="9131386" cy="711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7543768" imgH="5829216" progId="AcroExch.Document.11">
                  <p:embed/>
                </p:oleObj>
              </mc:Choice>
              <mc:Fallback>
                <p:oleObj name="Acrobat Document" r:id="rId3" imgW="7543768" imgH="582921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14" y="0"/>
                        <a:ext cx="9131386" cy="7118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2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43808" y="274638"/>
            <a:ext cx="5842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nl-NL" sz="2400" dirty="0" smtClean="0"/>
              <a:t>Schilderkunst</a:t>
            </a:r>
            <a:r>
              <a:rPr lang="nl-NL" dirty="0" smtClean="0"/>
              <a:t> </a:t>
            </a:r>
            <a:r>
              <a:rPr lang="nl-NL" sz="1600" i="1" dirty="0" smtClean="0"/>
              <a:t>(Noord)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TULE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818" y="186110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Groep1-2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342" y="1872887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‘ik’ ‘mensen’</a:t>
            </a:r>
          </a:p>
          <a:p>
            <a:r>
              <a:rPr lang="nl-NL" dirty="0" smtClean="0"/>
              <a:t>‘spelen</a:t>
            </a:r>
            <a:r>
              <a:rPr lang="en-US" dirty="0" smtClean="0"/>
              <a:t>’</a:t>
            </a:r>
          </a:p>
          <a:p>
            <a:r>
              <a:rPr lang="nl-NL" dirty="0" smtClean="0"/>
              <a:t>‘dieren’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400" y="328891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3-4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3107" y="3284580"/>
            <a:ext cx="1979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‘familieportret’</a:t>
            </a:r>
          </a:p>
          <a:p>
            <a:r>
              <a:rPr lang="nl-NL" dirty="0" smtClean="0"/>
              <a:t>‘aankleding’</a:t>
            </a:r>
          </a:p>
          <a:p>
            <a:r>
              <a:rPr lang="nl-NL" dirty="0" smtClean="0"/>
              <a:t>-waarneming-</a:t>
            </a:r>
          </a:p>
        </p:txBody>
      </p:sp>
      <p:pic>
        <p:nvPicPr>
          <p:cNvPr id="3076" name="Picture 4" descr="http://tule.slo.nl/KunstzinnigeOrientatie/images/L54a-Gr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82" y="1709267"/>
            <a:ext cx="1620118" cy="12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ule.slo.nl/KunstzinnigeOrientatie/images/L54a-Gr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96" y="3212976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400" y="4441806"/>
            <a:ext cx="14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5-6</a:t>
            </a:r>
            <a:endParaRPr lang="en-US" dirty="0"/>
          </a:p>
        </p:txBody>
      </p:sp>
      <p:pic>
        <p:nvPicPr>
          <p:cNvPr id="3080" name="Picture 8" descr="http://www.debiesweide.be/2013/images/Website/Kleuter/Kleuter-3A/ik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54" b="67139"/>
          <a:stretch/>
        </p:blipFill>
        <p:spPr bwMode="auto">
          <a:xfrm>
            <a:off x="5765304" y="1594316"/>
            <a:ext cx="1121460" cy="144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tatic.zoom.nl/1C66E4E926FCFAD9709ECE6D2D9D175C-zelfportret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0822"/>
            <a:ext cx="949825" cy="14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03342" y="4441806"/>
            <a:ext cx="194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‘andere tijden’</a:t>
            </a:r>
          </a:p>
          <a:p>
            <a:r>
              <a:rPr lang="nl-NL" dirty="0" smtClean="0"/>
              <a:t>‘verre landen’</a:t>
            </a:r>
          </a:p>
          <a:p>
            <a:r>
              <a:rPr lang="nl-NL" dirty="0" smtClean="0"/>
              <a:t>‘interieurs’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4140" y="5573875"/>
            <a:ext cx="1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7-8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03342" y="5573318"/>
            <a:ext cx="3900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‘de kunstenaar’ </a:t>
            </a:r>
            <a:r>
              <a:rPr lang="nl-NL" sz="1600" i="1" dirty="0" smtClean="0"/>
              <a:t>(en zijn stijl)</a:t>
            </a:r>
          </a:p>
          <a:p>
            <a:r>
              <a:rPr lang="nl-NL" dirty="0" smtClean="0"/>
              <a:t>‘affiches’ </a:t>
            </a:r>
            <a:r>
              <a:rPr lang="nl-NL" sz="1600" i="1" dirty="0" smtClean="0"/>
              <a:t>(musical)</a:t>
            </a:r>
          </a:p>
          <a:p>
            <a:r>
              <a:rPr lang="nl-NL" dirty="0" smtClean="0"/>
              <a:t>-inrichten van tentoonstellingen’</a:t>
            </a:r>
            <a:endParaRPr lang="en-US" dirty="0"/>
          </a:p>
        </p:txBody>
      </p:sp>
      <p:pic>
        <p:nvPicPr>
          <p:cNvPr id="3084" name="Picture 12" descr="http://uploads5.wikiart.org/images/jan-steen/feast-of-st-nicholas-16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45" y="3568660"/>
            <a:ext cx="2130591" cy="24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Muziek</a:t>
            </a:r>
            <a:r>
              <a:rPr lang="nl-NL" dirty="0" smtClean="0"/>
              <a:t> </a:t>
            </a:r>
            <a:r>
              <a:rPr lang="nl-NL" sz="1600" i="1" dirty="0" smtClean="0"/>
              <a:t>(Midden)</a:t>
            </a:r>
            <a:endParaRPr lang="en-US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6818" y="186110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Groep1-2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400" y="328891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3-4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400" y="4581580"/>
            <a:ext cx="14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5-6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140" y="5573875"/>
            <a:ext cx="1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7-8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TULE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28257" y="186110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(muzikale verkenning van directe omgeving)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223044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‘herinnering’</a:t>
            </a:r>
          </a:p>
          <a:p>
            <a:r>
              <a:rPr lang="nl-NL" dirty="0" smtClean="0"/>
              <a:t>‘gevoel’</a:t>
            </a:r>
          </a:p>
          <a:p>
            <a:r>
              <a:rPr lang="nl-NL" dirty="0" smtClean="0"/>
              <a:t>-naspelen en nadoen-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3288918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(muzikale verkenning van </a:t>
            </a:r>
            <a:r>
              <a:rPr lang="nl-NL" dirty="0"/>
              <a:t>o</a:t>
            </a:r>
            <a:r>
              <a:rPr lang="nl-NL" dirty="0" smtClean="0"/>
              <a:t>nderwerpen uit wijk)</a:t>
            </a:r>
          </a:p>
          <a:p>
            <a:r>
              <a:rPr lang="nl-NL" dirty="0" smtClean="0"/>
              <a:t>‘de fanfare’</a:t>
            </a:r>
          </a:p>
          <a:p>
            <a:r>
              <a:rPr lang="nl-NL" dirty="0" smtClean="0"/>
              <a:t>‘het circus’</a:t>
            </a:r>
          </a:p>
          <a:p>
            <a:r>
              <a:rPr lang="nl-NL" dirty="0" smtClean="0"/>
              <a:t>-muziek en verbeelding </a:t>
            </a:r>
            <a:r>
              <a:rPr lang="nl-NL" sz="1600" i="1" dirty="0" smtClean="0"/>
              <a:t>(verhalen, sprookjes)- </a:t>
            </a:r>
            <a:r>
              <a:rPr lang="nl-NL" dirty="0" smtClean="0"/>
              <a:t>	</a:t>
            </a:r>
            <a:r>
              <a:rPr lang="nl-NL" dirty="0" smtClean="0">
                <a:hlinkClick r:id="rId3"/>
              </a:rPr>
              <a:t>link</a:t>
            </a:r>
            <a:endParaRPr lang="nl-NL" dirty="0" smtClean="0"/>
          </a:p>
          <a:p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458158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‘verre landen</a:t>
            </a:r>
          </a:p>
          <a:p>
            <a:r>
              <a:rPr lang="nl-NL" dirty="0" smtClean="0"/>
              <a:t>‘andere tijden</a:t>
            </a:r>
            <a:r>
              <a:rPr lang="en-US" dirty="0" smtClean="0"/>
              <a:t>’</a:t>
            </a:r>
          </a:p>
          <a:p>
            <a:r>
              <a:rPr lang="nl-NL" dirty="0" smtClean="0"/>
              <a:t>‘toekomst’ (heden en verleden)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7744" y="558509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‘oorlog’</a:t>
            </a:r>
          </a:p>
          <a:p>
            <a:r>
              <a:rPr lang="nl-NL" dirty="0" smtClean="0"/>
              <a:t>‘rap en liefde’</a:t>
            </a:r>
          </a:p>
          <a:p>
            <a:r>
              <a:rPr lang="nl-NL" dirty="0" smtClean="0"/>
              <a:t>‘muzikanten’</a:t>
            </a:r>
          </a:p>
          <a:p>
            <a:r>
              <a:rPr lang="nl-NL" dirty="0" smtClean="0"/>
              <a:t>‘</a:t>
            </a:r>
            <a:r>
              <a:rPr lang="nl-NL" dirty="0" err="1" smtClean="0"/>
              <a:t>ringtones</a:t>
            </a:r>
            <a:r>
              <a:rPr lang="nl-NL" dirty="0" smtClean="0"/>
              <a:t>’ </a:t>
            </a:r>
            <a:r>
              <a:rPr lang="nl-NL" sz="1600" i="1" dirty="0" smtClean="0"/>
              <a:t>(computer en muziek)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656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Architectuur </a:t>
            </a:r>
            <a:r>
              <a:rPr lang="nl-NL" sz="1600" i="1" dirty="0" smtClean="0"/>
              <a:t>(Oost en zuid)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6818" y="186110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Groep1-2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650" y="3177742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3-4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140" y="4232121"/>
            <a:ext cx="14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5-6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650" y="5462478"/>
            <a:ext cx="1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7-8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TULE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186110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‘mijn huis’</a:t>
            </a:r>
          </a:p>
          <a:p>
            <a:r>
              <a:rPr lang="nl-NL" dirty="0" smtClean="0"/>
              <a:t>‘onze straat’</a:t>
            </a:r>
          </a:p>
          <a:p>
            <a:r>
              <a:rPr lang="nl-NL" dirty="0" smtClean="0"/>
              <a:t>‘school’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1" t="20040" r="4003" b="22105"/>
          <a:stretch/>
        </p:blipFill>
        <p:spPr bwMode="auto">
          <a:xfrm>
            <a:off x="4620065" y="1744802"/>
            <a:ext cx="2082548" cy="143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3768" y="3101436"/>
            <a:ext cx="641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‘aankleding’</a:t>
            </a:r>
          </a:p>
          <a:p>
            <a:r>
              <a:rPr lang="nl-NL" dirty="0" smtClean="0"/>
              <a:t>‘bijzondere gebouwen’ </a:t>
            </a:r>
            <a:r>
              <a:rPr lang="nl-NL" sz="1600" i="1" dirty="0"/>
              <a:t>(</a:t>
            </a:r>
            <a:r>
              <a:rPr lang="nl-NL" sz="1600" i="1" dirty="0" smtClean="0"/>
              <a:t>kastelen, boerderijen, kerken)</a:t>
            </a:r>
          </a:p>
          <a:p>
            <a:r>
              <a:rPr lang="nl-NL" dirty="0" smtClean="0"/>
              <a:t>‘het landschap’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4232121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‘bijzondere gebouwen in onze stad’</a:t>
            </a:r>
          </a:p>
          <a:p>
            <a:r>
              <a:rPr lang="nl-NL" dirty="0" smtClean="0"/>
              <a:t>‘oud en nieuw’</a:t>
            </a:r>
          </a:p>
          <a:p>
            <a:r>
              <a:rPr lang="nl-NL" dirty="0" smtClean="0"/>
              <a:t>‘inrichting’</a:t>
            </a:r>
            <a:endParaRPr lang="en-US" dirty="0"/>
          </a:p>
        </p:txBody>
      </p:sp>
      <p:pic>
        <p:nvPicPr>
          <p:cNvPr id="5124" name="Picture 4" descr="http://www.jeannedekkers.nl/media/filer_private/2011/01/16/dsc0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78" y="4013736"/>
            <a:ext cx="2008518" cy="13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4.bp.blogspot.com/-YAz_x3UXH8c/TxBY5kUjsQI/AAAAAAAAD1g/2_J88l_9OtE/s1600/IMAG218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4"/>
          <a:stretch/>
        </p:blipFill>
        <p:spPr bwMode="auto">
          <a:xfrm>
            <a:off x="6886504" y="1743036"/>
            <a:ext cx="1681940" cy="14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tatic.zoom.nl/995CCC43255586BBBECAC26257A42341-sluis-van-hengel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9766" r="15531" b="6814"/>
          <a:stretch/>
        </p:blipFill>
        <p:spPr bwMode="auto">
          <a:xfrm>
            <a:off x="4993494" y="5130801"/>
            <a:ext cx="1908268" cy="162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83768" y="5373835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‘meubels’</a:t>
            </a:r>
          </a:p>
          <a:p>
            <a:r>
              <a:rPr lang="nl-NL" dirty="0" smtClean="0"/>
              <a:t>‘industrie’</a:t>
            </a:r>
          </a:p>
          <a:p>
            <a:r>
              <a:rPr lang="nl-NL" dirty="0" smtClean="0"/>
              <a:t>‘architecten’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95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9736" r="26733" b="5553"/>
          <a:stretch/>
        </p:blipFill>
        <p:spPr bwMode="auto">
          <a:xfrm>
            <a:off x="0" y="33211"/>
            <a:ext cx="9144000" cy="68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547664" y="4365104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1"/>
          <p:cNvSpPr/>
          <p:nvPr/>
        </p:nvSpPr>
        <p:spPr>
          <a:xfrm>
            <a:off x="1557933" y="5157192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1"/>
          <p:cNvSpPr/>
          <p:nvPr/>
        </p:nvSpPr>
        <p:spPr>
          <a:xfrm>
            <a:off x="1259632" y="2420888"/>
            <a:ext cx="1008112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1043608" y="404664"/>
            <a:ext cx="708966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841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9736" r="26733" b="5553"/>
          <a:stretch/>
        </p:blipFill>
        <p:spPr bwMode="auto">
          <a:xfrm>
            <a:off x="0" y="33211"/>
            <a:ext cx="9144000" cy="68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547664" y="4365104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1"/>
          <p:cNvSpPr/>
          <p:nvPr/>
        </p:nvSpPr>
        <p:spPr>
          <a:xfrm>
            <a:off x="1557933" y="5157192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1"/>
          <p:cNvSpPr/>
          <p:nvPr/>
        </p:nvSpPr>
        <p:spPr>
          <a:xfrm>
            <a:off x="1259632" y="2420888"/>
            <a:ext cx="1008112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-OMLAAG 2"/>
          <p:cNvSpPr/>
          <p:nvPr/>
        </p:nvSpPr>
        <p:spPr>
          <a:xfrm>
            <a:off x="6300192" y="1638092"/>
            <a:ext cx="288032" cy="152392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>
            <a:off x="5724128" y="1638092"/>
            <a:ext cx="288032" cy="152392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>
            <a:off x="3406176" y="1638092"/>
            <a:ext cx="288032" cy="150287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>
            <a:off x="1468475" y="1638092"/>
            <a:ext cx="288032" cy="147641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043608" y="519910"/>
            <a:ext cx="74888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4373978" y="1448780"/>
            <a:ext cx="252028" cy="1764196"/>
          </a:xfrm>
          <a:prstGeom prst="downArrow">
            <a:avLst>
              <a:gd name="adj1" fmla="val 3472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83768" y="68047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Cultuur Ontmoeting MUZIEK, </a:t>
            </a:r>
          </a:p>
          <a:p>
            <a:r>
              <a:rPr lang="nl-NL" sz="2400" b="1" dirty="0" smtClean="0">
                <a:solidFill>
                  <a:srgbClr val="FF0000"/>
                </a:solidFill>
              </a:rPr>
              <a:t>uit verre landen (</a:t>
            </a:r>
            <a:r>
              <a:rPr lang="nl-NL" sz="2400" b="1" dirty="0" err="1" smtClean="0">
                <a:solidFill>
                  <a:srgbClr val="FF0000"/>
                </a:solidFill>
              </a:rPr>
              <a:t>slo</a:t>
            </a:r>
            <a:r>
              <a:rPr lang="nl-NL" sz="2400" b="1" dirty="0" smtClean="0">
                <a:solidFill>
                  <a:srgbClr val="FF0000"/>
                </a:solidFill>
              </a:rPr>
              <a:t>-tule) 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01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9736" r="26733" b="5553"/>
          <a:stretch/>
        </p:blipFill>
        <p:spPr bwMode="auto">
          <a:xfrm>
            <a:off x="0" y="33211"/>
            <a:ext cx="9144000" cy="681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547664" y="4365104"/>
            <a:ext cx="18722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1"/>
          <p:cNvSpPr/>
          <p:nvPr/>
        </p:nvSpPr>
        <p:spPr>
          <a:xfrm>
            <a:off x="1557933" y="5157192"/>
            <a:ext cx="18722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PIJL-OMLAAG 2"/>
          <p:cNvSpPr/>
          <p:nvPr/>
        </p:nvSpPr>
        <p:spPr>
          <a:xfrm>
            <a:off x="6300192" y="1638092"/>
            <a:ext cx="288032" cy="152392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>
            <a:off x="5724128" y="1638092"/>
            <a:ext cx="288032" cy="152392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>
            <a:off x="3406176" y="1638092"/>
            <a:ext cx="288032" cy="150287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>
            <a:off x="1468475" y="1638092"/>
            <a:ext cx="288032" cy="147641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1043608" y="519910"/>
            <a:ext cx="74888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4499992" y="1566084"/>
            <a:ext cx="45719" cy="1718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2" descr="https://oabdekkers.files.wordpress.com/2014/10/21st-century-skill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862916" cy="18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843808" y="866331"/>
            <a:ext cx="414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Cultuur Ontmoeting MUZIEK, </a:t>
            </a:r>
          </a:p>
          <a:p>
            <a:r>
              <a:rPr lang="nl-NL" b="1" dirty="0" smtClean="0"/>
              <a:t>uit verre landen (</a:t>
            </a:r>
            <a:r>
              <a:rPr lang="nl-NL" b="1" dirty="0" err="1" smtClean="0"/>
              <a:t>slo</a:t>
            </a:r>
            <a:r>
              <a:rPr lang="nl-NL" b="1" dirty="0" smtClean="0"/>
              <a:t>-tule) </a:t>
            </a:r>
            <a:endParaRPr lang="nl-NL" b="1" dirty="0"/>
          </a:p>
        </p:txBody>
      </p:sp>
      <p:pic>
        <p:nvPicPr>
          <p:cNvPr id="17" name="Picture 2" descr="https://oabdekkers.files.wordpress.com/2014/10/21st-century-skills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7" t="11109" r="35077" b="62911"/>
          <a:stretch/>
        </p:blipFill>
        <p:spPr bwMode="auto">
          <a:xfrm>
            <a:off x="552683" y="4005064"/>
            <a:ext cx="3024336" cy="26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IJL-OMLAAG 17"/>
          <p:cNvSpPr/>
          <p:nvPr/>
        </p:nvSpPr>
        <p:spPr>
          <a:xfrm>
            <a:off x="1429750" y="3861048"/>
            <a:ext cx="288032" cy="117292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2" descr="https://oabdekkers.files.wordpress.com/2014/10/21st-century-skills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42881" r="9961" b="31139"/>
          <a:stretch/>
        </p:blipFill>
        <p:spPr bwMode="auto">
          <a:xfrm>
            <a:off x="5115478" y="3939509"/>
            <a:ext cx="3056922" cy="266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IJL-OMLAAG 19"/>
          <p:cNvSpPr/>
          <p:nvPr/>
        </p:nvSpPr>
        <p:spPr>
          <a:xfrm rot="16200000">
            <a:off x="4231433" y="4136061"/>
            <a:ext cx="288032" cy="219918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Box 9"/>
          <p:cNvSpPr txBox="1"/>
          <p:nvPr/>
        </p:nvSpPr>
        <p:spPr>
          <a:xfrm>
            <a:off x="97342" y="2633035"/>
            <a:ext cx="1075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Is deze les ‘21-proof’?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4415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191672" y="1700808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Muziekles</a:t>
            </a:r>
            <a:r>
              <a:rPr lang="en-US" dirty="0" smtClean="0"/>
              <a:t>. </a:t>
            </a:r>
            <a:r>
              <a:rPr lang="en-US" sz="1600" dirty="0" err="1" smtClean="0"/>
              <a:t>Luisteren</a:t>
            </a:r>
            <a:r>
              <a:rPr lang="en-US" sz="1600" dirty="0" smtClean="0"/>
              <a:t> </a:t>
            </a:r>
            <a:r>
              <a:rPr lang="en-US" sz="1600" dirty="0"/>
              <a:t>en </a:t>
            </a:r>
            <a:r>
              <a:rPr lang="en-US" sz="1600" dirty="0" err="1"/>
              <a:t>eventueel</a:t>
            </a:r>
            <a:r>
              <a:rPr lang="en-US" sz="1600" dirty="0"/>
              <a:t> </a:t>
            </a:r>
            <a:r>
              <a:rPr lang="en-US" sz="1600" dirty="0" err="1"/>
              <a:t>zingen</a:t>
            </a:r>
            <a:r>
              <a:rPr lang="en-US" sz="1600" dirty="0"/>
              <a:t> van </a:t>
            </a:r>
            <a:r>
              <a:rPr lang="en-US" sz="1600" dirty="0" err="1"/>
              <a:t>liedjes</a:t>
            </a:r>
            <a:r>
              <a:rPr lang="en-US" sz="1600" dirty="0"/>
              <a:t> </a:t>
            </a:r>
            <a:r>
              <a:rPr lang="en-US" sz="1600" dirty="0" err="1"/>
              <a:t>uit</a:t>
            </a:r>
            <a:r>
              <a:rPr lang="en-US" sz="1600" dirty="0"/>
              <a:t> </a:t>
            </a:r>
            <a:r>
              <a:rPr lang="en-US" sz="1600" dirty="0" err="1"/>
              <a:t>verschillende</a:t>
            </a:r>
            <a:r>
              <a:rPr lang="en-US" sz="1600" dirty="0"/>
              <a:t> </a:t>
            </a:r>
            <a:r>
              <a:rPr lang="en-US" sz="1600" dirty="0" err="1"/>
              <a:t>culturen</a:t>
            </a:r>
            <a:r>
              <a:rPr lang="en-US" sz="1600" dirty="0"/>
              <a:t>/</a:t>
            </a:r>
            <a:r>
              <a:rPr lang="en-US" sz="1600" dirty="0" err="1"/>
              <a:t>werelddelen</a:t>
            </a:r>
            <a:r>
              <a:rPr lang="en-US" sz="1600" dirty="0"/>
              <a:t>.</a:t>
            </a:r>
            <a:endParaRPr lang="nl-NL" sz="1600" dirty="0"/>
          </a:p>
        </p:txBody>
      </p:sp>
      <p:sp>
        <p:nvSpPr>
          <p:cNvPr id="5" name="Rechthoek 4"/>
          <p:cNvSpPr/>
          <p:nvPr/>
        </p:nvSpPr>
        <p:spPr>
          <a:xfrm>
            <a:off x="2718048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 smtClean="0"/>
              <a:t>MUZIEK. Groep 3/4</a:t>
            </a:r>
          </a:p>
          <a:p>
            <a:r>
              <a:rPr lang="nl-NL" dirty="0"/>
              <a:t>M</a:t>
            </a:r>
            <a:r>
              <a:rPr lang="nl-NL" dirty="0" smtClean="0"/>
              <a:t>uziek</a:t>
            </a:r>
            <a:r>
              <a:rPr lang="nl-NL" dirty="0"/>
              <a:t>, afkomstig uit verschillende stijlperioden en </a:t>
            </a:r>
            <a:r>
              <a:rPr lang="nl-NL" dirty="0" smtClean="0"/>
              <a:t>culturen</a:t>
            </a:r>
            <a:r>
              <a:rPr lang="nl-NL" b="1" dirty="0" smtClean="0"/>
              <a:t>.</a:t>
            </a:r>
          </a:p>
          <a:p>
            <a:r>
              <a:rPr lang="nl-NL" dirty="0" smtClean="0"/>
              <a:t>(Zie </a:t>
            </a:r>
            <a:r>
              <a:rPr lang="nl-NL" dirty="0" err="1" smtClean="0"/>
              <a:t>slo</a:t>
            </a:r>
            <a:r>
              <a:rPr lang="nl-NL" dirty="0" smtClean="0"/>
              <a:t>-tule</a:t>
            </a:r>
            <a:r>
              <a:rPr lang="nl-NL" dirty="0"/>
              <a:t>)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275860" y="3297379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Dans</a:t>
            </a:r>
            <a:r>
              <a:rPr lang="en-US" b="1" dirty="0" smtClean="0"/>
              <a:t>. </a:t>
            </a:r>
            <a:r>
              <a:rPr lang="en-US" sz="1600" dirty="0" err="1"/>
              <a:t>Aandacht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/>
              <a:t>uitingen</a:t>
            </a:r>
            <a:r>
              <a:rPr lang="en-US" sz="1600" dirty="0"/>
              <a:t> in </a:t>
            </a:r>
            <a:r>
              <a:rPr lang="en-US" sz="1600" dirty="0" err="1" smtClean="0"/>
              <a:t>dansstijlen</a:t>
            </a:r>
            <a:r>
              <a:rPr lang="en-US" sz="1600" dirty="0" smtClean="0"/>
              <a:t>. 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627784" y="1700808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Geschiedenis</a:t>
            </a:r>
            <a:r>
              <a:rPr lang="en-US" b="1" dirty="0" smtClean="0"/>
              <a:t>. </a:t>
            </a:r>
            <a:r>
              <a:rPr lang="en-US" sz="1600" dirty="0" err="1"/>
              <a:t>I</a:t>
            </a:r>
            <a:r>
              <a:rPr lang="en-US" sz="1600" dirty="0" err="1" smtClean="0"/>
              <a:t>nzoomen</a:t>
            </a:r>
            <a:r>
              <a:rPr lang="en-US" sz="1600" dirty="0" smtClean="0"/>
              <a:t> op de </a:t>
            </a:r>
            <a:r>
              <a:rPr lang="en-US" sz="1600" dirty="0" err="1" smtClean="0"/>
              <a:t>afrikaanse</a:t>
            </a:r>
            <a:r>
              <a:rPr lang="en-US" sz="1600" dirty="0" smtClean="0"/>
              <a:t> </a:t>
            </a:r>
            <a:r>
              <a:rPr lang="en-US" sz="1600" dirty="0" err="1"/>
              <a:t>invloed</a:t>
            </a:r>
            <a:r>
              <a:rPr lang="en-US" sz="1600" dirty="0"/>
              <a:t> op </a:t>
            </a:r>
            <a:r>
              <a:rPr lang="en-US" sz="1600" dirty="0" err="1"/>
              <a:t>onze</a:t>
            </a:r>
            <a:r>
              <a:rPr lang="en-US" sz="1600" dirty="0"/>
              <a:t> </a:t>
            </a:r>
            <a:r>
              <a:rPr lang="en-US" sz="1600" dirty="0" err="1"/>
              <a:t>huidige</a:t>
            </a:r>
            <a:r>
              <a:rPr lang="en-US" sz="1600" dirty="0"/>
              <a:t> </a:t>
            </a:r>
            <a:r>
              <a:rPr lang="en-US" sz="1600" dirty="0" err="1" smtClean="0"/>
              <a:t>muziek</a:t>
            </a:r>
            <a:r>
              <a:rPr lang="en-US" sz="1600" dirty="0" smtClean="0"/>
              <a:t>.</a:t>
            </a:r>
            <a:endParaRPr lang="nl-NL" sz="1600" dirty="0"/>
          </a:p>
        </p:txBody>
      </p:sp>
      <p:sp>
        <p:nvSpPr>
          <p:cNvPr id="8" name="Tekstvak 7"/>
          <p:cNvSpPr txBox="1"/>
          <p:nvPr/>
        </p:nvSpPr>
        <p:spPr>
          <a:xfrm>
            <a:off x="2646396" y="3284984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Nederlands</a:t>
            </a:r>
            <a:r>
              <a:rPr lang="en-US" b="1" dirty="0" smtClean="0"/>
              <a:t>.</a:t>
            </a:r>
          </a:p>
          <a:p>
            <a:r>
              <a:rPr lang="en-US" sz="1600" dirty="0" err="1"/>
              <a:t>A</a:t>
            </a:r>
            <a:r>
              <a:rPr lang="en-US" sz="1600" dirty="0" err="1" smtClean="0"/>
              <a:t>nalyseren</a:t>
            </a:r>
            <a:r>
              <a:rPr lang="en-US" sz="1600" dirty="0" smtClean="0"/>
              <a:t> </a:t>
            </a:r>
            <a:r>
              <a:rPr lang="en-US" sz="1600" dirty="0"/>
              <a:t>van </a:t>
            </a:r>
            <a:r>
              <a:rPr lang="en-US" sz="1600" dirty="0" err="1"/>
              <a:t>rapmuziek</a:t>
            </a:r>
            <a:r>
              <a:rPr lang="en-US" sz="1600" dirty="0"/>
              <a:t> en het </a:t>
            </a:r>
            <a:r>
              <a:rPr lang="en-US" sz="1600" dirty="0" err="1"/>
              <a:t>zelf</a:t>
            </a:r>
            <a:r>
              <a:rPr lang="en-US" sz="1600" dirty="0"/>
              <a:t> </a:t>
            </a:r>
            <a:r>
              <a:rPr lang="en-US" sz="1600" dirty="0" err="1"/>
              <a:t>maken</a:t>
            </a:r>
            <a:r>
              <a:rPr lang="en-US" sz="1600" dirty="0"/>
              <a:t> van </a:t>
            </a:r>
            <a:r>
              <a:rPr lang="en-US" sz="1600" dirty="0" err="1"/>
              <a:t>een</a:t>
            </a:r>
            <a:r>
              <a:rPr lang="en-US" sz="1600" dirty="0"/>
              <a:t> rap.</a:t>
            </a:r>
          </a:p>
          <a:p>
            <a:endParaRPr lang="nl-NL" dirty="0"/>
          </a:p>
        </p:txBody>
      </p:sp>
      <p:pic>
        <p:nvPicPr>
          <p:cNvPr id="10" name="Picture 2" descr="https://oabdekkers.files.wordpress.com/2014/10/21st-century-skil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oabdekkers.files.wordpress.com/2014/10/21st-century-skill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7" t="11109" r="35077" b="62911"/>
          <a:stretch/>
        </p:blipFill>
        <p:spPr bwMode="auto">
          <a:xfrm>
            <a:off x="2627784" y="4852201"/>
            <a:ext cx="2520280" cy="20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oabdekkers.files.wordpress.com/2014/10/21st-century-skill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42881" r="9961" b="31139"/>
          <a:stretch/>
        </p:blipFill>
        <p:spPr bwMode="auto">
          <a:xfrm>
            <a:off x="6444208" y="4843328"/>
            <a:ext cx="2699792" cy="20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251520" y="3356992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Is deze les ‘21-proof’?</a:t>
            </a:r>
            <a:endParaRPr lang="en-US" sz="2800" b="1" i="1" dirty="0"/>
          </a:p>
        </p:txBody>
      </p:sp>
      <p:sp>
        <p:nvSpPr>
          <p:cNvPr id="14" name="Rechthoek 13"/>
          <p:cNvSpPr/>
          <p:nvPr/>
        </p:nvSpPr>
        <p:spPr>
          <a:xfrm>
            <a:off x="4572000" y="2852937"/>
            <a:ext cx="1584176" cy="646331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nl-NL" b="1" dirty="0" smtClean="0"/>
              <a:t>Muziek uit </a:t>
            </a:r>
            <a:r>
              <a:rPr lang="nl-NL" b="1" dirty="0"/>
              <a:t>verre landen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58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abdekkers.files.wordpress.com/2014/10/21st-century-skill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97" y="17353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3356992"/>
            <a:ext cx="132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 smtClean="0"/>
              <a:t>Is deze les ‘21-proof’?</a:t>
            </a:r>
            <a:endParaRPr lang="en-US" sz="2400" b="1" i="1" dirty="0"/>
          </a:p>
        </p:txBody>
      </p:sp>
      <p:sp>
        <p:nvSpPr>
          <p:cNvPr id="3" name="Rechthoek 2"/>
          <p:cNvSpPr/>
          <p:nvPr/>
        </p:nvSpPr>
        <p:spPr>
          <a:xfrm>
            <a:off x="2680223" y="160048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SCHILDERKUNST. </a:t>
            </a:r>
            <a:r>
              <a:rPr lang="nl-NL" b="1" dirty="0"/>
              <a:t>G</a:t>
            </a:r>
            <a:r>
              <a:rPr lang="nl-NL" b="1" dirty="0" smtClean="0"/>
              <a:t>roep </a:t>
            </a:r>
            <a:r>
              <a:rPr lang="nl-NL" b="1" dirty="0"/>
              <a:t>7/8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699793" y="60610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Portretten, </a:t>
            </a:r>
            <a:r>
              <a:rPr lang="nl-NL" dirty="0"/>
              <a:t>de stijl van </a:t>
            </a:r>
            <a:r>
              <a:rPr lang="nl-NL" dirty="0" smtClean="0"/>
              <a:t>een kunstenaar  (Zie </a:t>
            </a:r>
            <a:r>
              <a:rPr lang="nl-NL" dirty="0" err="1" smtClean="0"/>
              <a:t>slo</a:t>
            </a:r>
            <a:r>
              <a:rPr lang="nl-NL" dirty="0" smtClean="0"/>
              <a:t>-</a:t>
            </a:r>
            <a:r>
              <a:rPr lang="nl-NL" dirty="0"/>
              <a:t>t</a:t>
            </a:r>
            <a:r>
              <a:rPr lang="nl-NL" dirty="0" smtClean="0"/>
              <a:t>ule)</a:t>
            </a:r>
            <a:endParaRPr lang="nl-NL" dirty="0"/>
          </a:p>
        </p:txBody>
      </p:sp>
      <p:pic>
        <p:nvPicPr>
          <p:cNvPr id="13" name="Picture 2" descr="https://oabdekkers.files.wordpress.com/2014/10/21st-century-skill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20478" r="57995" b="53542"/>
          <a:stretch/>
        </p:blipFill>
        <p:spPr bwMode="auto">
          <a:xfrm>
            <a:off x="6444208" y="4628072"/>
            <a:ext cx="2699793" cy="22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2649257" y="1556792"/>
            <a:ext cx="2376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Natuur.</a:t>
            </a:r>
            <a:r>
              <a:rPr lang="nl-NL" dirty="0"/>
              <a:t> </a:t>
            </a:r>
            <a:r>
              <a:rPr lang="nl-NL" sz="1600" dirty="0"/>
              <a:t>Zelf ontdekken van het maken van  verf.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632569" y="2541438"/>
            <a:ext cx="244827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Geschiedenis.</a:t>
            </a:r>
            <a:r>
              <a:rPr lang="nl-NL" dirty="0" smtClean="0"/>
              <a:t> </a:t>
            </a:r>
            <a:r>
              <a:rPr lang="nl-NL" sz="1600" dirty="0" smtClean="0"/>
              <a:t>leren </a:t>
            </a:r>
            <a:r>
              <a:rPr lang="nl-NL" sz="1600" dirty="0"/>
              <a:t>over kenmerkende aspecten </a:t>
            </a:r>
            <a:r>
              <a:rPr lang="nl-NL" sz="1600" dirty="0" smtClean="0"/>
              <a:t>van</a:t>
            </a:r>
            <a:r>
              <a:rPr lang="nl-NL" sz="1600" dirty="0"/>
              <a:t/>
            </a:r>
            <a:br>
              <a:rPr lang="nl-NL" sz="1600" dirty="0"/>
            </a:br>
            <a:r>
              <a:rPr lang="nl-NL" sz="1600" dirty="0" smtClean="0"/>
              <a:t>volgend tijdvak; de gouden eeuw </a:t>
            </a:r>
            <a:endParaRPr lang="nl-NL" sz="1600" dirty="0"/>
          </a:p>
        </p:txBody>
      </p:sp>
      <p:sp>
        <p:nvSpPr>
          <p:cNvPr id="8" name="Tekstvak 7"/>
          <p:cNvSpPr txBox="1"/>
          <p:nvPr/>
        </p:nvSpPr>
        <p:spPr>
          <a:xfrm>
            <a:off x="6156176" y="1571285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Tekenen</a:t>
            </a:r>
            <a:r>
              <a:rPr lang="nl-NL" dirty="0"/>
              <a:t> </a:t>
            </a:r>
            <a:r>
              <a:rPr lang="nl-NL" sz="1600" dirty="0"/>
              <a:t>en schilderen. het verhaal van </a:t>
            </a:r>
            <a:r>
              <a:rPr lang="nl-NL" sz="1600" dirty="0" smtClean="0"/>
              <a:t> </a:t>
            </a:r>
            <a:r>
              <a:rPr lang="nl-NL" sz="1600" dirty="0"/>
              <a:t>p</a:t>
            </a:r>
            <a:r>
              <a:rPr lang="nl-NL" sz="1600" dirty="0" smtClean="0"/>
              <a:t>ortretschilderen. </a:t>
            </a:r>
            <a:endParaRPr lang="nl-NL" dirty="0"/>
          </a:p>
        </p:txBody>
      </p:sp>
      <p:pic>
        <p:nvPicPr>
          <p:cNvPr id="11" name="Picture 2" descr="https://oabdekkers.files.wordpress.com/2014/10/21st-century-skill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7" t="11109" r="35077" b="62911"/>
          <a:stretch/>
        </p:blipFill>
        <p:spPr bwMode="auto">
          <a:xfrm>
            <a:off x="2737766" y="4698588"/>
            <a:ext cx="2532940" cy="22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119664" y="2787605"/>
            <a:ext cx="30243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Drama.</a:t>
            </a:r>
            <a:r>
              <a:rPr lang="nl-NL" dirty="0"/>
              <a:t> </a:t>
            </a:r>
            <a:r>
              <a:rPr lang="nl-NL" sz="1600" dirty="0" smtClean="0"/>
              <a:t>Spel </a:t>
            </a:r>
            <a:r>
              <a:rPr lang="nl-NL" sz="1600" dirty="0"/>
              <a:t>op basis van theatervoorstellingen. </a:t>
            </a:r>
            <a:r>
              <a:rPr lang="nl-NL" sz="1600" dirty="0" smtClean="0"/>
              <a:t>Vormgeving </a:t>
            </a:r>
            <a:r>
              <a:rPr lang="nl-NL" sz="1600" dirty="0"/>
              <a:t>met gebruik van kostuums, attributen, decor, licht en </a:t>
            </a:r>
            <a:r>
              <a:rPr lang="nl-NL" sz="1600" dirty="0" smtClean="0"/>
              <a:t>geluid. </a:t>
            </a:r>
            <a:endParaRPr lang="nl-NL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2608532" y="3907599"/>
            <a:ext cx="3391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Nederlands.</a:t>
            </a:r>
            <a:r>
              <a:rPr lang="nl-NL" dirty="0"/>
              <a:t> </a:t>
            </a:r>
            <a:r>
              <a:rPr lang="nl-NL" sz="1600" dirty="0" smtClean="0"/>
              <a:t>Informatie achterhalen </a:t>
            </a:r>
            <a:r>
              <a:rPr lang="nl-NL" sz="1600" dirty="0"/>
              <a:t>in informatieve </a:t>
            </a:r>
            <a:r>
              <a:rPr lang="nl-NL" sz="1600" dirty="0" smtClean="0"/>
              <a:t>teksten.</a:t>
            </a:r>
            <a:endParaRPr lang="nl-NL" sz="1600" b="1" dirty="0"/>
          </a:p>
        </p:txBody>
      </p:sp>
      <p:sp>
        <p:nvSpPr>
          <p:cNvPr id="14" name="Rechthoek 13"/>
          <p:cNvSpPr/>
          <p:nvPr/>
        </p:nvSpPr>
        <p:spPr>
          <a:xfrm>
            <a:off x="4800445" y="3033881"/>
            <a:ext cx="1302422" cy="369332"/>
          </a:xfrm>
          <a:prstGeom prst="rect">
            <a:avLst/>
          </a:prstGeom>
          <a:solidFill>
            <a:srgbClr val="FF6600"/>
          </a:solidFill>
        </p:spPr>
        <p:txBody>
          <a:bodyPr wrap="none">
            <a:spAutoFit/>
          </a:bodyPr>
          <a:lstStyle/>
          <a:p>
            <a:r>
              <a:rPr lang="nl-NL" b="1" dirty="0"/>
              <a:t>Portretten</a:t>
            </a:r>
          </a:p>
        </p:txBody>
      </p:sp>
      <p:sp>
        <p:nvSpPr>
          <p:cNvPr id="2" name="Rechthoek 1"/>
          <p:cNvSpPr/>
          <p:nvPr/>
        </p:nvSpPr>
        <p:spPr>
          <a:xfrm>
            <a:off x="2091" y="5445224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Brainstorm in duo’s wat bij deze twee onderdelen zou passen?</a:t>
            </a:r>
          </a:p>
          <a:p>
            <a:r>
              <a:rPr lang="nl-NL" dirty="0" smtClean="0"/>
              <a:t> </a:t>
            </a:r>
            <a:r>
              <a:rPr lang="nl-NL" sz="1400" dirty="0" smtClean="0"/>
              <a:t>(2 minuten)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0925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9" grpId="0"/>
      <p:bldP spid="12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abdekkers.files.wordpress.com/2014/10/21st-century-skill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0203" y="2780928"/>
            <a:ext cx="14594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/>
              <a:t>Is deze les ‘21-proof’</a:t>
            </a:r>
            <a:r>
              <a:rPr lang="nl-NL" sz="3200" b="1" i="1" dirty="0" smtClean="0"/>
              <a:t>?</a:t>
            </a:r>
            <a:endParaRPr lang="en-US" sz="2800" b="1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2699792" y="260647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ARCHITECTUUR. </a:t>
            </a:r>
            <a:r>
              <a:rPr lang="nl-NL" b="1" dirty="0"/>
              <a:t>G</a:t>
            </a:r>
            <a:r>
              <a:rPr lang="nl-NL" b="1" dirty="0" smtClean="0"/>
              <a:t>roep 1/2</a:t>
            </a:r>
          </a:p>
          <a:p>
            <a:r>
              <a:rPr lang="nl-NL" dirty="0"/>
              <a:t>O</a:t>
            </a:r>
            <a:r>
              <a:rPr lang="nl-NL" dirty="0" smtClean="0"/>
              <a:t>mgevingsvormgeving</a:t>
            </a:r>
            <a:r>
              <a:rPr lang="nl-NL" dirty="0"/>
              <a:t>,</a:t>
            </a:r>
          </a:p>
          <a:p>
            <a:r>
              <a:rPr lang="nl-NL" dirty="0" smtClean="0"/>
              <a:t>Bijvoorbeeld huizen</a:t>
            </a:r>
            <a:r>
              <a:rPr lang="nl-NL" dirty="0"/>
              <a:t>, torens, bruggen, plein, </a:t>
            </a:r>
            <a:r>
              <a:rPr lang="nl-NL" dirty="0" smtClean="0"/>
              <a:t>park.</a:t>
            </a:r>
          </a:p>
          <a:p>
            <a:r>
              <a:rPr lang="nl-NL" dirty="0" smtClean="0"/>
              <a:t>(Zie </a:t>
            </a:r>
            <a:r>
              <a:rPr lang="nl-NL" dirty="0" err="1" smtClean="0"/>
              <a:t>slo</a:t>
            </a:r>
            <a:r>
              <a:rPr lang="nl-NL" dirty="0" smtClean="0"/>
              <a:t>-tule)</a:t>
            </a:r>
            <a:endParaRPr lang="nl-NL" b="1" dirty="0"/>
          </a:p>
        </p:txBody>
      </p:sp>
      <p:pic>
        <p:nvPicPr>
          <p:cNvPr id="9" name="Picture 2" descr="https://oabdekkers.files.wordpress.com/2014/10/21st-century-skill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8" t="20787" r="12046" b="53233"/>
          <a:stretch/>
        </p:blipFill>
        <p:spPr bwMode="auto">
          <a:xfrm>
            <a:off x="2627785" y="4601476"/>
            <a:ext cx="2592287" cy="22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716016" y="2755511"/>
            <a:ext cx="1584176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nl-NL" b="1" dirty="0" smtClean="0"/>
              <a:t>Onze straat</a:t>
            </a:r>
            <a:endParaRPr lang="nl-NL" b="1" dirty="0"/>
          </a:p>
        </p:txBody>
      </p:sp>
      <p:pic>
        <p:nvPicPr>
          <p:cNvPr id="13" name="Picture 2" descr="https://oabdekkers.files.wordpress.com/2014/10/21st-century-skill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6" t="61442" r="21098" b="12578"/>
          <a:stretch/>
        </p:blipFill>
        <p:spPr bwMode="auto">
          <a:xfrm>
            <a:off x="6542140" y="4601477"/>
            <a:ext cx="2601860" cy="22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627784" y="1589673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Aardrijkskunde.</a:t>
            </a:r>
            <a:r>
              <a:rPr lang="nl-NL" dirty="0" smtClean="0"/>
              <a:t> </a:t>
            </a:r>
            <a:r>
              <a:rPr lang="nl-NL" sz="1600" dirty="0"/>
              <a:t>A</a:t>
            </a:r>
            <a:r>
              <a:rPr lang="nl-NL" sz="1600" dirty="0" smtClean="0"/>
              <a:t>anverwante </a:t>
            </a:r>
            <a:r>
              <a:rPr lang="nl-NL" sz="1600" dirty="0"/>
              <a:t>vak </a:t>
            </a:r>
            <a:r>
              <a:rPr lang="nl-NL" sz="1600" dirty="0" smtClean="0"/>
              <a:t>OJW, </a:t>
            </a:r>
            <a:r>
              <a:rPr lang="nl-NL" sz="1600" dirty="0"/>
              <a:t>de straat, </a:t>
            </a:r>
            <a:r>
              <a:rPr lang="nl-NL" sz="1600" dirty="0" smtClean="0"/>
              <a:t>plattegrond.</a:t>
            </a:r>
            <a:endParaRPr lang="nl-NL" sz="1600" dirty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425872" y="1610428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Handvaardigheid. </a:t>
            </a:r>
            <a:r>
              <a:rPr lang="nl-NL" sz="1600" dirty="0" smtClean="0"/>
              <a:t>Bouwen </a:t>
            </a:r>
            <a:r>
              <a:rPr lang="nl-NL" sz="1600" dirty="0"/>
              <a:t>met kosteloos materiaal van eigen </a:t>
            </a:r>
            <a:r>
              <a:rPr lang="nl-NL" sz="1600" dirty="0" smtClean="0"/>
              <a:t>huis.</a:t>
            </a:r>
            <a:endParaRPr lang="nl-NL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2634680" y="2755511"/>
            <a:ext cx="1800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Natuur.</a:t>
            </a:r>
            <a:r>
              <a:rPr lang="nl-NL" dirty="0" smtClean="0"/>
              <a:t> </a:t>
            </a:r>
            <a:r>
              <a:rPr lang="nl-NL" sz="1600" dirty="0"/>
              <a:t>D</a:t>
            </a:r>
            <a:r>
              <a:rPr lang="nl-NL" sz="1600" dirty="0" smtClean="0"/>
              <a:t>e </a:t>
            </a:r>
            <a:r>
              <a:rPr lang="nl-NL" sz="1600" dirty="0"/>
              <a:t>tuin en het groen </a:t>
            </a:r>
            <a:r>
              <a:rPr lang="nl-NL" sz="1600" dirty="0" smtClean="0"/>
              <a:t>rondom.</a:t>
            </a:r>
            <a:endParaRPr lang="nl-NL" sz="1600" dirty="0"/>
          </a:p>
        </p:txBody>
      </p:sp>
      <p:sp>
        <p:nvSpPr>
          <p:cNvPr id="12" name="Tekstvak 11"/>
          <p:cNvSpPr txBox="1"/>
          <p:nvPr/>
        </p:nvSpPr>
        <p:spPr>
          <a:xfrm>
            <a:off x="2626419" y="3617285"/>
            <a:ext cx="20093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Rekenen. </a:t>
            </a:r>
            <a:r>
              <a:rPr lang="nl-NL" sz="1600" dirty="0" smtClean="0"/>
              <a:t>Tellen, </a:t>
            </a:r>
            <a:r>
              <a:rPr lang="nl-NL" sz="1600" dirty="0"/>
              <a:t>grote en kleine </a:t>
            </a:r>
            <a:r>
              <a:rPr lang="nl-NL" sz="1600" dirty="0" smtClean="0"/>
              <a:t>kamers.</a:t>
            </a:r>
            <a:endParaRPr lang="nl-NL" sz="1600" dirty="0"/>
          </a:p>
        </p:txBody>
      </p:sp>
      <p:sp>
        <p:nvSpPr>
          <p:cNvPr id="14" name="Rechthoek 13"/>
          <p:cNvSpPr/>
          <p:nvPr/>
        </p:nvSpPr>
        <p:spPr>
          <a:xfrm>
            <a:off x="0" y="5327772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Brainstorm in duo’s wat bij deze twee onderdelen zou passen?</a:t>
            </a:r>
          </a:p>
          <a:p>
            <a:r>
              <a:rPr lang="nl-NL" dirty="0"/>
              <a:t> </a:t>
            </a:r>
            <a:r>
              <a:rPr lang="nl-NL" sz="1600" dirty="0"/>
              <a:t>(2 minuten)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50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7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699792" y="62068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Taakomschrijving  van de educatief medewerker</a:t>
            </a:r>
          </a:p>
          <a:p>
            <a:r>
              <a:rPr lang="nl-NL" dirty="0" smtClean="0"/>
              <a:t>en scholen </a:t>
            </a:r>
            <a:r>
              <a:rPr lang="nl-NL" i="1" dirty="0" smtClean="0"/>
              <a:t>(situatie Hengelo)</a:t>
            </a:r>
            <a:endParaRPr lang="nl-NL" i="1" dirty="0"/>
          </a:p>
        </p:txBody>
      </p:sp>
      <p:sp>
        <p:nvSpPr>
          <p:cNvPr id="4" name="Tekstvak 3"/>
          <p:cNvSpPr txBox="1"/>
          <p:nvPr/>
        </p:nvSpPr>
        <p:spPr>
          <a:xfrm>
            <a:off x="408037" y="3459866"/>
            <a:ext cx="1836204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Productie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08037" y="2025232"/>
            <a:ext cx="1836204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Lessuggestie vooraf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08037" y="4615779"/>
            <a:ext cx="1836204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Lessuggestie achteraf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8" name="Rechte verbindingslijn met pijl 7"/>
          <p:cNvCxnSpPr>
            <a:stCxn id="5" idx="2"/>
            <a:endCxn id="4" idx="0"/>
          </p:cNvCxnSpPr>
          <p:nvPr/>
        </p:nvCxnSpPr>
        <p:spPr>
          <a:xfrm>
            <a:off x="1326139" y="2671563"/>
            <a:ext cx="0" cy="78830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stCxn id="4" idx="2"/>
            <a:endCxn id="6" idx="0"/>
          </p:cNvCxnSpPr>
          <p:nvPr/>
        </p:nvCxnSpPr>
        <p:spPr>
          <a:xfrm>
            <a:off x="1326139" y="3829198"/>
            <a:ext cx="0" cy="7865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825233" y="3180172"/>
            <a:ext cx="106211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Rest KO-vakken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018953" y="3182867"/>
            <a:ext cx="11521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Rest OJW-vakken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5332586" y="3318670"/>
            <a:ext cx="172819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Instrumentele vakken</a:t>
            </a:r>
            <a:endParaRPr lang="nl-NL" dirty="0"/>
          </a:p>
        </p:txBody>
      </p:sp>
      <p:cxnSp>
        <p:nvCxnSpPr>
          <p:cNvPr id="18" name="Rechte verbindingslijn met pijl 17"/>
          <p:cNvCxnSpPr>
            <a:stCxn id="5" idx="3"/>
            <a:endCxn id="14" idx="1"/>
          </p:cNvCxnSpPr>
          <p:nvPr/>
        </p:nvCxnSpPr>
        <p:spPr>
          <a:xfrm>
            <a:off x="2244241" y="2348398"/>
            <a:ext cx="580992" cy="1293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>
            <a:stCxn id="6" idx="3"/>
            <a:endCxn id="14" idx="1"/>
          </p:cNvCxnSpPr>
          <p:nvPr/>
        </p:nvCxnSpPr>
        <p:spPr>
          <a:xfrm flipV="1">
            <a:off x="2244241" y="3641837"/>
            <a:ext cx="580992" cy="1297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stCxn id="14" idx="3"/>
            <a:endCxn id="15" idx="1"/>
          </p:cNvCxnSpPr>
          <p:nvPr/>
        </p:nvCxnSpPr>
        <p:spPr>
          <a:xfrm>
            <a:off x="3887351" y="3641837"/>
            <a:ext cx="131602" cy="2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stCxn id="15" idx="3"/>
            <a:endCxn id="16" idx="1"/>
          </p:cNvCxnSpPr>
          <p:nvPr/>
        </p:nvCxnSpPr>
        <p:spPr>
          <a:xfrm flipV="1">
            <a:off x="5171081" y="3641836"/>
            <a:ext cx="161505" cy="2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362605" y="5845918"/>
            <a:ext cx="862297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>
                <a:solidFill>
                  <a:schemeClr val="bg1"/>
                </a:solidFill>
              </a:rPr>
              <a:t>TULE zijn richtinggevend</a:t>
            </a:r>
            <a:endParaRPr lang="nl-NL" i="1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 rot="18628371">
            <a:off x="2991430" y="216023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k</a:t>
            </a:r>
            <a:r>
              <a:rPr lang="nl-NL" sz="1400" i="1" dirty="0" smtClean="0"/>
              <a:t>unst en cultuur</a:t>
            </a:r>
            <a:endParaRPr lang="nl-NL" sz="1400" i="1" dirty="0"/>
          </a:p>
        </p:txBody>
      </p:sp>
      <p:sp>
        <p:nvSpPr>
          <p:cNvPr id="17" name="Tekstvak 16"/>
          <p:cNvSpPr txBox="1"/>
          <p:nvPr/>
        </p:nvSpPr>
        <p:spPr>
          <a:xfrm rot="18628371">
            <a:off x="4219976" y="2126215"/>
            <a:ext cx="1802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erfgoed</a:t>
            </a:r>
            <a:endParaRPr lang="nl-NL" sz="1400" i="1" dirty="0"/>
          </a:p>
        </p:txBody>
      </p:sp>
      <p:sp>
        <p:nvSpPr>
          <p:cNvPr id="28" name="Tekstvak 27"/>
          <p:cNvSpPr txBox="1"/>
          <p:nvPr/>
        </p:nvSpPr>
        <p:spPr>
          <a:xfrm>
            <a:off x="362605" y="6309320"/>
            <a:ext cx="863492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       KOS	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         Wijkprojecten		     Pilotscholen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7185381" y="3041670"/>
            <a:ext cx="18002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Meten en toetsen van effect Cultuurontmoeting</a:t>
            </a:r>
          </a:p>
          <a:p>
            <a:r>
              <a:rPr lang="nl-NL" sz="1200" dirty="0" smtClean="0"/>
              <a:t>(leerlingvolgsysteem)</a:t>
            </a:r>
          </a:p>
          <a:p>
            <a:endParaRPr lang="nl-NL" sz="1200" dirty="0"/>
          </a:p>
          <a:p>
            <a:r>
              <a:rPr lang="nl-NL" sz="1200" i="1" dirty="0" smtClean="0"/>
              <a:t>(zelf) evalueren</a:t>
            </a:r>
            <a:endParaRPr lang="nl-NL" sz="1200" i="1" dirty="0"/>
          </a:p>
        </p:txBody>
      </p:sp>
      <p:cxnSp>
        <p:nvCxnSpPr>
          <p:cNvPr id="36" name="Rechte verbindingslijn 35"/>
          <p:cNvCxnSpPr>
            <a:stCxn id="16" idx="3"/>
            <a:endCxn id="31" idx="1"/>
          </p:cNvCxnSpPr>
          <p:nvPr/>
        </p:nvCxnSpPr>
        <p:spPr>
          <a:xfrm flipV="1">
            <a:off x="7060778" y="3641835"/>
            <a:ext cx="1246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19"/>
          <p:cNvCxnSpPr>
            <a:stCxn id="4" idx="3"/>
            <a:endCxn id="14" idx="1"/>
          </p:cNvCxnSpPr>
          <p:nvPr/>
        </p:nvCxnSpPr>
        <p:spPr>
          <a:xfrm flipV="1">
            <a:off x="2244241" y="3641837"/>
            <a:ext cx="580992" cy="2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  <p:bldP spid="2" grpId="0" animBg="1"/>
      <p:bldP spid="7" grpId="0"/>
      <p:bldP spid="17" grpId="0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 </a:t>
            </a:r>
            <a:br>
              <a:rPr lang="nl-NL" dirty="0" smtClean="0"/>
            </a:br>
            <a:r>
              <a:rPr lang="nl-NL" sz="2400" dirty="0" smtClean="0"/>
              <a:t>(methode onafhankelijk)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76061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547664" y="1556792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499992" y="3429000"/>
            <a:ext cx="1517650" cy="12582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1 en 2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“Torens bouwen”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1: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2: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1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 </a:t>
            </a:r>
            <a:endParaRPr lang="nl-NL" sz="1200" b="1" dirty="0"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b-NO" sz="1200" dirty="0">
                <a:effectLst/>
                <a:ea typeface="Times New Roman"/>
                <a:cs typeface="Times New Roman"/>
              </a:rPr>
              <a:t> </a:t>
            </a:r>
            <a:endParaRPr lang="nl-NL" sz="12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327503" y="1988840"/>
            <a:ext cx="2814955" cy="114490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HANDVAARDIGHEID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1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000" dirty="0">
                <a:solidFill>
                  <a:srgbClr val="43541D"/>
                </a:solidFill>
                <a:effectLst/>
                <a:latin typeface="Bell MT"/>
                <a:ea typeface="Times New Roman"/>
                <a:cs typeface="Times New Roman"/>
              </a:rPr>
              <a:t>: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: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Beeldaspect,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ruimtelijk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bouwen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/>
            </a:r>
            <a:b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</a:b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voor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achter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in, tussen, onder,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boven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enz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.)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43541D"/>
                </a:solidFill>
                <a:effectLst/>
                <a:latin typeface="Bell MT"/>
                <a:ea typeface="Times New Roman"/>
                <a:cs typeface="Times New Roman"/>
              </a:rPr>
              <a:t> 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  <p:sp>
        <p:nvSpPr>
          <p:cNvPr id="7" name="Text Box 423"/>
          <p:cNvSpPr txBox="1">
            <a:spLocks noChangeArrowheads="1"/>
          </p:cNvSpPr>
          <p:nvPr/>
        </p:nvSpPr>
        <p:spPr bwMode="auto">
          <a:xfrm>
            <a:off x="6354318" y="5445224"/>
            <a:ext cx="2759962" cy="110045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1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Beeldaspect,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vormsoorten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/>
            </a:r>
            <a:b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</a:b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rond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vierkant,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driehoek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bol,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enz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.)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8" name="Text Box 423"/>
          <p:cNvSpPr txBox="1">
            <a:spLocks noChangeArrowheads="1"/>
          </p:cNvSpPr>
          <p:nvPr/>
        </p:nvSpPr>
        <p:spPr bwMode="auto">
          <a:xfrm>
            <a:off x="1547664" y="1988840"/>
            <a:ext cx="2448272" cy="108012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AARDRIJKSKUNDE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47</a:t>
            </a:r>
            <a:endParaRPr lang="nl-NL" sz="12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wonen, vorm en bouwmaterialen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1547664" y="3573016"/>
            <a:ext cx="2440940" cy="1512168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NATUUR EN TECHNIEK 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45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Producten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000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: </a:t>
            </a:r>
            <a:r>
              <a:rPr lang="nl-NL" sz="105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constructie </a:t>
            </a:r>
            <a:r>
              <a:rPr lang="nl-NL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met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houten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blokken, Lego soft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Bricks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Lego duplo,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Constructor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Lasy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maxi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/mini, Junior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Ingenieur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K'nex</a:t>
            </a:r>
            <a:endParaRPr lang="nl-NL" sz="1050" b="1" dirty="0">
              <a:solidFill>
                <a:srgbClr val="FF0000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0" name="Text Box 423"/>
          <p:cNvSpPr txBox="1">
            <a:spLocks noChangeArrowheads="1"/>
          </p:cNvSpPr>
          <p:nvPr/>
        </p:nvSpPr>
        <p:spPr bwMode="auto">
          <a:xfrm>
            <a:off x="1547664" y="5661248"/>
            <a:ext cx="2336800" cy="85598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TAAL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2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breed, lang, groot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733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76061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547664" y="1484784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27984" y="3645024"/>
            <a:ext cx="1550035" cy="1152128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5 en 6:</a:t>
            </a:r>
            <a:endParaRPr lang="nl-NL" sz="1100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“ </a:t>
            </a:r>
            <a:r>
              <a:rPr lang="nl-NL" sz="1200" b="1" dirty="0" smtClean="0">
                <a:solidFill>
                  <a:srgbClr val="FF0000"/>
                </a:solidFill>
                <a:latin typeface="Bell MT"/>
                <a:ea typeface="Calibri"/>
                <a:cs typeface="Bell MT"/>
              </a:rPr>
              <a:t>Thuis in je stad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”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5: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6: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372200" y="4581128"/>
            <a:ext cx="2771800" cy="1728192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TEKENEN. Titel 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2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6329045" y="2204864"/>
            <a:ext cx="2814955" cy="180020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latin typeface="Bell MT"/>
                <a:ea typeface="Times New Roman"/>
                <a:cs typeface="Times New Roman"/>
              </a:rPr>
              <a:t>DANS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1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1" name="Text Box 423"/>
          <p:cNvSpPr txBox="1">
            <a:spLocks noChangeArrowheads="1"/>
          </p:cNvSpPr>
          <p:nvPr/>
        </p:nvSpPr>
        <p:spPr bwMode="auto">
          <a:xfrm>
            <a:off x="1547664" y="2204864"/>
            <a:ext cx="2603500" cy="119951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MENS en SAMENLEVING.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39</a:t>
            </a: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2" name="Text Box 423"/>
          <p:cNvSpPr txBox="1">
            <a:spLocks noChangeArrowheads="1"/>
          </p:cNvSpPr>
          <p:nvPr/>
        </p:nvSpPr>
        <p:spPr bwMode="auto">
          <a:xfrm>
            <a:off x="1547664" y="4797152"/>
            <a:ext cx="2592288" cy="1656184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latin typeface="Bell MT"/>
                <a:ea typeface="Times New Roman"/>
                <a:cs typeface="Times New Roman"/>
              </a:rPr>
              <a:t>TAAL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2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33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endParaRPr lang="nl-NL" sz="8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6444208" y="5013176"/>
            <a:ext cx="248376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	</a:t>
            </a:r>
          </a:p>
          <a:p>
            <a:pPr marL="171450" indent="-171450">
              <a:buFont typeface="Arial"/>
              <a:buChar char="•"/>
            </a:pPr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overlapping van objecten en figuren</a:t>
            </a:r>
          </a:p>
          <a:p>
            <a:pPr marL="171450" indent="-171450">
              <a:buFont typeface="Arial"/>
              <a:buChar char="•"/>
            </a:pPr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de plaats van objecten in het grondvlak</a:t>
            </a:r>
          </a:p>
          <a:p>
            <a:pPr marL="171450" indent="-171450">
              <a:buFont typeface="Arial"/>
              <a:buChar char="•"/>
            </a:pPr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grootteverschil van figuren en objecten</a:t>
            </a:r>
          </a:p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(vooraan groot, achteraan klein)</a:t>
            </a:r>
          </a:p>
        </p:txBody>
      </p:sp>
      <p:sp>
        <p:nvSpPr>
          <p:cNvPr id="7" name="Rechthoek 6"/>
          <p:cNvSpPr/>
          <p:nvPr/>
        </p:nvSpPr>
        <p:spPr>
          <a:xfrm>
            <a:off x="6446198" y="2996952"/>
            <a:ext cx="26642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spel op basis van betekenisvolle situaties en verhalen. Met aandacht voor rolopbouw: combinaties van beweging, houding, gebaar, emotie, stem, taal en mimiek</a:t>
            </a:r>
          </a:p>
        </p:txBody>
      </p:sp>
      <p:sp>
        <p:nvSpPr>
          <p:cNvPr id="8" name="Rechthoek 7"/>
          <p:cNvSpPr/>
          <p:nvPr/>
        </p:nvSpPr>
        <p:spPr>
          <a:xfrm>
            <a:off x="1547664" y="306896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verantwoordelijk zijn voor de omgeving</a:t>
            </a:r>
          </a:p>
        </p:txBody>
      </p:sp>
      <p:sp>
        <p:nvSpPr>
          <p:cNvPr id="13" name="Rechthoek 12"/>
          <p:cNvSpPr/>
          <p:nvPr/>
        </p:nvSpPr>
        <p:spPr>
          <a:xfrm>
            <a:off x="1547664" y="5661248"/>
            <a:ext cx="2718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als groep 3/4 +</a:t>
            </a:r>
          </a:p>
          <a:p>
            <a:r>
              <a:rPr lang="nl-NL" sz="1050" b="1" dirty="0">
                <a:solidFill>
                  <a:srgbClr val="FF0000"/>
                </a:solidFill>
                <a:latin typeface="Bell MT"/>
                <a:cs typeface="Bell MT"/>
              </a:rPr>
              <a:t>schriftelijk: bijvoorbeeld een werkstuk of muurkrant maken van de belangrijkste informatie</a:t>
            </a:r>
          </a:p>
        </p:txBody>
      </p:sp>
    </p:spTree>
    <p:extLst>
      <p:ext uri="{BB962C8B-B14F-4D97-AF65-F5344CB8AC3E}">
        <p14:creationId xmlns:p14="http://schemas.microsoft.com/office/powerpoint/2010/main" val="252970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76061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547664" y="1556792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427984" y="3645024"/>
            <a:ext cx="1550035" cy="1152128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7 en 8:</a:t>
            </a:r>
            <a:endParaRPr lang="nl-NL" sz="1100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“ Bruggen Bouwen”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7: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8: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444208" y="5229200"/>
            <a:ext cx="2699792" cy="108012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TEKENEN. Titel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Ontwerptekenening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54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opbouw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ordening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evenwicht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betekenis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6329045" y="2204864"/>
            <a:ext cx="2814955" cy="1296144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MUZIEK.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54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langere,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complexe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structuren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met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herhalingen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contrasten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variaties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in tekst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melodie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1" name="Text Box 423"/>
          <p:cNvSpPr txBox="1">
            <a:spLocks noChangeArrowheads="1"/>
          </p:cNvSpPr>
          <p:nvPr/>
        </p:nvSpPr>
        <p:spPr bwMode="auto">
          <a:xfrm>
            <a:off x="1547664" y="2204864"/>
            <a:ext cx="2603500" cy="119951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GESCHIEDENIS.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51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motieven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van mensen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voor</a:t>
            </a:r>
            <a:r>
              <a:rPr lang="nb-NO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handelingen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uit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het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verleden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2" name="Text Box 423"/>
          <p:cNvSpPr txBox="1">
            <a:spLocks noChangeArrowheads="1"/>
          </p:cNvSpPr>
          <p:nvPr/>
        </p:nvSpPr>
        <p:spPr bwMode="auto">
          <a:xfrm>
            <a:off x="1547664" y="5229200"/>
            <a:ext cx="2592288" cy="1152128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REKENEN. Titel Bouwtekening op schaal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2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33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l-NL" sz="1200" dirty="0">
                <a:solidFill>
                  <a:srgbClr val="43541D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latin typeface="Bell MT"/>
                <a:ea typeface="Times New Roman"/>
                <a:cs typeface="Bell MT"/>
              </a:rPr>
              <a:t>w</a:t>
            </a:r>
            <a:r>
              <a:rPr lang="nb-NO" sz="105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egen</a:t>
            </a:r>
            <a:r>
              <a:rPr lang="nb-NO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meten en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tekenen</a:t>
            </a:r>
            <a:r>
              <a:rPr lang="nb-NO" sz="1050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</a:t>
            </a:r>
            <a:r>
              <a:rPr lang="nb-NO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schaal</a:t>
            </a:r>
            <a:endParaRPr lang="nl-NL" sz="8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63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Muziek</a:t>
            </a:r>
            <a:r>
              <a:rPr lang="nl-NL" dirty="0" smtClean="0"/>
              <a:t> </a:t>
            </a:r>
            <a:r>
              <a:rPr lang="nl-NL" sz="1600" i="1" dirty="0" smtClean="0"/>
              <a:t>(Midden)</a:t>
            </a:r>
            <a:endParaRPr lang="en-US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6818" y="186110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Groep1-2</a:t>
            </a:r>
            <a:endParaRPr lang="nl-NL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0400" y="3288918"/>
            <a:ext cx="304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3-4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400" y="4581580"/>
            <a:ext cx="145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5-6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140" y="5573875"/>
            <a:ext cx="160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Groep 7-8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0392" y="63093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TULE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28257" y="186110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(muzikale verkenning van directe omgeving)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223044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‘herinnering’</a:t>
            </a:r>
          </a:p>
          <a:p>
            <a:r>
              <a:rPr lang="nl-NL" dirty="0" smtClean="0"/>
              <a:t>‘gevoel’</a:t>
            </a:r>
          </a:p>
          <a:p>
            <a:r>
              <a:rPr lang="nl-NL" dirty="0" smtClean="0"/>
              <a:t>-naspelen en nadoen-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3288918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(muzikale verkenning van </a:t>
            </a:r>
            <a:r>
              <a:rPr lang="nl-NL" dirty="0"/>
              <a:t>o</a:t>
            </a:r>
            <a:r>
              <a:rPr lang="nl-NL" dirty="0" smtClean="0"/>
              <a:t>nderwerpen uit wijk)</a:t>
            </a:r>
          </a:p>
          <a:p>
            <a:r>
              <a:rPr lang="nl-NL" dirty="0" smtClean="0"/>
              <a:t>‘de fanfare’</a:t>
            </a:r>
          </a:p>
          <a:p>
            <a:r>
              <a:rPr lang="nl-NL" dirty="0" smtClean="0"/>
              <a:t>‘het circus’</a:t>
            </a:r>
          </a:p>
          <a:p>
            <a:r>
              <a:rPr lang="nl-NL" dirty="0" smtClean="0"/>
              <a:t>-muziek en verbeelding </a:t>
            </a:r>
            <a:r>
              <a:rPr lang="nl-NL" sz="1600" i="1" dirty="0" smtClean="0"/>
              <a:t>(verhalen, sprookjes)- </a:t>
            </a:r>
            <a:r>
              <a:rPr lang="nl-NL" dirty="0" smtClean="0"/>
              <a:t>	</a:t>
            </a:r>
            <a:r>
              <a:rPr lang="nl-NL" dirty="0" smtClean="0">
                <a:hlinkClick r:id="rId3"/>
              </a:rPr>
              <a:t>link</a:t>
            </a:r>
            <a:endParaRPr lang="nl-NL" dirty="0" smtClean="0"/>
          </a:p>
          <a:p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458158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‘verre landen</a:t>
            </a:r>
          </a:p>
          <a:p>
            <a:r>
              <a:rPr lang="nl-NL" dirty="0" smtClean="0"/>
              <a:t>‘andere tijden</a:t>
            </a:r>
            <a:r>
              <a:rPr lang="en-US" dirty="0" smtClean="0"/>
              <a:t>’</a:t>
            </a:r>
          </a:p>
          <a:p>
            <a:r>
              <a:rPr lang="nl-NL" dirty="0" smtClean="0"/>
              <a:t>‘toekomst’ (heden en verleden)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7744" y="558509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‘oorlog’</a:t>
            </a:r>
          </a:p>
          <a:p>
            <a:r>
              <a:rPr lang="nl-NL" dirty="0" smtClean="0"/>
              <a:t>‘rap en liefde’</a:t>
            </a:r>
          </a:p>
          <a:p>
            <a:r>
              <a:rPr lang="nl-NL" dirty="0" smtClean="0"/>
              <a:t>‘muzikanten’</a:t>
            </a:r>
          </a:p>
          <a:p>
            <a:r>
              <a:rPr lang="nl-NL" dirty="0" smtClean="0"/>
              <a:t>‘</a:t>
            </a:r>
            <a:r>
              <a:rPr lang="nl-NL" dirty="0" err="1" smtClean="0"/>
              <a:t>ringtones</a:t>
            </a:r>
            <a:r>
              <a:rPr lang="nl-NL" dirty="0" smtClean="0"/>
              <a:t>’ </a:t>
            </a:r>
            <a:r>
              <a:rPr lang="nl-NL" sz="1600" i="1" dirty="0" smtClean="0"/>
              <a:t>(computer en muziek)</a:t>
            </a:r>
            <a:endParaRPr lang="en-US" sz="1600" i="1" dirty="0"/>
          </a:p>
        </p:txBody>
      </p:sp>
      <p:sp>
        <p:nvSpPr>
          <p:cNvPr id="3" name="Rechthoek 2"/>
          <p:cNvSpPr/>
          <p:nvPr/>
        </p:nvSpPr>
        <p:spPr>
          <a:xfrm>
            <a:off x="4072414" y="2241519"/>
            <a:ext cx="4772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“Kennismaking Muziekinstrumenten”</a:t>
            </a:r>
          </a:p>
        </p:txBody>
      </p:sp>
      <p:sp>
        <p:nvSpPr>
          <p:cNvPr id="14" name="Rechthoek 13"/>
          <p:cNvSpPr/>
          <p:nvPr/>
        </p:nvSpPr>
        <p:spPr>
          <a:xfrm>
            <a:off x="4109748" y="3679550"/>
            <a:ext cx="2217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 “Wereldmuziek”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141571" y="4647148"/>
            <a:ext cx="4091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FF0000"/>
                </a:solidFill>
              </a:rPr>
              <a:t>“Componeren en lied schrijven”</a:t>
            </a:r>
            <a:endParaRPr lang="nl-NL" sz="2000" b="1" dirty="0">
              <a:solidFill>
                <a:srgbClr val="FF0000"/>
              </a:solidFill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4308659" y="55850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 “Stijlen Muziek en de daarbij behorende instrumenten”</a:t>
            </a:r>
          </a:p>
        </p:txBody>
      </p:sp>
    </p:spTree>
    <p:extLst>
      <p:ext uri="{BB962C8B-B14F-4D97-AF65-F5344CB8AC3E}">
        <p14:creationId xmlns:p14="http://schemas.microsoft.com/office/powerpoint/2010/main" val="23194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11560" y="3212976"/>
            <a:ext cx="3312368" cy="646331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2000"/>
                      </a14:imgEffect>
                      <a14:imgEffect>
                        <a14:brightnessContrast bright="-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Cultuurontmoeting:</a:t>
            </a: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Beken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6" name="Rechte verbindingslijn met pijl 5"/>
          <p:cNvCxnSpPr>
            <a:stCxn id="4" idx="0"/>
          </p:cNvCxnSpPr>
          <p:nvPr/>
        </p:nvCxnSpPr>
        <p:spPr>
          <a:xfrm flipV="1">
            <a:off x="2267744" y="2574196"/>
            <a:ext cx="0" cy="6387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>
            <a:stCxn id="4" idx="2"/>
          </p:cNvCxnSpPr>
          <p:nvPr/>
        </p:nvCxnSpPr>
        <p:spPr>
          <a:xfrm>
            <a:off x="2267744" y="3859307"/>
            <a:ext cx="0" cy="8344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971600" y="2204864"/>
            <a:ext cx="2592288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Voorbereidende les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971600" y="4707106"/>
            <a:ext cx="2592288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Evaluerende les</a:t>
            </a:r>
            <a:endParaRPr lang="nl-NL" dirty="0"/>
          </a:p>
        </p:txBody>
      </p:sp>
      <p:cxnSp>
        <p:nvCxnSpPr>
          <p:cNvPr id="12" name="Rechte verbindingslijn met pijl 11"/>
          <p:cNvCxnSpPr>
            <a:endCxn id="17" idx="1"/>
          </p:cNvCxnSpPr>
          <p:nvPr/>
        </p:nvCxnSpPr>
        <p:spPr>
          <a:xfrm flipV="1">
            <a:off x="3923927" y="2016423"/>
            <a:ext cx="1245504" cy="11965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395536" y="2204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5169431" y="1139260"/>
            <a:ext cx="2880320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Op zoek naar lessen (uit methode) binnen </a:t>
            </a:r>
            <a:r>
              <a:rPr lang="nl-NL" b="1" dirty="0" smtClean="0">
                <a:solidFill>
                  <a:schemeClr val="bg1"/>
                </a:solidFill>
              </a:rPr>
              <a:t>bijbehorende vakkencluster</a:t>
            </a:r>
          </a:p>
          <a:p>
            <a:endParaRPr lang="nl-NL" b="1" dirty="0" smtClean="0">
              <a:solidFill>
                <a:schemeClr val="bg1"/>
              </a:solidFill>
            </a:endParaRPr>
          </a:p>
          <a:p>
            <a:r>
              <a:rPr lang="nl-NL" i="1" dirty="0" smtClean="0">
                <a:solidFill>
                  <a:schemeClr val="bg1"/>
                </a:solidFill>
              </a:rPr>
              <a:t>(OJW / KO)</a:t>
            </a:r>
            <a:endParaRPr lang="nl-NL" i="1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245833" y="469378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	</a:t>
            </a:r>
          </a:p>
        </p:txBody>
      </p:sp>
      <p:cxnSp>
        <p:nvCxnSpPr>
          <p:cNvPr id="26" name="Rechte verbindingslijn met pijl 25"/>
          <p:cNvCxnSpPr/>
          <p:nvPr/>
        </p:nvCxnSpPr>
        <p:spPr>
          <a:xfrm>
            <a:off x="6825616" y="2893586"/>
            <a:ext cx="0" cy="5010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/>
          <p:cNvSpPr txBox="1"/>
          <p:nvPr/>
        </p:nvSpPr>
        <p:spPr>
          <a:xfrm>
            <a:off x="5169430" y="3429000"/>
            <a:ext cx="3723049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AK = kringloop van het water, </a:t>
            </a:r>
          </a:p>
          <a:p>
            <a:r>
              <a:rPr lang="nl-NL" dirty="0"/>
              <a:t>	</a:t>
            </a:r>
            <a:r>
              <a:rPr lang="nl-NL" dirty="0" smtClean="0"/>
              <a:t>waterbeheer</a:t>
            </a:r>
          </a:p>
          <a:p>
            <a:endParaRPr lang="nl-NL" dirty="0"/>
          </a:p>
          <a:p>
            <a:r>
              <a:rPr lang="nl-NL" dirty="0" smtClean="0"/>
              <a:t>Nat = beestjes in en rond de </a:t>
            </a:r>
          </a:p>
          <a:p>
            <a:r>
              <a:rPr lang="nl-NL" dirty="0"/>
              <a:t>	</a:t>
            </a:r>
            <a:r>
              <a:rPr lang="nl-NL" dirty="0" smtClean="0"/>
              <a:t>beek</a:t>
            </a:r>
          </a:p>
          <a:p>
            <a:endParaRPr lang="nl-NL" dirty="0"/>
          </a:p>
          <a:p>
            <a:r>
              <a:rPr lang="nl-NL" dirty="0" smtClean="0"/>
              <a:t>GS = steden en water</a:t>
            </a:r>
          </a:p>
          <a:p>
            <a:endParaRPr lang="nl-NL" dirty="0"/>
          </a:p>
          <a:p>
            <a:r>
              <a:rPr lang="nl-NL" dirty="0" smtClean="0"/>
              <a:t>Tech =sluizen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6211669"/>
            <a:ext cx="8280919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Voldoen deze lesideeën aan de kern- of tussendoelen?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Hoe is de ‘inbedding’ in het curriculum?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188640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Focus op </a:t>
            </a:r>
            <a:r>
              <a:rPr lang="nl-NL" b="1" dirty="0">
                <a:solidFill>
                  <a:schemeClr val="bg1"/>
                </a:solidFill>
              </a:rPr>
              <a:t>doorgaande lijn </a:t>
            </a:r>
            <a:r>
              <a:rPr lang="nl-NL" dirty="0">
                <a:solidFill>
                  <a:schemeClr val="bg1"/>
                </a:solidFill>
              </a:rPr>
              <a:t>met oog voor </a:t>
            </a:r>
            <a:r>
              <a:rPr lang="nl-NL" b="1" dirty="0">
                <a:solidFill>
                  <a:schemeClr val="bg1"/>
                </a:solidFill>
              </a:rPr>
              <a:t>kern- en tussendoelen</a:t>
            </a:r>
          </a:p>
          <a:p>
            <a:r>
              <a:rPr lang="nl-NL" dirty="0">
                <a:solidFill>
                  <a:schemeClr val="bg1"/>
                </a:solidFill>
              </a:rPr>
              <a:t>(denkend vanuit de cultuurontmoeting)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7" grpId="0" animBg="1"/>
      <p:bldP spid="28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275856" y="269234"/>
            <a:ext cx="586814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Methode </a:t>
            </a:r>
            <a:r>
              <a:rPr lang="nl-NL" b="1" dirty="0" smtClean="0">
                <a:solidFill>
                  <a:schemeClr val="bg2">
                    <a:lumMod val="25000"/>
                  </a:schemeClr>
                </a:solidFill>
              </a:rPr>
              <a:t>Argus Clou </a:t>
            </a:r>
            <a:r>
              <a:rPr lang="nl-NL" dirty="0" smtClean="0"/>
              <a:t>en lessen die relatie hebben met water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275856" y="1061999"/>
            <a:ext cx="4824536" cy="258532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Geschiedenis</a:t>
            </a:r>
          </a:p>
          <a:p>
            <a:r>
              <a:rPr lang="nl-NL" dirty="0" smtClean="0"/>
              <a:t>Gr.6 	Romeinse steden</a:t>
            </a:r>
          </a:p>
          <a:p>
            <a:r>
              <a:rPr lang="nl-NL" dirty="0" smtClean="0"/>
              <a:t>	-het belang van water</a:t>
            </a:r>
          </a:p>
          <a:p>
            <a:endParaRPr lang="nl-NL" dirty="0"/>
          </a:p>
          <a:p>
            <a:r>
              <a:rPr lang="nl-NL" dirty="0" smtClean="0"/>
              <a:t>Gr.7	Bataven</a:t>
            </a:r>
          </a:p>
          <a:p>
            <a:r>
              <a:rPr lang="nl-NL" dirty="0"/>
              <a:t>	</a:t>
            </a:r>
            <a:r>
              <a:rPr lang="nl-NL" dirty="0" smtClean="0"/>
              <a:t>-water en veen</a:t>
            </a:r>
          </a:p>
          <a:p>
            <a:endParaRPr lang="nl-NL" dirty="0"/>
          </a:p>
          <a:p>
            <a:r>
              <a:rPr lang="nl-NL" dirty="0" smtClean="0"/>
              <a:t>	Regenten en burgers</a:t>
            </a:r>
          </a:p>
          <a:p>
            <a:r>
              <a:rPr lang="nl-NL" dirty="0" smtClean="0"/>
              <a:t>	-kanalen en trekschuiten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3763888"/>
            <a:ext cx="4716016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Aardrijkskunde</a:t>
            </a:r>
          </a:p>
          <a:p>
            <a:r>
              <a:rPr lang="nl-NL" dirty="0" smtClean="0"/>
              <a:t>Gr.6	Meten is weten</a:t>
            </a:r>
          </a:p>
          <a:p>
            <a:r>
              <a:rPr lang="nl-NL" dirty="0"/>
              <a:t>	</a:t>
            </a:r>
            <a:r>
              <a:rPr lang="nl-NL" dirty="0" smtClean="0"/>
              <a:t>-waterstand in Nederland</a:t>
            </a:r>
          </a:p>
          <a:p>
            <a:endParaRPr lang="nl-NL" dirty="0"/>
          </a:p>
          <a:p>
            <a:r>
              <a:rPr lang="nl-NL" dirty="0" smtClean="0"/>
              <a:t>	Kijkje onder de grond</a:t>
            </a:r>
          </a:p>
          <a:p>
            <a:r>
              <a:rPr lang="nl-NL" dirty="0"/>
              <a:t>	</a:t>
            </a:r>
            <a:r>
              <a:rPr lang="nl-NL" dirty="0" smtClean="0"/>
              <a:t>-hemelwater, riolering, </a:t>
            </a:r>
            <a:r>
              <a:rPr lang="nl-NL" dirty="0" err="1" smtClean="0"/>
              <a:t>etc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004049" y="4918050"/>
            <a:ext cx="413995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Natuur/ Techniek</a:t>
            </a:r>
          </a:p>
          <a:p>
            <a:r>
              <a:rPr lang="nl-NL" dirty="0" smtClean="0"/>
              <a:t>Gr.6	Natuur in Nederland</a:t>
            </a:r>
          </a:p>
          <a:p>
            <a:r>
              <a:rPr lang="nl-NL" dirty="0"/>
              <a:t>	</a:t>
            </a:r>
            <a:r>
              <a:rPr lang="nl-NL" dirty="0" smtClean="0"/>
              <a:t>-dieren zoeken in de </a:t>
            </a:r>
          </a:p>
          <a:p>
            <a:r>
              <a:rPr lang="nl-NL" dirty="0"/>
              <a:t>	 </a:t>
            </a:r>
            <a:r>
              <a:rPr lang="nl-NL" dirty="0" smtClean="0"/>
              <a:t> buurt</a:t>
            </a:r>
          </a:p>
          <a:p>
            <a:r>
              <a:rPr lang="nl-NL" dirty="0"/>
              <a:t>	</a:t>
            </a:r>
            <a:r>
              <a:rPr lang="nl-NL" dirty="0" smtClean="0"/>
              <a:t>-voedselpiramides</a:t>
            </a:r>
          </a:p>
          <a:p>
            <a:endParaRPr lang="nl-NL" dirty="0"/>
          </a:p>
        </p:txBody>
      </p:sp>
      <p:pic>
        <p:nvPicPr>
          <p:cNvPr id="1028" name="Picture 4" descr="http://www.sanderkoenen.nl/wp-content/gallery/weblog/mg_049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2699792" cy="35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5580112" y="4005063"/>
            <a:ext cx="3312368" cy="646331"/>
          </a:xfrm>
          <a:prstGeom prst="rect">
            <a:avLst/>
          </a:prstGeom>
          <a:blipFill dpi="0"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2000"/>
                      </a14:imgEffect>
                      <a14:imgEffect>
                        <a14:brightnessContrast bright="-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Cultuurontmoeting:</a:t>
            </a: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Beken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3" name="Rechte verbindingslijn met pijl 2"/>
          <p:cNvCxnSpPr/>
          <p:nvPr/>
        </p:nvCxnSpPr>
        <p:spPr>
          <a:xfrm flipV="1">
            <a:off x="5580112" y="3647322"/>
            <a:ext cx="0" cy="35774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4716016" y="4370511"/>
            <a:ext cx="85983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5580112" y="4651395"/>
            <a:ext cx="0" cy="26665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-4936" y="6008287"/>
            <a:ext cx="471601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Hoe gaat de cultuurontmoeting onderdeel worden van het curriculum?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Schilderkunst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" r="1047" b="1876"/>
          <a:stretch/>
        </p:blipFill>
        <p:spPr bwMode="auto">
          <a:xfrm>
            <a:off x="1547664" y="1484784"/>
            <a:ext cx="7596336" cy="52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547664" y="1556792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932040" y="3789040"/>
            <a:ext cx="1129030" cy="1033145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5 en 6</a:t>
            </a:r>
            <a:endParaRPr lang="nl-NL" sz="1100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b-NO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“van Gogh ”</a:t>
            </a:r>
            <a:endParaRPr lang="nl-NL" sz="1200" dirty="0"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b-NO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 </a:t>
            </a:r>
            <a:endParaRPr lang="nl-NL" sz="1200" dirty="0"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b-NO" sz="12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Groep</a:t>
            </a:r>
            <a:r>
              <a:rPr lang="nb-NO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5:</a:t>
            </a:r>
            <a:endParaRPr lang="nl-NL" sz="1200" dirty="0"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b-NO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Groep6:</a:t>
            </a:r>
            <a:endParaRPr lang="nl-NL" sz="1200" dirty="0"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FF0000"/>
                </a:solidFill>
                <a:effectLst/>
                <a:ea typeface="Times New Roman"/>
                <a:cs typeface="Times New Roman"/>
              </a:rPr>
              <a:t> </a:t>
            </a:r>
            <a:endParaRPr lang="nl-NL" sz="1200" dirty="0">
              <a:effectLst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b-NO" sz="1200" dirty="0">
                <a:effectLst/>
                <a:ea typeface="Times New Roman"/>
                <a:cs typeface="Times New Roman"/>
              </a:rPr>
              <a:t> </a:t>
            </a:r>
            <a:endParaRPr lang="nl-NL" sz="1200" dirty="0">
              <a:effectLst/>
              <a:ea typeface="Times New Roman"/>
              <a:cs typeface="Times New Roman"/>
            </a:endParaRPr>
          </a:p>
        </p:txBody>
      </p:sp>
      <p:sp>
        <p:nvSpPr>
          <p:cNvPr id="7" name="Text Box 423"/>
          <p:cNvSpPr txBox="1">
            <a:spLocks noChangeArrowheads="1"/>
          </p:cNvSpPr>
          <p:nvPr/>
        </p:nvSpPr>
        <p:spPr bwMode="auto">
          <a:xfrm>
            <a:off x="6100445" y="5229200"/>
            <a:ext cx="3043555" cy="1224136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TEKENEN. Titel </a:t>
            </a:r>
            <a:r>
              <a:rPr lang="nb-NO" sz="1100" b="1" dirty="0" err="1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relatie</a:t>
            </a:r>
            <a:r>
              <a:rPr lang="nb-NO" sz="1100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met </a:t>
            </a:r>
            <a:r>
              <a:rPr lang="nb-NO" sz="1100" b="1" dirty="0" err="1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Cobra</a:t>
            </a:r>
            <a:r>
              <a:rPr lang="nb-NO" sz="1100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nb-NO" sz="1100" b="1" dirty="0" err="1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voorloper</a:t>
            </a:r>
            <a:r>
              <a:rPr lang="nb-NO" sz="1100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nb-NO" sz="1100" b="1" dirty="0" err="1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schilder</a:t>
            </a:r>
            <a:r>
              <a:rPr lang="nb-NO" sz="1100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van </a:t>
            </a:r>
            <a:r>
              <a:rPr lang="nb-NO" sz="1100" b="1" dirty="0" err="1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uit</a:t>
            </a:r>
            <a:r>
              <a:rPr lang="nb-NO" sz="1100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het </a:t>
            </a:r>
            <a:r>
              <a:rPr lang="nb-NO" sz="1100" b="1" dirty="0" err="1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gevoel</a:t>
            </a:r>
            <a:endParaRPr lang="nl-NL" sz="1200" dirty="0"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55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nl-NL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:</a:t>
            </a:r>
            <a:r>
              <a:rPr lang="nl-NL" sz="1200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nl-NL" sz="1000" b="1" dirty="0">
                <a:solidFill>
                  <a:srgbClr val="FF0000"/>
                </a:solidFill>
                <a:latin typeface="Bell MT"/>
                <a:ea typeface="Times New Roman"/>
                <a:cs typeface="Bell MT"/>
              </a:rPr>
              <a:t>z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tonen respect voor het werk en de werk- en zienswijze van anderen.</a:t>
            </a:r>
            <a:endParaRPr lang="nl-NL" sz="1200" dirty="0"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600"/>
              </a:spcAft>
            </a:pPr>
            <a:r>
              <a:rPr lang="nb-NO" sz="1000" dirty="0">
                <a:solidFill>
                  <a:srgbClr val="313E15"/>
                </a:solidFill>
                <a:effectLst/>
                <a:latin typeface="Bell MT"/>
                <a:ea typeface="Times New Roman"/>
                <a:cs typeface="Times New Roman"/>
              </a:rPr>
              <a:t> 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  <p:sp>
        <p:nvSpPr>
          <p:cNvPr id="8" name="Text Box 423"/>
          <p:cNvSpPr txBox="1">
            <a:spLocks noChangeArrowheads="1"/>
          </p:cNvSpPr>
          <p:nvPr/>
        </p:nvSpPr>
        <p:spPr bwMode="auto">
          <a:xfrm>
            <a:off x="6084570" y="2132856"/>
            <a:ext cx="3059430" cy="120015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DANS.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54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experimenteren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met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verschillende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klankkleuren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bespeelmogelijkheden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die passen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bij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het instrument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1547664" y="2132856"/>
            <a:ext cx="3171825" cy="108012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GESCHIEDENIS.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1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53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:</a:t>
            </a:r>
            <a:r>
              <a:rPr lang="nb-NO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latin typeface="Bell MT"/>
                <a:ea typeface="Times New Roman"/>
                <a:cs typeface="Bell MT"/>
              </a:rPr>
              <a:t>t</a:t>
            </a:r>
            <a:r>
              <a:rPr lang="nb-NO" sz="105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ijd</a:t>
            </a:r>
            <a:r>
              <a:rPr lang="nb-NO" sz="105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 </a:t>
            </a:r>
            <a:r>
              <a:rPr lang="nb-NO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van </a:t>
            </a:r>
            <a:r>
              <a:rPr lang="nb-NO" sz="105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burger</a:t>
            </a:r>
            <a:r>
              <a:rPr lang="nl-NL" sz="1050" dirty="0">
                <a:solidFill>
                  <a:srgbClr val="43541D"/>
                </a:solidFill>
                <a:latin typeface="Bell MT"/>
                <a:ea typeface="Times New Roman"/>
                <a:cs typeface="Bell MT"/>
              </a:rPr>
              <a:t> </a:t>
            </a:r>
            <a:r>
              <a:rPr lang="nb-NO" sz="105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en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stoommachines</a:t>
            </a:r>
            <a:r>
              <a:rPr lang="nb-NO" sz="6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T</a:t>
            </a:r>
            <a:r>
              <a:rPr lang="nb-NO" sz="6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(1800 - 1900)</a:t>
            </a:r>
            <a:endParaRPr lang="nl-NL" sz="105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0" name="Text Box 423"/>
          <p:cNvSpPr txBox="1">
            <a:spLocks noChangeArrowheads="1"/>
          </p:cNvSpPr>
          <p:nvPr/>
        </p:nvSpPr>
        <p:spPr bwMode="auto">
          <a:xfrm>
            <a:off x="1547664" y="3645024"/>
            <a:ext cx="3168352" cy="1224136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NATUUR EN TECHNIEK 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42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nl-NL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1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:</a:t>
            </a:r>
          </a:p>
          <a:p>
            <a:pPr marL="171450" lvl="0" indent="-171450">
              <a:spcAft>
                <a:spcPts val="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nl-NL" sz="1100" b="1" dirty="0">
                <a:solidFill>
                  <a:srgbClr val="FF0000"/>
                </a:solidFill>
                <a:latin typeface="Bell MT"/>
                <a:ea typeface="Times New Roman"/>
                <a:cs typeface="Bell MT"/>
              </a:rPr>
              <a:t> </a:t>
            </a:r>
            <a:r>
              <a:rPr lang="nl-NL" sz="1100" b="1" dirty="0" smtClean="0">
                <a:solidFill>
                  <a:srgbClr val="FF0000"/>
                </a:solidFill>
                <a:latin typeface="Bell MT"/>
                <a:ea typeface="Times New Roman"/>
                <a:cs typeface="Bell MT"/>
              </a:rPr>
              <a:t>   </a:t>
            </a:r>
            <a:r>
              <a:rPr lang="nl-NL" sz="11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licht is afkomstig van bronnen </a:t>
            </a:r>
            <a:endParaRPr lang="nl-NL" sz="1400" dirty="0">
              <a:effectLst/>
              <a:latin typeface="Bell MT"/>
              <a:ea typeface="Times New Roman"/>
              <a:cs typeface="Bell MT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licht wordt teruggekaatst en/of doorgelaten </a:t>
            </a:r>
            <a:endParaRPr lang="nl-NL" sz="1400" dirty="0"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 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  <p:sp>
        <p:nvSpPr>
          <p:cNvPr id="11" name="Text Box 423"/>
          <p:cNvSpPr txBox="1">
            <a:spLocks noChangeArrowheads="1"/>
          </p:cNvSpPr>
          <p:nvPr/>
        </p:nvSpPr>
        <p:spPr bwMode="auto">
          <a:xfrm>
            <a:off x="1547665" y="5157192"/>
            <a:ext cx="3168352" cy="1368152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TAAL.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2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: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vooral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informatief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presentaties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mondelinge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verslagen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vragen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om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informatie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bijvoorbeeld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) 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instructief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;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verhalend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betogend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komt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ook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voor</a:t>
            </a:r>
            <a:endParaRPr lang="nl-NL" sz="105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41304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76061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547664" y="1556792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427984" y="3645024"/>
            <a:ext cx="1550035" cy="1152128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7 en 8:</a:t>
            </a:r>
            <a:endParaRPr lang="nl-NL" sz="1100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</a:t>
            </a: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“ Bruggen Bouwen”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7: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8:</a:t>
            </a:r>
            <a:endParaRPr lang="nl-NL" sz="1100" b="1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444208" y="5229200"/>
            <a:ext cx="2699792" cy="108012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TEKENEN. Titel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Ontwerptekenening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54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opbouw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ordening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evenwicht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betekenis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6329045" y="2204864"/>
            <a:ext cx="2814955" cy="1296144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MUZIEK.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54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l-NL" sz="1000" b="1" dirty="0" smtClean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langere,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complexe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structuren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met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herhalingen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contrasten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variaties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in tekst en </a:t>
            </a:r>
            <a:r>
              <a:rPr lang="nb-NO" sz="100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melodie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1" name="Text Box 423"/>
          <p:cNvSpPr txBox="1">
            <a:spLocks noChangeArrowheads="1"/>
          </p:cNvSpPr>
          <p:nvPr/>
        </p:nvSpPr>
        <p:spPr bwMode="auto">
          <a:xfrm>
            <a:off x="1547664" y="2204864"/>
            <a:ext cx="2603500" cy="119951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GESCHIEDENIS.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51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motieven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van mensen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voor</a:t>
            </a:r>
            <a:r>
              <a:rPr lang="nb-NO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handelingen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uit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het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verleden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2" name="Text Box 423"/>
          <p:cNvSpPr txBox="1">
            <a:spLocks noChangeArrowheads="1"/>
          </p:cNvSpPr>
          <p:nvPr/>
        </p:nvSpPr>
        <p:spPr bwMode="auto">
          <a:xfrm>
            <a:off x="1547664" y="5229200"/>
            <a:ext cx="2592288" cy="1152128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REKENEN. Titel Bouwtekening op schaal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2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33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l-NL" sz="1200" dirty="0">
                <a:solidFill>
                  <a:srgbClr val="43541D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latin typeface="Bell MT"/>
                <a:ea typeface="Times New Roman"/>
                <a:cs typeface="Bell MT"/>
              </a:rPr>
              <a:t>w</a:t>
            </a:r>
            <a:r>
              <a:rPr lang="nb-NO" sz="1050" b="1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egen</a:t>
            </a:r>
            <a:r>
              <a:rPr lang="nb-NO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meten en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tekenen</a:t>
            </a:r>
            <a:r>
              <a:rPr lang="nb-NO" sz="1050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</a:t>
            </a:r>
            <a:r>
              <a:rPr lang="nb-NO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5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schaal</a:t>
            </a:r>
            <a:endParaRPr lang="nl-NL" sz="8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178027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760617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547664" y="1556792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499992" y="3429000"/>
            <a:ext cx="1517650" cy="12582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1 en 2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“Torens bouwen”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1: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2:</a:t>
            </a:r>
            <a:endParaRPr lang="nl-NL" sz="1100" b="1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1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 </a:t>
            </a:r>
            <a:endParaRPr lang="nl-NL" sz="1200" b="1" dirty="0"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b-NO" sz="1200" dirty="0">
                <a:effectLst/>
                <a:ea typeface="Times New Roman"/>
                <a:cs typeface="Times New Roman"/>
              </a:rPr>
              <a:t> </a:t>
            </a:r>
            <a:endParaRPr lang="nl-NL" sz="12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327503" y="1988840"/>
            <a:ext cx="2814955" cy="114490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HANDVAARDIGHEID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1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000" dirty="0">
                <a:solidFill>
                  <a:srgbClr val="43541D"/>
                </a:solidFill>
                <a:effectLst/>
                <a:latin typeface="Bell MT"/>
                <a:ea typeface="Times New Roman"/>
                <a:cs typeface="Times New Roman"/>
              </a:rPr>
              <a:t>: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: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Beeldaspect,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ruimtelijk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bouwen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/>
            </a:r>
            <a:b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</a:b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voor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achter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in, tussen, onder,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boven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op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enz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.)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43541D"/>
                </a:solidFill>
                <a:effectLst/>
                <a:latin typeface="Bell MT"/>
                <a:ea typeface="Times New Roman"/>
                <a:cs typeface="Times New Roman"/>
              </a:rPr>
              <a:t> 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  <p:sp>
        <p:nvSpPr>
          <p:cNvPr id="7" name="Text Box 423"/>
          <p:cNvSpPr txBox="1">
            <a:spLocks noChangeArrowheads="1"/>
          </p:cNvSpPr>
          <p:nvPr/>
        </p:nvSpPr>
        <p:spPr bwMode="auto">
          <a:xfrm>
            <a:off x="6354318" y="5445224"/>
            <a:ext cx="2759962" cy="110045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TEKENEN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1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Beeldaspect,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vormsoorten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/>
            </a:r>
            <a:b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</a:b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rond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vierkant,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driehoek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bol,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enz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.)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8" name="Text Box 423"/>
          <p:cNvSpPr txBox="1">
            <a:spLocks noChangeArrowheads="1"/>
          </p:cNvSpPr>
          <p:nvPr/>
        </p:nvSpPr>
        <p:spPr bwMode="auto">
          <a:xfrm>
            <a:off x="1547664" y="1988840"/>
            <a:ext cx="2448272" cy="108012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AARDRIJKSKUNDE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47</a:t>
            </a:r>
            <a:endParaRPr lang="nl-NL" sz="12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wonen, vorm en bouwmaterialen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1547664" y="3573016"/>
            <a:ext cx="2440940" cy="1512168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NATUUR EN TECHNIEK 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45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Producten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l-NL" sz="1000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: </a:t>
            </a:r>
            <a:r>
              <a:rPr lang="nl-NL" sz="105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constructie </a:t>
            </a:r>
            <a:r>
              <a:rPr lang="nl-NL" sz="105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met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houten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blokken, Lego soft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Bricks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Lego duplo,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Constructor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Lasy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maxi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/mini, Junior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Ingenieur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K'nex</a:t>
            </a:r>
            <a:endParaRPr lang="nl-NL" sz="1050" b="1" dirty="0">
              <a:solidFill>
                <a:srgbClr val="FF0000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10" name="Text Box 423"/>
          <p:cNvSpPr txBox="1">
            <a:spLocks noChangeArrowheads="1"/>
          </p:cNvSpPr>
          <p:nvPr/>
        </p:nvSpPr>
        <p:spPr bwMode="auto">
          <a:xfrm>
            <a:off x="1547664" y="5661248"/>
            <a:ext cx="2336800" cy="85598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TAAL</a:t>
            </a: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dirty="0" err="1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2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 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breed, lang, groot</a:t>
            </a:r>
            <a:endParaRPr lang="nl-NL" sz="1000" b="1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36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Muziek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2" r="2524" b="3508"/>
          <a:stretch/>
        </p:blipFill>
        <p:spPr bwMode="auto">
          <a:xfrm>
            <a:off x="1558658" y="1556791"/>
            <a:ext cx="7585342" cy="506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547664" y="1556792"/>
            <a:ext cx="7596336" cy="5472608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 Box 423"/>
          <p:cNvSpPr txBox="1">
            <a:spLocks noChangeArrowheads="1"/>
          </p:cNvSpPr>
          <p:nvPr/>
        </p:nvSpPr>
        <p:spPr bwMode="auto">
          <a:xfrm>
            <a:off x="1547664" y="5229200"/>
            <a:ext cx="2664296" cy="1224136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TAAL.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9</a:t>
            </a:r>
            <a:endParaRPr lang="nl-NL" sz="1200" b="1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informatieve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boeken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serieboeken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stripboeken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verhalende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boeken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om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zelf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te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lezen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5" name="Text Box 423"/>
          <p:cNvSpPr txBox="1">
            <a:spLocks noChangeArrowheads="1"/>
          </p:cNvSpPr>
          <p:nvPr/>
        </p:nvSpPr>
        <p:spPr bwMode="auto">
          <a:xfrm>
            <a:off x="6313170" y="2204864"/>
            <a:ext cx="2830830" cy="1008112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DANS. 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1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1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</a:t>
            </a:r>
            <a:r>
              <a:rPr lang="nb-NO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in </a:t>
            </a:r>
            <a:r>
              <a:rPr lang="nb-NO" sz="1000" b="1" u="sng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  <a:hlinkClick r:id="rId3"/>
              </a:rPr>
              <a:t>lagen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dansen 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hoog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/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laag</a:t>
            </a:r>
            <a:r>
              <a:rPr lang="nb-NO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)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6417310" y="4797152"/>
            <a:ext cx="2726690" cy="16561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MUZIEK.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54</a:t>
            </a:r>
            <a:endParaRPr lang="nl-NL" sz="12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muziek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afkomstig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uit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verschillende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stijlperioden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culturen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in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wisselende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fragmenten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tot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twee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minuten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),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verbonden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met het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thema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of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onderwerp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572000" y="3356992"/>
            <a:ext cx="1368152" cy="1247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3 en 4</a:t>
            </a:r>
            <a:endParaRPr lang="nl-NL" sz="1100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 smtClean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 “Wereldmuziek”</a:t>
            </a:r>
            <a:endParaRPr lang="nl-NL" sz="1100" dirty="0" smtClean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 </a:t>
            </a:r>
            <a:endParaRPr lang="nl-NL" sz="1100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3:</a:t>
            </a:r>
            <a:endParaRPr lang="nl-NL" sz="1100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Calibri"/>
                <a:cs typeface="Bell MT"/>
              </a:rPr>
              <a:t>Groep 4:</a:t>
            </a:r>
            <a:endParaRPr lang="nl-NL" sz="1100" dirty="0">
              <a:effectLst/>
              <a:latin typeface="Bell MT"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200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8" name="Text Box 423"/>
          <p:cNvSpPr txBox="1">
            <a:spLocks noChangeArrowheads="1"/>
          </p:cNvSpPr>
          <p:nvPr/>
        </p:nvSpPr>
        <p:spPr bwMode="auto">
          <a:xfrm>
            <a:off x="1547664" y="2204864"/>
            <a:ext cx="2664296" cy="1368152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 smtClean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Titel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</a:t>
            </a:r>
            <a:r>
              <a:rPr lang="nl-NL" sz="12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34</a:t>
            </a:r>
            <a:endParaRPr lang="nl-NL" sz="12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belang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van 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aandacht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voor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rust/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ontspanning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,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lichaamsbeweging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een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verantwoorde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zit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-)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houding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1547664" y="3933056"/>
            <a:ext cx="2671445" cy="108012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GESCHIEDENIS. Titel 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HFDST ..  BLZ…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Kerndoel </a:t>
            </a:r>
            <a:r>
              <a:rPr lang="nl-NL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nr</a:t>
            </a: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 56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Times New Roman"/>
              </a:rPr>
              <a:t>Tussendoel:</a:t>
            </a:r>
            <a:r>
              <a:rPr lang="nb-NO" sz="1000" b="1" dirty="0">
                <a:solidFill>
                  <a:srgbClr val="FF0000"/>
                </a:solidFill>
                <a:effectLst/>
                <a:latin typeface="Arial"/>
                <a:ea typeface="Times New Roman"/>
                <a:cs typeface="Times New Roman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gewoonten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en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gebruiken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/>
            </a:r>
            <a:b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</a:b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(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bijv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.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bij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 </a:t>
            </a:r>
            <a:r>
              <a:rPr lang="nb-NO" sz="1000" b="1" dirty="0" err="1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feesten</a:t>
            </a:r>
            <a:r>
              <a:rPr lang="nb-NO" sz="1000" b="1" dirty="0">
                <a:solidFill>
                  <a:srgbClr val="FF0000"/>
                </a:solidFill>
                <a:effectLst/>
                <a:latin typeface="Bell MT"/>
                <a:ea typeface="Times New Roman"/>
                <a:cs typeface="Bell MT"/>
              </a:rPr>
              <a:t>)</a:t>
            </a:r>
            <a:endParaRPr lang="nl-NL" sz="1000" dirty="0">
              <a:solidFill>
                <a:srgbClr val="43541D"/>
              </a:solidFill>
              <a:effectLst/>
              <a:latin typeface="Bell MT"/>
              <a:ea typeface="Times New Roman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30397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28988" y="12687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Format Lessuggesties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t="24998" r="67685" b="12105"/>
          <a:stretch/>
        </p:blipFill>
        <p:spPr bwMode="auto">
          <a:xfrm>
            <a:off x="3635896" y="908720"/>
            <a:ext cx="3894084" cy="539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6" t="23058" r="37069" b="29310"/>
          <a:stretch/>
        </p:blipFill>
        <p:spPr bwMode="auto">
          <a:xfrm>
            <a:off x="3662294" y="1184253"/>
            <a:ext cx="3862552" cy="408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vajra.nl/resources/kuns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84" y="2007872"/>
            <a:ext cx="19990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pier-k.nl/clientdata/images/handboek/size_1/beeldendworkshopwonderlij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40708"/>
            <a:ext cx="2875216" cy="19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812360" y="6036818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 smtClean="0">
                <a:hlinkClick r:id="rId6" action="ppaction://hlinkfile"/>
              </a:rPr>
              <a:t>Voorbeeld versie 4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40774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Groepen en samenhang enkele voorbeelden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file"/>
              </a:rPr>
              <a:t>Groep 1-2</a:t>
            </a:r>
            <a:r>
              <a:rPr lang="nl-NL" dirty="0" smtClean="0"/>
              <a:t> Architectuur</a:t>
            </a:r>
          </a:p>
          <a:p>
            <a:endParaRPr lang="nl-NL" dirty="0"/>
          </a:p>
          <a:p>
            <a:r>
              <a:rPr lang="nl-NL" dirty="0" smtClean="0">
                <a:hlinkClick r:id="rId3" action="ppaction://hlinkfile"/>
              </a:rPr>
              <a:t>Groep 3-4</a:t>
            </a:r>
            <a:r>
              <a:rPr lang="nl-NL" dirty="0" smtClean="0"/>
              <a:t> Muziek</a:t>
            </a:r>
          </a:p>
          <a:p>
            <a:endParaRPr lang="nl-NL" dirty="0"/>
          </a:p>
          <a:p>
            <a:r>
              <a:rPr lang="nl-NL" dirty="0" smtClean="0">
                <a:hlinkClick r:id="rId4" action="ppaction://hlinkfile"/>
              </a:rPr>
              <a:t>Groep 5-6</a:t>
            </a:r>
            <a:r>
              <a:rPr lang="nl-NL" dirty="0" smtClean="0"/>
              <a:t> Schilderkunst</a:t>
            </a:r>
          </a:p>
          <a:p>
            <a:endParaRPr lang="nl-NL" dirty="0" smtClean="0"/>
          </a:p>
          <a:p>
            <a:r>
              <a:rPr lang="nl-NL" dirty="0" smtClean="0">
                <a:hlinkClick r:id="rId5" action="ppaction://hlinkfile"/>
              </a:rPr>
              <a:t>Groep 7-</a:t>
            </a:r>
            <a:r>
              <a:rPr lang="nl-NL" smtClean="0">
                <a:hlinkClick r:id="rId5" action="ppaction://hlinkfile"/>
              </a:rPr>
              <a:t>8</a:t>
            </a:r>
            <a:r>
              <a:rPr lang="nl-NL" smtClean="0"/>
              <a:t> Architectuur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3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16005" r="27483" b="17614"/>
          <a:stretch/>
        </p:blipFill>
        <p:spPr bwMode="auto">
          <a:xfrm rot="-60000">
            <a:off x="1674395" y="180455"/>
            <a:ext cx="6992286" cy="63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9624" y="6586366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100" i="1" dirty="0" smtClean="0"/>
              <a:t>Bron: Laat maar zien, Noordhoff </a:t>
            </a:r>
            <a:r>
              <a:rPr lang="nl-NL" sz="1100" i="1" dirty="0"/>
              <a:t>U</a:t>
            </a:r>
            <a:r>
              <a:rPr lang="nl-NL" sz="1100" i="1" dirty="0" smtClean="0"/>
              <a:t>itgevers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2474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>
            <a:noAutofit/>
          </a:bodyPr>
          <a:lstStyle/>
          <a:p>
            <a:r>
              <a:rPr lang="nl-NL" sz="9600" dirty="0" smtClean="0">
                <a:solidFill>
                  <a:schemeClr val="bg1"/>
                </a:solidFill>
              </a:rPr>
              <a:t>BEOORDELEN</a:t>
            </a:r>
            <a:endParaRPr lang="nl-NL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6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Testen in de praktijk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   Voor de volgende keer:</a:t>
            </a:r>
          </a:p>
          <a:p>
            <a:r>
              <a:rPr lang="nl-NL" dirty="0" smtClean="0"/>
              <a:t>Probeer deze bijgestelde les uit ‘laat maar zien’ eens uit met jouw groep</a:t>
            </a:r>
          </a:p>
          <a:p>
            <a:r>
              <a:rPr lang="nl-NL" dirty="0" smtClean="0"/>
              <a:t>Maak koppeling met een ander vak</a:t>
            </a:r>
          </a:p>
          <a:p>
            <a:r>
              <a:rPr lang="nl-NL" dirty="0" smtClean="0"/>
              <a:t>Leg </a:t>
            </a:r>
            <a:r>
              <a:rPr lang="nl-NL" dirty="0" err="1" smtClean="0"/>
              <a:t>mbv</a:t>
            </a:r>
            <a:r>
              <a:rPr lang="nl-NL" dirty="0" smtClean="0"/>
              <a:t> bv foto’s, video vast hoe het creatief proces verliep (bv van 1 of 2 kinderen),  </a:t>
            </a:r>
          </a:p>
          <a:p>
            <a:r>
              <a:rPr lang="nl-NL" dirty="0" smtClean="0"/>
              <a:t>hoe de beoordeling verliep </a:t>
            </a:r>
          </a:p>
          <a:p>
            <a:r>
              <a:rPr lang="nl-NL" dirty="0" smtClean="0"/>
              <a:t>en breng de eindproducten in beeld</a:t>
            </a:r>
          </a:p>
          <a:p>
            <a:r>
              <a:rPr lang="nl-NL" dirty="0" smtClean="0"/>
              <a:t>ICC-er bespreekt de bewijslasten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27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Creatief proces </a:t>
            </a:r>
            <a:r>
              <a:rPr lang="nl-NL" sz="2000" i="1" dirty="0" smtClean="0"/>
              <a:t>(generiek)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70080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leerling…</a:t>
            </a:r>
          </a:p>
          <a:p>
            <a:endParaRPr lang="nl-NL" dirty="0" smtClean="0"/>
          </a:p>
          <a:p>
            <a:r>
              <a:rPr lang="nl-NL" dirty="0" smtClean="0"/>
              <a:t>-oefent technieken en vaardigheden</a:t>
            </a:r>
          </a:p>
          <a:p>
            <a:r>
              <a:rPr lang="nl-NL" dirty="0" smtClean="0"/>
              <a:t>-geeft gevoelens, ervaringen en ideeën vorm</a:t>
            </a:r>
          </a:p>
          <a:p>
            <a:r>
              <a:rPr lang="nl-NL" dirty="0" smtClean="0"/>
              <a:t>-kan alternatieve oplossingen bedenken</a:t>
            </a:r>
          </a:p>
          <a:p>
            <a:r>
              <a:rPr lang="nl-NL" dirty="0" smtClean="0"/>
              <a:t>-kan een eigen ontwerp bedenken</a:t>
            </a:r>
          </a:p>
          <a:p>
            <a:r>
              <a:rPr lang="nl-NL" dirty="0" smtClean="0"/>
              <a:t>-kan verschillende fases van een ontwerpproces onderscheiden</a:t>
            </a:r>
          </a:p>
          <a:p>
            <a:r>
              <a:rPr lang="nl-NL" dirty="0" smtClean="0"/>
              <a:t>-maakt kennis met een kunstenaar</a:t>
            </a:r>
            <a:r>
              <a:rPr lang="nl-NL" dirty="0"/>
              <a:t> </a:t>
            </a:r>
            <a:r>
              <a:rPr lang="nl-NL" dirty="0" smtClean="0"/>
              <a:t>of culturele instelling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9744" y="6581001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Bron: cultuurwinkelbreda.nl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3651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leerkracht…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741059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-biedt verschillende technieken en vaardigheden aan</a:t>
            </a:r>
          </a:p>
          <a:p>
            <a:r>
              <a:rPr lang="nl-NL" dirty="0" smtClean="0"/>
              <a:t>-geeft ruimte om te experimenteren</a:t>
            </a:r>
          </a:p>
          <a:p>
            <a:r>
              <a:rPr lang="nl-NL" dirty="0" smtClean="0"/>
              <a:t>-ondersteund divergentie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6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2391</Words>
  <Application>Microsoft Macintosh PowerPoint</Application>
  <PresentationFormat>Diavoorstelling (4:3)</PresentationFormat>
  <Paragraphs>613</Paragraphs>
  <Slides>50</Slides>
  <Notes>17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8" baseType="lpstr">
      <vt:lpstr>Arial</vt:lpstr>
      <vt:lpstr>Bell MT</vt:lpstr>
      <vt:lpstr>Calibri</vt:lpstr>
      <vt:lpstr>Lucida Sans Unicode</vt:lpstr>
      <vt:lpstr>Symbol</vt:lpstr>
      <vt:lpstr>Times New Roman</vt:lpstr>
      <vt:lpstr>Kantoorthema</vt:lpstr>
      <vt:lpstr>Acrobat Document</vt:lpstr>
      <vt:lpstr>Algemeen</vt:lpstr>
      <vt:lpstr>Opdracht 1</vt:lpstr>
      <vt:lpstr>De ‘kaders’ voor Cultuureducatie</vt:lpstr>
      <vt:lpstr>PowerPoint-presentatie</vt:lpstr>
      <vt:lpstr>PowerPoint-presentatie</vt:lpstr>
      <vt:lpstr>PowerPoint-presentatie</vt:lpstr>
      <vt:lpstr>BEOORDELEN</vt:lpstr>
      <vt:lpstr>Testen in de praktijk</vt:lpstr>
      <vt:lpstr>Creatief proces (generiek)</vt:lpstr>
      <vt:lpstr>Opdracht (20 min. ong tot 14.40)</vt:lpstr>
      <vt:lpstr>PowerPoint-presentatie</vt:lpstr>
      <vt:lpstr>Kennis op verschillende niveaus (taxonomie van Bloom)</vt:lpstr>
      <vt:lpstr>Toetsvormen</vt:lpstr>
      <vt:lpstr>Rubric</vt:lpstr>
      <vt:lpstr>Van belang bij toetsing</vt:lpstr>
      <vt:lpstr>(zelf-) Beoordeling (generiek)</vt:lpstr>
      <vt:lpstr>PowerPoint-presentatie</vt:lpstr>
      <vt:lpstr>PowerPoint-presentatie</vt:lpstr>
      <vt:lpstr>Opdracht 5 Volgen en beoordelen van leerresultaten: proces</vt:lpstr>
      <vt:lpstr>PowerPoint-presentatie</vt:lpstr>
      <vt:lpstr>PowerPoint-presentatie</vt:lpstr>
      <vt:lpstr>Opdracht Pilotscholen</vt:lpstr>
      <vt:lpstr>PowerPoint-presentatie</vt:lpstr>
      <vt:lpstr>PowerPoint-presentatie</vt:lpstr>
      <vt:lpstr>Leerlijnen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Muziek (Midden)</vt:lpstr>
      <vt:lpstr>Architectuur (Oost en zuid)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Architectuur  (methode onafhankelijk)</vt:lpstr>
      <vt:lpstr>Architectuur</vt:lpstr>
      <vt:lpstr>Architectuur</vt:lpstr>
      <vt:lpstr>Muziek (Midden)</vt:lpstr>
      <vt:lpstr>PowerPoint-presentatie</vt:lpstr>
      <vt:lpstr>PowerPoint-presentatie</vt:lpstr>
      <vt:lpstr>Schilderkunst</vt:lpstr>
      <vt:lpstr>Architectuur</vt:lpstr>
      <vt:lpstr>Architectuur</vt:lpstr>
      <vt:lpstr>Muziek</vt:lpstr>
      <vt:lpstr>Groepen en samenhang enkele voorbeelden</vt:lpstr>
    </vt:vector>
  </TitlesOfParts>
  <Company>Saxion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saxion</dc:creator>
  <cp:lastModifiedBy>Microsoft Office-gebruiker</cp:lastModifiedBy>
  <cp:revision>11</cp:revision>
  <dcterms:created xsi:type="dcterms:W3CDTF">2016-03-16T09:11:13Z</dcterms:created>
  <dcterms:modified xsi:type="dcterms:W3CDTF">2017-11-10T10:14:04Z</dcterms:modified>
</cp:coreProperties>
</file>