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9" r:id="rId2"/>
    <p:sldId id="387" r:id="rId3"/>
    <p:sldId id="365" r:id="rId4"/>
    <p:sldId id="375" r:id="rId5"/>
    <p:sldId id="364" r:id="rId6"/>
    <p:sldId id="349" r:id="rId7"/>
    <p:sldId id="260" r:id="rId8"/>
    <p:sldId id="256" r:id="rId9"/>
    <p:sldId id="264" r:id="rId10"/>
    <p:sldId id="262" r:id="rId11"/>
    <p:sldId id="380" r:id="rId12"/>
    <p:sldId id="266" r:id="rId13"/>
    <p:sldId id="381" r:id="rId14"/>
    <p:sldId id="382" r:id="rId15"/>
    <p:sldId id="383" r:id="rId16"/>
    <p:sldId id="384" r:id="rId17"/>
    <p:sldId id="385" r:id="rId18"/>
    <p:sldId id="389" r:id="rId19"/>
    <p:sldId id="386" r:id="rId2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3F06"/>
    <a:srgbClr val="2C4D76"/>
    <a:srgbClr val="4A5C26"/>
    <a:srgbClr val="2500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47"/>
    <p:restoredTop sz="94397" autoAdjust="0"/>
  </p:normalViewPr>
  <p:slideViewPr>
    <p:cSldViewPr>
      <p:cViewPr>
        <p:scale>
          <a:sx n="87" d="100"/>
          <a:sy n="87" d="100"/>
        </p:scale>
        <p:origin x="424" y="2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BBFC0-6FF5-4027-8BA5-59BAD71D543C}" type="datetimeFigureOut">
              <a:rPr lang="nl-NL" smtClean="0"/>
              <a:t>13-01-19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F06C3A-981B-46B8-B29E-742E546CF6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736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44090-3819-4455-92A8-76E1F2BA41F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9696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44090-3819-4455-92A8-76E1F2BA41F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9369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44090-3819-4455-92A8-76E1F2BA41F5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960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Altijd met het doel om d verwondering het magische moment te vangen.</a:t>
            </a:r>
          </a:p>
          <a:p>
            <a:endParaRPr lang="nl-NL" dirty="0"/>
          </a:p>
          <a:p>
            <a:r>
              <a:rPr lang="nl-NL" dirty="0"/>
              <a:t>Of plaatjes van internet copyrightvrij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44090-3819-4455-92A8-76E1F2BA41F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6437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06C3A-981B-46B8-B29E-742E546CF66F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3618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06C3A-981B-46B8-B29E-742E546CF66F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6232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Samenhang in de vakken vanuit thema een verkenning, gebruiken we vaak bij CMK Hengelo.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29EE0-0BFE-40EB-A3D7-C7530013B653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90639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Voorbeelden om vanuit TULE lessen in samenhang te verzorgen. Kan ook bij moederdag.</a:t>
            </a:r>
          </a:p>
          <a:p>
            <a:r>
              <a:rPr lang="nl-NL" dirty="0"/>
              <a:t>Meer vanuit doelen redeneren, die kun je ook vinden in de methodes.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29EE0-0BFE-40EB-A3D7-C7530013B653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07293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29EE0-0BFE-40EB-A3D7-C7530013B653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533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AAB14-F165-4554-A9F3-9DBDB166E2F1}" type="datetimeFigureOut">
              <a:rPr lang="nl-NL" smtClean="0"/>
              <a:t>13-01-19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D7384-9471-45E3-AAD3-B68B0D434F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7205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AAB14-F165-4554-A9F3-9DBDB166E2F1}" type="datetimeFigureOut">
              <a:rPr lang="nl-NL" smtClean="0"/>
              <a:t>13-01-19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D7384-9471-45E3-AAD3-B68B0D434F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4791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AAB14-F165-4554-A9F3-9DBDB166E2F1}" type="datetimeFigureOut">
              <a:rPr lang="nl-NL" smtClean="0"/>
              <a:t>13-01-19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D7384-9471-45E3-AAD3-B68B0D434F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5948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AAB14-F165-4554-A9F3-9DBDB166E2F1}" type="datetimeFigureOut">
              <a:rPr lang="nl-NL" smtClean="0"/>
              <a:t>13-01-19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D7384-9471-45E3-AAD3-B68B0D434F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6818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AAB14-F165-4554-A9F3-9DBDB166E2F1}" type="datetimeFigureOut">
              <a:rPr lang="nl-NL" smtClean="0"/>
              <a:t>13-01-19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D7384-9471-45E3-AAD3-B68B0D434F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5320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AAB14-F165-4554-A9F3-9DBDB166E2F1}" type="datetimeFigureOut">
              <a:rPr lang="nl-NL" smtClean="0"/>
              <a:t>13-01-19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D7384-9471-45E3-AAD3-B68B0D434F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377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AAB14-F165-4554-A9F3-9DBDB166E2F1}" type="datetimeFigureOut">
              <a:rPr lang="nl-NL" smtClean="0"/>
              <a:t>13-01-19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D7384-9471-45E3-AAD3-B68B0D434F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4130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AAB14-F165-4554-A9F3-9DBDB166E2F1}" type="datetimeFigureOut">
              <a:rPr lang="nl-NL" smtClean="0"/>
              <a:t>13-01-19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D7384-9471-45E3-AAD3-B68B0D434F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5561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AAB14-F165-4554-A9F3-9DBDB166E2F1}" type="datetimeFigureOut">
              <a:rPr lang="nl-NL" smtClean="0"/>
              <a:t>13-01-19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D7384-9471-45E3-AAD3-B68B0D434F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3915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AAB14-F165-4554-A9F3-9DBDB166E2F1}" type="datetimeFigureOut">
              <a:rPr lang="nl-NL" smtClean="0"/>
              <a:t>13-01-19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D7384-9471-45E3-AAD3-B68B0D434F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3346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AAB14-F165-4554-A9F3-9DBDB166E2F1}" type="datetimeFigureOut">
              <a:rPr lang="nl-NL" smtClean="0"/>
              <a:t>13-01-19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D7384-9471-45E3-AAD3-B68B0D434F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3778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0"/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11375"/>
                    </a14:imgEffect>
                    <a14:imgEffect>
                      <a14:saturation sat="7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AAB14-F165-4554-A9F3-9DBDB166E2F1}" type="datetimeFigureOut">
              <a:rPr lang="nl-NL" smtClean="0"/>
              <a:t>13-01-19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D7384-9471-45E3-AAD3-B68B0D434FC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9696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uziekcmkhengelo%20checklist.docx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D-L54d-Lagen.html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atmaarleren.nl/" TargetMode="External"/><Relationship Id="rId2" Type="http://schemas.openxmlformats.org/officeDocument/2006/relationships/hyperlink" Target="https://cmkin2school.weebly.com/16-01-2019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tudent@saxion.n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1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5" Type="http://schemas.openxmlformats.org/officeDocument/2006/relationships/image" Target="../media/image21.jpeg"/><Relationship Id="rId10" Type="http://schemas.openxmlformats.org/officeDocument/2006/relationships/image" Target="../media/image16.jpeg"/><Relationship Id="rId4" Type="http://schemas.microsoft.com/office/2007/relationships/hdphoto" Target="../media/hdphoto1.wdp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7842" y="469560"/>
            <a:ext cx="9144000" cy="707886"/>
          </a:xfrm>
          <a:prstGeom prst="rect">
            <a:avLst/>
          </a:prstGeom>
          <a:solidFill>
            <a:schemeClr val="tx2">
              <a:lumMod val="50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Samen plezier hebben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0" y="5675088"/>
            <a:ext cx="9144000" cy="707886"/>
          </a:xfrm>
          <a:prstGeom prst="rect">
            <a:avLst/>
          </a:prstGeom>
          <a:solidFill>
            <a:schemeClr val="tx2">
              <a:lumMod val="50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Talenten ontplooien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-9190" y="2215410"/>
            <a:ext cx="9144000" cy="707886"/>
          </a:xfrm>
          <a:prstGeom prst="rect">
            <a:avLst/>
          </a:prstGeom>
          <a:solidFill>
            <a:schemeClr val="tx2">
              <a:lumMod val="50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r>
              <a:rPr lang="nl-NL" sz="40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nl-NL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l-NL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eeuwse</a:t>
            </a:r>
            <a:r>
              <a:rPr lang="nl-NL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vaardigheden ontwikkelen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7842" y="3955796"/>
            <a:ext cx="9144000" cy="707886"/>
          </a:xfrm>
          <a:prstGeom prst="rect">
            <a:avLst/>
          </a:prstGeom>
          <a:solidFill>
            <a:schemeClr val="tx2">
              <a:lumMod val="50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Het creatieve proces leren doorlopen</a:t>
            </a:r>
          </a:p>
        </p:txBody>
      </p:sp>
      <p:sp>
        <p:nvSpPr>
          <p:cNvPr id="15" name="Rechthoek 14"/>
          <p:cNvSpPr/>
          <p:nvPr/>
        </p:nvSpPr>
        <p:spPr>
          <a:xfrm>
            <a:off x="-9190" y="0"/>
            <a:ext cx="9153190" cy="6858000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/>
          <p:cNvSpPr/>
          <p:nvPr/>
        </p:nvSpPr>
        <p:spPr>
          <a:xfrm>
            <a:off x="1331640" y="116632"/>
            <a:ext cx="6480720" cy="657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0093" y="188570"/>
            <a:ext cx="6269736" cy="6516624"/>
          </a:xfrm>
          <a:prstGeom prst="rect">
            <a:avLst/>
          </a:prstGeom>
        </p:spPr>
      </p:pic>
      <p:sp>
        <p:nvSpPr>
          <p:cNvPr id="17" name="Tekstvak 16"/>
          <p:cNvSpPr txBox="1"/>
          <p:nvPr/>
        </p:nvSpPr>
        <p:spPr>
          <a:xfrm>
            <a:off x="1403648" y="5949280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2500AC"/>
                </a:solidFill>
              </a:rPr>
              <a:t>Hengelo: Wijkprojecten </a:t>
            </a:r>
          </a:p>
        </p:txBody>
      </p:sp>
    </p:spTree>
    <p:extLst>
      <p:ext uri="{BB962C8B-B14F-4D97-AF65-F5344CB8AC3E}">
        <p14:creationId xmlns:p14="http://schemas.microsoft.com/office/powerpoint/2010/main" val="334324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5" grpId="0" animBg="1"/>
      <p:bldP spid="16" grpId="0" animBg="1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375"/>
                    </a14:imgEffect>
                    <a14:imgEffect>
                      <a14:saturation sat="7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Rechte verbindingslijn 79"/>
          <p:cNvCxnSpPr>
            <a:stCxn id="25" idx="2"/>
          </p:cNvCxnSpPr>
          <p:nvPr/>
        </p:nvCxnSpPr>
        <p:spPr>
          <a:xfrm>
            <a:off x="621251" y="3892757"/>
            <a:ext cx="8059095" cy="3574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Rechte verbindingslijn 81"/>
          <p:cNvCxnSpPr/>
          <p:nvPr/>
        </p:nvCxnSpPr>
        <p:spPr>
          <a:xfrm>
            <a:off x="611560" y="5065716"/>
            <a:ext cx="8059095" cy="3574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Rechte verbindingslijn 82"/>
          <p:cNvCxnSpPr/>
          <p:nvPr/>
        </p:nvCxnSpPr>
        <p:spPr>
          <a:xfrm>
            <a:off x="611452" y="6218519"/>
            <a:ext cx="8059095" cy="3574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Rechte verbindingslijn 77"/>
          <p:cNvCxnSpPr>
            <a:stCxn id="8" idx="2"/>
            <a:endCxn id="20" idx="0"/>
          </p:cNvCxnSpPr>
          <p:nvPr/>
        </p:nvCxnSpPr>
        <p:spPr>
          <a:xfrm>
            <a:off x="612444" y="2740629"/>
            <a:ext cx="7973508" cy="3174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Rechte verbindingslijn 74"/>
          <p:cNvCxnSpPr>
            <a:stCxn id="7" idx="2"/>
          </p:cNvCxnSpPr>
          <p:nvPr/>
        </p:nvCxnSpPr>
        <p:spPr>
          <a:xfrm>
            <a:off x="4878879" y="3192917"/>
            <a:ext cx="8807" cy="2756363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hthoek 6"/>
          <p:cNvSpPr>
            <a:spLocks noChangeArrowheads="1"/>
          </p:cNvSpPr>
          <p:nvPr/>
        </p:nvSpPr>
        <p:spPr bwMode="auto">
          <a:xfrm>
            <a:off x="35496" y="1415336"/>
            <a:ext cx="1441928" cy="391316"/>
          </a:xfrm>
          <a:prstGeom prst="rect">
            <a:avLst/>
          </a:prstGeom>
          <a:solidFill>
            <a:srgbClr val="A5A5A5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Lucida Sans Unicode" pitchFamily="34" charset="0"/>
                <a:ea typeface="Calibri" pitchFamily="34" charset="0"/>
                <a:cs typeface="Lucida Sans Unicode" pitchFamily="34" charset="0"/>
              </a:rPr>
              <a:t>Instr</a:t>
            </a:r>
            <a:r>
              <a:rPr kumimoji="0" lang="nl-NL" altLang="nl-N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 Unicode" pitchFamily="34" charset="0"/>
                <a:ea typeface="Calibri" pitchFamily="34" charset="0"/>
                <a:cs typeface="Lucida Sans Unicode" pitchFamily="34" charset="0"/>
              </a:rPr>
              <a:t>. vakken</a:t>
            </a:r>
            <a:endParaRPr kumimoji="0" lang="nl-NL" altLang="nl-N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hthoek 7"/>
          <p:cNvSpPr>
            <a:spLocks noChangeArrowheads="1"/>
          </p:cNvSpPr>
          <p:nvPr/>
        </p:nvSpPr>
        <p:spPr bwMode="auto">
          <a:xfrm>
            <a:off x="1591167" y="1423174"/>
            <a:ext cx="2023216" cy="391316"/>
          </a:xfrm>
          <a:prstGeom prst="rect">
            <a:avLst/>
          </a:prstGeom>
          <a:solidFill>
            <a:srgbClr val="A5A5A5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 Unicode" pitchFamily="34" charset="0"/>
                <a:ea typeface="Calibri" pitchFamily="34" charset="0"/>
                <a:cs typeface="Lucida Sans Unicode" pitchFamily="34" charset="0"/>
              </a:rPr>
              <a:t>OJW-vakken</a:t>
            </a:r>
            <a:endParaRPr kumimoji="0" lang="nl-NL" altLang="nl-NL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hthoek 8"/>
          <p:cNvSpPr>
            <a:spLocks noChangeArrowheads="1"/>
          </p:cNvSpPr>
          <p:nvPr/>
        </p:nvSpPr>
        <p:spPr bwMode="auto">
          <a:xfrm>
            <a:off x="6130924" y="1432699"/>
            <a:ext cx="2824757" cy="391316"/>
          </a:xfrm>
          <a:prstGeom prst="rect">
            <a:avLst/>
          </a:prstGeom>
          <a:solidFill>
            <a:srgbClr val="A5A5A5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 Unicode" pitchFamily="34" charset="0"/>
                <a:ea typeface="Calibri" pitchFamily="34" charset="0"/>
                <a:cs typeface="Lucida Sans Unicode" pitchFamily="34" charset="0"/>
              </a:rPr>
              <a:t>KO-vakken</a:t>
            </a:r>
            <a:endParaRPr kumimoji="0" lang="nl-NL" altLang="nl-NL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hthoek 9"/>
          <p:cNvSpPr>
            <a:spLocks noChangeArrowheads="1"/>
          </p:cNvSpPr>
          <p:nvPr/>
        </p:nvSpPr>
        <p:spPr bwMode="auto">
          <a:xfrm>
            <a:off x="3800511" y="2328821"/>
            <a:ext cx="2156736" cy="864096"/>
          </a:xfrm>
          <a:prstGeom prst="rect">
            <a:avLst/>
          </a:prstGeom>
          <a:solidFill>
            <a:srgbClr val="FFC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ea typeface="Calibri" pitchFamily="34" charset="0"/>
                <a:cs typeface="Lucida Sans Unicode" pitchFamily="34" charset="0"/>
              </a:rPr>
              <a:t>Cultuurontmoeting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altLang="nl-NL" sz="1600" b="1" dirty="0">
                <a:solidFill>
                  <a:srgbClr val="000000"/>
                </a:solidFill>
                <a:latin typeface="Lucida Sans Unicode" pitchFamily="34" charset="0"/>
                <a:cs typeface="Lucida Sans Unicode" pitchFamily="34" charset="0"/>
              </a:rPr>
              <a:t>Groep 1/2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Subthema</a:t>
            </a:r>
            <a:endParaRPr kumimoji="0" lang="nl-NL" altLang="nl-N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hthoek 11"/>
          <p:cNvSpPr>
            <a:spLocks noChangeArrowheads="1"/>
          </p:cNvSpPr>
          <p:nvPr/>
        </p:nvSpPr>
        <p:spPr bwMode="auto">
          <a:xfrm rot="-5400000">
            <a:off x="-99892" y="2555764"/>
            <a:ext cx="1054941" cy="369730"/>
          </a:xfrm>
          <a:prstGeom prst="rect">
            <a:avLst/>
          </a:prstGeom>
          <a:solidFill>
            <a:srgbClr val="4F81BD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6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ea typeface="Calibri" pitchFamily="34" charset="0"/>
                <a:cs typeface="Lucida Sans Unicode" pitchFamily="34" charset="0"/>
              </a:rPr>
              <a:t>Ned</a:t>
            </a:r>
            <a:r>
              <a:rPr kumimoji="0" lang="nl-NL" altLang="nl-NL" sz="1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ea typeface="Calibri" pitchFamily="34" charset="0"/>
                <a:cs typeface="Lucida Sans Unicode" pitchFamily="34" charset="0"/>
              </a:rPr>
              <a:t>/</a:t>
            </a:r>
            <a:r>
              <a:rPr kumimoji="0" lang="nl-NL" altLang="nl-NL" sz="1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ea typeface="Calibri" pitchFamily="34" charset="0"/>
                <a:cs typeface="Lucida Sans Unicode" pitchFamily="34" charset="0"/>
              </a:rPr>
              <a:t>Taal</a:t>
            </a:r>
            <a:endParaRPr kumimoji="0" lang="nl-NL" altLang="nl-NL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hthoek 12"/>
          <p:cNvSpPr>
            <a:spLocks noChangeArrowheads="1"/>
          </p:cNvSpPr>
          <p:nvPr/>
        </p:nvSpPr>
        <p:spPr bwMode="auto">
          <a:xfrm rot="-5400000">
            <a:off x="404164" y="2555764"/>
            <a:ext cx="1054941" cy="369730"/>
          </a:xfrm>
          <a:prstGeom prst="rect">
            <a:avLst/>
          </a:prstGeom>
          <a:solidFill>
            <a:srgbClr val="4F81BD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ea typeface="Calibri" pitchFamily="34" charset="0"/>
                <a:cs typeface="Lucida Sans Unicode" pitchFamily="34" charset="0"/>
              </a:rPr>
              <a:t>Rek/Wis</a:t>
            </a:r>
            <a:endParaRPr kumimoji="0" lang="nl-NL" altLang="nl-NL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hthoek 13"/>
          <p:cNvSpPr>
            <a:spLocks noChangeArrowheads="1"/>
          </p:cNvSpPr>
          <p:nvPr/>
        </p:nvSpPr>
        <p:spPr bwMode="auto">
          <a:xfrm rot="-5400000">
            <a:off x="1412276" y="2569472"/>
            <a:ext cx="1054941" cy="369730"/>
          </a:xfrm>
          <a:prstGeom prst="rect">
            <a:avLst/>
          </a:prstGeom>
          <a:solidFill>
            <a:srgbClr val="76923C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ea typeface="Calibri" pitchFamily="34" charset="0"/>
                <a:cs typeface="Lucida Sans Unicode" pitchFamily="34" charset="0"/>
              </a:rPr>
              <a:t>Nat</a:t>
            </a:r>
            <a:endParaRPr kumimoji="0" lang="nl-NL" altLang="nl-NL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hthoek 14"/>
          <p:cNvSpPr>
            <a:spLocks noChangeArrowheads="1"/>
          </p:cNvSpPr>
          <p:nvPr/>
        </p:nvSpPr>
        <p:spPr bwMode="auto">
          <a:xfrm rot="-5400000">
            <a:off x="1916332" y="2549413"/>
            <a:ext cx="1054941" cy="369730"/>
          </a:xfrm>
          <a:prstGeom prst="rect">
            <a:avLst/>
          </a:prstGeom>
          <a:solidFill>
            <a:srgbClr val="76923C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60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ea typeface="Calibri" pitchFamily="34" charset="0"/>
                <a:cs typeface="Lucida Sans Unicode" pitchFamily="34" charset="0"/>
              </a:rPr>
              <a:t>Tech</a:t>
            </a:r>
            <a:endParaRPr kumimoji="0" lang="nl-NL" altLang="nl-NL" sz="16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hthoek 15"/>
          <p:cNvSpPr>
            <a:spLocks noChangeArrowheads="1"/>
          </p:cNvSpPr>
          <p:nvPr/>
        </p:nvSpPr>
        <p:spPr bwMode="auto">
          <a:xfrm rot="-5400000">
            <a:off x="2420388" y="2552588"/>
            <a:ext cx="1054941" cy="369730"/>
          </a:xfrm>
          <a:prstGeom prst="rect">
            <a:avLst/>
          </a:prstGeom>
          <a:solidFill>
            <a:srgbClr val="76923C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60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ea typeface="Calibri" pitchFamily="34" charset="0"/>
                <a:cs typeface="Lucida Sans Unicode" pitchFamily="34" charset="0"/>
              </a:rPr>
              <a:t>Ak</a:t>
            </a:r>
            <a:endParaRPr kumimoji="0" lang="nl-NL" altLang="nl-NL" sz="16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hthoek 16"/>
          <p:cNvSpPr>
            <a:spLocks noChangeArrowheads="1"/>
          </p:cNvSpPr>
          <p:nvPr/>
        </p:nvSpPr>
        <p:spPr bwMode="auto">
          <a:xfrm rot="-5400000">
            <a:off x="2902048" y="2555763"/>
            <a:ext cx="1054941" cy="369730"/>
          </a:xfrm>
          <a:prstGeom prst="rect">
            <a:avLst/>
          </a:prstGeom>
          <a:solidFill>
            <a:srgbClr val="76923C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60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ea typeface="Calibri" pitchFamily="34" charset="0"/>
                <a:cs typeface="Lucida Sans Unicode" pitchFamily="34" charset="0"/>
              </a:rPr>
              <a:t>Ges</a:t>
            </a:r>
            <a:endParaRPr kumimoji="0" lang="nl-NL" altLang="nl-NL" sz="16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hthoek 19"/>
          <p:cNvSpPr>
            <a:spLocks noChangeArrowheads="1"/>
          </p:cNvSpPr>
          <p:nvPr/>
        </p:nvSpPr>
        <p:spPr bwMode="auto">
          <a:xfrm rot="-5400000">
            <a:off x="908220" y="2572648"/>
            <a:ext cx="1054941" cy="369730"/>
          </a:xfrm>
          <a:prstGeom prst="rect">
            <a:avLst/>
          </a:prstGeom>
          <a:solidFill>
            <a:srgbClr val="76923C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60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ea typeface="Calibri" pitchFamily="34" charset="0"/>
                <a:cs typeface="Lucida Sans Unicode" pitchFamily="34" charset="0"/>
              </a:rPr>
              <a:t>Fil</a:t>
            </a:r>
            <a:endParaRPr kumimoji="0" lang="nl-NL" altLang="nl-NL" sz="16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hthoek 20"/>
          <p:cNvSpPr>
            <a:spLocks noChangeArrowheads="1"/>
          </p:cNvSpPr>
          <p:nvPr/>
        </p:nvSpPr>
        <p:spPr bwMode="auto">
          <a:xfrm rot="-5400000">
            <a:off x="5788319" y="2546879"/>
            <a:ext cx="1054941" cy="369730"/>
          </a:xfrm>
          <a:prstGeom prst="rect">
            <a:avLst/>
          </a:prstGeom>
          <a:solidFill>
            <a:srgbClr val="E36C0A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6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ea typeface="Calibri" pitchFamily="34" charset="0"/>
                <a:cs typeface="Lucida Sans Unicode" pitchFamily="34" charset="0"/>
              </a:rPr>
              <a:t>Tek</a:t>
            </a:r>
            <a:endParaRPr kumimoji="0" lang="nl-NL" altLang="nl-NL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hthoek 22"/>
          <p:cNvSpPr>
            <a:spLocks noChangeArrowheads="1"/>
          </p:cNvSpPr>
          <p:nvPr/>
        </p:nvSpPr>
        <p:spPr bwMode="auto">
          <a:xfrm rot="-5400000">
            <a:off x="6299129" y="2562115"/>
            <a:ext cx="1054941" cy="369730"/>
          </a:xfrm>
          <a:prstGeom prst="rect">
            <a:avLst/>
          </a:prstGeom>
          <a:solidFill>
            <a:srgbClr val="E36C0A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ea typeface="Calibri" pitchFamily="34" charset="0"/>
                <a:cs typeface="Lucida Sans Unicode" pitchFamily="34" charset="0"/>
              </a:rPr>
              <a:t>Hav</a:t>
            </a:r>
            <a:endParaRPr kumimoji="0" lang="nl-NL" altLang="nl-N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hthoek 23"/>
          <p:cNvSpPr>
            <a:spLocks noChangeArrowheads="1"/>
          </p:cNvSpPr>
          <p:nvPr/>
        </p:nvSpPr>
        <p:spPr bwMode="auto">
          <a:xfrm rot="-5400000">
            <a:off x="6781677" y="2562115"/>
            <a:ext cx="1054941" cy="369730"/>
          </a:xfrm>
          <a:prstGeom prst="rect">
            <a:avLst/>
          </a:prstGeom>
          <a:solidFill>
            <a:srgbClr val="843F06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ea typeface="Calibri" pitchFamily="34" charset="0"/>
                <a:cs typeface="Lucida Sans Unicode" pitchFamily="34" charset="0"/>
              </a:rPr>
              <a:t>Da</a:t>
            </a:r>
            <a:endParaRPr kumimoji="0" lang="nl-NL" altLang="nl-N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hthoek 24"/>
          <p:cNvSpPr>
            <a:spLocks noChangeArrowheads="1"/>
          </p:cNvSpPr>
          <p:nvPr/>
        </p:nvSpPr>
        <p:spPr bwMode="auto">
          <a:xfrm rot="-5400000">
            <a:off x="7244924" y="2562115"/>
            <a:ext cx="1054941" cy="369730"/>
          </a:xfrm>
          <a:prstGeom prst="rect">
            <a:avLst/>
          </a:prstGeom>
          <a:solidFill>
            <a:srgbClr val="E36C0A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6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ea typeface="Calibri" pitchFamily="34" charset="0"/>
                <a:cs typeface="Lucida Sans Unicode" pitchFamily="34" charset="0"/>
              </a:rPr>
              <a:t>Dr</a:t>
            </a:r>
            <a:endParaRPr kumimoji="0" lang="nl-NL" altLang="nl-NL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hthoek 25"/>
          <p:cNvSpPr>
            <a:spLocks noChangeArrowheads="1"/>
          </p:cNvSpPr>
          <p:nvPr/>
        </p:nvSpPr>
        <p:spPr bwMode="auto">
          <a:xfrm rot="-5400000">
            <a:off x="7739289" y="2562115"/>
            <a:ext cx="1054941" cy="369730"/>
          </a:xfrm>
          <a:prstGeom prst="rect">
            <a:avLst/>
          </a:prstGeom>
          <a:solidFill>
            <a:srgbClr val="843F06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6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ea typeface="Calibri" pitchFamily="34" charset="0"/>
                <a:cs typeface="Lucida Sans Unicode" pitchFamily="34" charset="0"/>
              </a:rPr>
              <a:t>Mu</a:t>
            </a:r>
            <a:endParaRPr kumimoji="0" lang="nl-NL" altLang="nl-NL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hthoek 26"/>
          <p:cNvSpPr>
            <a:spLocks noChangeArrowheads="1"/>
          </p:cNvSpPr>
          <p:nvPr/>
        </p:nvSpPr>
        <p:spPr bwMode="auto">
          <a:xfrm rot="-5400000">
            <a:off x="8243346" y="2558939"/>
            <a:ext cx="1054941" cy="369729"/>
          </a:xfrm>
          <a:prstGeom prst="rect">
            <a:avLst/>
          </a:prstGeom>
          <a:solidFill>
            <a:srgbClr val="E36C0A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6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ea typeface="Calibri" pitchFamily="34" charset="0"/>
                <a:cs typeface="Lucida Sans Unicode" pitchFamily="34" charset="0"/>
              </a:rPr>
              <a:t>Lit</a:t>
            </a:r>
            <a:endParaRPr kumimoji="0" lang="nl-NL" altLang="nl-NL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vaal 10"/>
          <p:cNvSpPr>
            <a:spLocks noChangeArrowheads="1"/>
          </p:cNvSpPr>
          <p:nvPr/>
        </p:nvSpPr>
        <p:spPr bwMode="auto">
          <a:xfrm>
            <a:off x="3809319" y="261398"/>
            <a:ext cx="2147928" cy="1655434"/>
          </a:xfrm>
          <a:prstGeom prst="ellipse">
            <a:avLst/>
          </a:prstGeom>
          <a:solidFill>
            <a:srgbClr val="FFC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36000" tIns="288000" rIns="36000" bIns="36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 Unicode" pitchFamily="34" charset="0"/>
                <a:ea typeface="Calibri" pitchFamily="34" charset="0"/>
                <a:cs typeface="Lucida Sans Unicode" pitchFamily="34" charset="0"/>
              </a:rPr>
              <a:t>ICC wijkthema vanuit scholen</a:t>
            </a:r>
            <a:endParaRPr kumimoji="0" lang="nl-NL" altLang="nl-N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hthoek 9"/>
          <p:cNvSpPr>
            <a:spLocks noChangeArrowheads="1"/>
          </p:cNvSpPr>
          <p:nvPr/>
        </p:nvSpPr>
        <p:spPr bwMode="auto">
          <a:xfrm>
            <a:off x="3809318" y="3480949"/>
            <a:ext cx="2156736" cy="864096"/>
          </a:xfrm>
          <a:prstGeom prst="rect">
            <a:avLst/>
          </a:prstGeom>
          <a:solidFill>
            <a:srgbClr val="FFC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ea typeface="Calibri" pitchFamily="34" charset="0"/>
                <a:cs typeface="Lucida Sans Unicode" pitchFamily="34" charset="0"/>
              </a:rPr>
              <a:t>Cultuurontmoeting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altLang="nl-NL" sz="1600" b="1" dirty="0">
                <a:solidFill>
                  <a:srgbClr val="000000"/>
                </a:solidFill>
                <a:latin typeface="Lucida Sans Unicode" pitchFamily="34" charset="0"/>
                <a:cs typeface="Lucida Sans Unicode" pitchFamily="34" charset="0"/>
              </a:rPr>
              <a:t>Groep 3/4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Subthema</a:t>
            </a:r>
            <a:endParaRPr kumimoji="0" lang="nl-NL" altLang="nl-N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hthoek 11"/>
          <p:cNvSpPr>
            <a:spLocks noChangeArrowheads="1"/>
          </p:cNvSpPr>
          <p:nvPr/>
        </p:nvSpPr>
        <p:spPr bwMode="auto">
          <a:xfrm rot="-5400000">
            <a:off x="-91085" y="3707892"/>
            <a:ext cx="1054941" cy="369730"/>
          </a:xfrm>
          <a:prstGeom prst="rect">
            <a:avLst/>
          </a:prstGeom>
          <a:solidFill>
            <a:srgbClr val="4F81BD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6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ea typeface="Calibri" pitchFamily="34" charset="0"/>
                <a:cs typeface="Lucida Sans Unicode" pitchFamily="34" charset="0"/>
              </a:rPr>
              <a:t>Ned</a:t>
            </a:r>
            <a:r>
              <a:rPr kumimoji="0" lang="nl-NL" altLang="nl-NL" sz="1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ea typeface="Calibri" pitchFamily="34" charset="0"/>
                <a:cs typeface="Lucida Sans Unicode" pitchFamily="34" charset="0"/>
              </a:rPr>
              <a:t>/</a:t>
            </a:r>
            <a:r>
              <a:rPr kumimoji="0" lang="nl-NL" altLang="nl-NL" sz="1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ea typeface="Calibri" pitchFamily="34" charset="0"/>
                <a:cs typeface="Lucida Sans Unicode" pitchFamily="34" charset="0"/>
              </a:rPr>
              <a:t>Taal</a:t>
            </a:r>
            <a:endParaRPr kumimoji="0" lang="nl-NL" altLang="nl-NL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hthoek 12"/>
          <p:cNvSpPr>
            <a:spLocks noChangeArrowheads="1"/>
          </p:cNvSpPr>
          <p:nvPr/>
        </p:nvSpPr>
        <p:spPr bwMode="auto">
          <a:xfrm rot="-5400000">
            <a:off x="412971" y="3707892"/>
            <a:ext cx="1054941" cy="369730"/>
          </a:xfrm>
          <a:prstGeom prst="rect">
            <a:avLst/>
          </a:prstGeom>
          <a:solidFill>
            <a:schemeClr val="tx2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ea typeface="Calibri" pitchFamily="34" charset="0"/>
                <a:cs typeface="Lucida Sans Unicode" pitchFamily="34" charset="0"/>
              </a:rPr>
              <a:t>Rek/Wis</a:t>
            </a:r>
            <a:endParaRPr kumimoji="0" lang="nl-NL" altLang="nl-NL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hthoek 13"/>
          <p:cNvSpPr>
            <a:spLocks noChangeArrowheads="1"/>
          </p:cNvSpPr>
          <p:nvPr/>
        </p:nvSpPr>
        <p:spPr bwMode="auto">
          <a:xfrm rot="-5400000">
            <a:off x="1421083" y="3721600"/>
            <a:ext cx="1054941" cy="369730"/>
          </a:xfrm>
          <a:prstGeom prst="rect">
            <a:avLst/>
          </a:prstGeom>
          <a:solidFill>
            <a:srgbClr val="76923C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ea typeface="Calibri" pitchFamily="34" charset="0"/>
                <a:cs typeface="Lucida Sans Unicode" pitchFamily="34" charset="0"/>
              </a:rPr>
              <a:t>Nat</a:t>
            </a:r>
            <a:endParaRPr kumimoji="0" lang="nl-NL" altLang="nl-NL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hthoek 14"/>
          <p:cNvSpPr>
            <a:spLocks noChangeArrowheads="1"/>
          </p:cNvSpPr>
          <p:nvPr/>
        </p:nvSpPr>
        <p:spPr bwMode="auto">
          <a:xfrm rot="-5400000">
            <a:off x="1925139" y="3701541"/>
            <a:ext cx="1054941" cy="369730"/>
          </a:xfrm>
          <a:prstGeom prst="rect">
            <a:avLst/>
          </a:prstGeom>
          <a:solidFill>
            <a:srgbClr val="76923C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60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ea typeface="Calibri" pitchFamily="34" charset="0"/>
                <a:cs typeface="Lucida Sans Unicode" pitchFamily="34" charset="0"/>
              </a:rPr>
              <a:t>Tech</a:t>
            </a:r>
            <a:endParaRPr kumimoji="0" lang="nl-NL" altLang="nl-NL" sz="16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hthoek 15"/>
          <p:cNvSpPr>
            <a:spLocks noChangeArrowheads="1"/>
          </p:cNvSpPr>
          <p:nvPr/>
        </p:nvSpPr>
        <p:spPr bwMode="auto">
          <a:xfrm rot="-5400000">
            <a:off x="2429195" y="3704716"/>
            <a:ext cx="1054941" cy="369730"/>
          </a:xfrm>
          <a:prstGeom prst="rect">
            <a:avLst/>
          </a:prstGeom>
          <a:solidFill>
            <a:srgbClr val="76923C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60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ea typeface="Calibri" pitchFamily="34" charset="0"/>
                <a:cs typeface="Lucida Sans Unicode" pitchFamily="34" charset="0"/>
              </a:rPr>
              <a:t>Ak</a:t>
            </a:r>
            <a:endParaRPr kumimoji="0" lang="nl-NL" altLang="nl-NL" sz="16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hthoek 16"/>
          <p:cNvSpPr>
            <a:spLocks noChangeArrowheads="1"/>
          </p:cNvSpPr>
          <p:nvPr/>
        </p:nvSpPr>
        <p:spPr bwMode="auto">
          <a:xfrm rot="-5400000">
            <a:off x="2910855" y="3707891"/>
            <a:ext cx="1054941" cy="369730"/>
          </a:xfrm>
          <a:prstGeom prst="rect">
            <a:avLst/>
          </a:prstGeom>
          <a:solidFill>
            <a:srgbClr val="76923C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60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ea typeface="Calibri" pitchFamily="34" charset="0"/>
                <a:cs typeface="Lucida Sans Unicode" pitchFamily="34" charset="0"/>
              </a:rPr>
              <a:t>Ges</a:t>
            </a:r>
            <a:endParaRPr kumimoji="0" lang="nl-NL" altLang="nl-NL" sz="16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hthoek 19"/>
          <p:cNvSpPr>
            <a:spLocks noChangeArrowheads="1"/>
          </p:cNvSpPr>
          <p:nvPr/>
        </p:nvSpPr>
        <p:spPr bwMode="auto">
          <a:xfrm rot="-5400000">
            <a:off x="917027" y="3724776"/>
            <a:ext cx="1054941" cy="369730"/>
          </a:xfrm>
          <a:prstGeom prst="rect">
            <a:avLst/>
          </a:prstGeom>
          <a:solidFill>
            <a:srgbClr val="76923C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60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ea typeface="Calibri" pitchFamily="34" charset="0"/>
                <a:cs typeface="Lucida Sans Unicode" pitchFamily="34" charset="0"/>
              </a:rPr>
              <a:t>Fil</a:t>
            </a:r>
            <a:endParaRPr kumimoji="0" lang="nl-NL" altLang="nl-NL" sz="16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hthoek 20"/>
          <p:cNvSpPr>
            <a:spLocks noChangeArrowheads="1"/>
          </p:cNvSpPr>
          <p:nvPr/>
        </p:nvSpPr>
        <p:spPr bwMode="auto">
          <a:xfrm rot="-5400000">
            <a:off x="5797126" y="3699007"/>
            <a:ext cx="1054941" cy="369730"/>
          </a:xfrm>
          <a:prstGeom prst="rect">
            <a:avLst/>
          </a:prstGeom>
          <a:solidFill>
            <a:srgbClr val="E36C0A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6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ea typeface="Calibri" pitchFamily="34" charset="0"/>
                <a:cs typeface="Lucida Sans Unicode" pitchFamily="34" charset="0"/>
              </a:rPr>
              <a:t>Tek</a:t>
            </a:r>
            <a:endParaRPr kumimoji="0" lang="nl-NL" altLang="nl-NL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hthoek 22"/>
          <p:cNvSpPr>
            <a:spLocks noChangeArrowheads="1"/>
          </p:cNvSpPr>
          <p:nvPr/>
        </p:nvSpPr>
        <p:spPr bwMode="auto">
          <a:xfrm rot="-5400000">
            <a:off x="6307936" y="3714243"/>
            <a:ext cx="1054941" cy="369730"/>
          </a:xfrm>
          <a:prstGeom prst="rect">
            <a:avLst/>
          </a:prstGeom>
          <a:solidFill>
            <a:srgbClr val="E36C0A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6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ea typeface="Calibri" pitchFamily="34" charset="0"/>
                <a:cs typeface="Lucida Sans Unicode" pitchFamily="34" charset="0"/>
              </a:rPr>
              <a:t>Hav</a:t>
            </a:r>
            <a:endParaRPr kumimoji="0" lang="nl-NL" altLang="nl-NL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hthoek 23"/>
          <p:cNvSpPr>
            <a:spLocks noChangeArrowheads="1"/>
          </p:cNvSpPr>
          <p:nvPr/>
        </p:nvSpPr>
        <p:spPr bwMode="auto">
          <a:xfrm rot="-5400000">
            <a:off x="6790484" y="3714243"/>
            <a:ext cx="1054941" cy="369730"/>
          </a:xfrm>
          <a:prstGeom prst="rect">
            <a:avLst/>
          </a:prstGeom>
          <a:solidFill>
            <a:srgbClr val="E36C0A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6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ea typeface="Calibri" pitchFamily="34" charset="0"/>
                <a:cs typeface="Lucida Sans Unicode" pitchFamily="34" charset="0"/>
              </a:rPr>
              <a:t>Da</a:t>
            </a:r>
            <a:endParaRPr kumimoji="0" lang="nl-NL" altLang="nl-NL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hthoek 24"/>
          <p:cNvSpPr>
            <a:spLocks noChangeArrowheads="1"/>
          </p:cNvSpPr>
          <p:nvPr/>
        </p:nvSpPr>
        <p:spPr bwMode="auto">
          <a:xfrm rot="-5400000">
            <a:off x="7253731" y="3714243"/>
            <a:ext cx="1054941" cy="369730"/>
          </a:xfrm>
          <a:prstGeom prst="rect">
            <a:avLst/>
          </a:prstGeom>
          <a:solidFill>
            <a:srgbClr val="843F06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ea typeface="Calibri" pitchFamily="34" charset="0"/>
                <a:cs typeface="Lucida Sans Unicode" pitchFamily="34" charset="0"/>
              </a:rPr>
              <a:t>Dr</a:t>
            </a:r>
            <a:endParaRPr kumimoji="0" lang="nl-NL" altLang="nl-N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hthoek 25"/>
          <p:cNvSpPr>
            <a:spLocks noChangeArrowheads="1"/>
          </p:cNvSpPr>
          <p:nvPr/>
        </p:nvSpPr>
        <p:spPr bwMode="auto">
          <a:xfrm rot="-5400000">
            <a:off x="7748096" y="3714243"/>
            <a:ext cx="1054941" cy="369730"/>
          </a:xfrm>
          <a:prstGeom prst="rect">
            <a:avLst/>
          </a:prstGeom>
          <a:solidFill>
            <a:srgbClr val="843F06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ea typeface="Calibri" pitchFamily="34" charset="0"/>
                <a:cs typeface="Lucida Sans Unicode" pitchFamily="34" charset="0"/>
              </a:rPr>
              <a:t>Mu</a:t>
            </a:r>
            <a:endParaRPr kumimoji="0" lang="nl-NL" altLang="nl-N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hthoek 26"/>
          <p:cNvSpPr>
            <a:spLocks noChangeArrowheads="1"/>
          </p:cNvSpPr>
          <p:nvPr/>
        </p:nvSpPr>
        <p:spPr bwMode="auto">
          <a:xfrm rot="-5400000">
            <a:off x="8252153" y="3711067"/>
            <a:ext cx="1054941" cy="369729"/>
          </a:xfrm>
          <a:prstGeom prst="rect">
            <a:avLst/>
          </a:prstGeom>
          <a:solidFill>
            <a:srgbClr val="E36C0A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6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ea typeface="Calibri" pitchFamily="34" charset="0"/>
                <a:cs typeface="Lucida Sans Unicode" pitchFamily="34" charset="0"/>
              </a:rPr>
              <a:t>Lit</a:t>
            </a:r>
            <a:endParaRPr kumimoji="0" lang="nl-NL" altLang="nl-NL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hthoek 9"/>
          <p:cNvSpPr>
            <a:spLocks noChangeArrowheads="1"/>
          </p:cNvSpPr>
          <p:nvPr/>
        </p:nvSpPr>
        <p:spPr bwMode="auto">
          <a:xfrm>
            <a:off x="3809318" y="4633668"/>
            <a:ext cx="2156736" cy="864096"/>
          </a:xfrm>
          <a:prstGeom prst="rect">
            <a:avLst/>
          </a:prstGeom>
          <a:solidFill>
            <a:srgbClr val="FFC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ea typeface="Calibri" pitchFamily="34" charset="0"/>
                <a:cs typeface="Lucida Sans Unicode" pitchFamily="34" charset="0"/>
              </a:rPr>
              <a:t>Cultuurontmoeting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altLang="nl-NL" sz="1600" b="1" dirty="0">
                <a:solidFill>
                  <a:srgbClr val="000000"/>
                </a:solidFill>
                <a:latin typeface="Lucida Sans Unicode" pitchFamily="34" charset="0"/>
                <a:cs typeface="Lucida Sans Unicode" pitchFamily="34" charset="0"/>
              </a:rPr>
              <a:t>Groep 5/6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Subthema</a:t>
            </a:r>
            <a:endParaRPr kumimoji="0" lang="nl-NL" altLang="nl-N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hthoek 11"/>
          <p:cNvSpPr>
            <a:spLocks noChangeArrowheads="1"/>
          </p:cNvSpPr>
          <p:nvPr/>
        </p:nvSpPr>
        <p:spPr bwMode="auto">
          <a:xfrm rot="-5400000">
            <a:off x="-91085" y="4860611"/>
            <a:ext cx="1054941" cy="369730"/>
          </a:xfrm>
          <a:prstGeom prst="rect">
            <a:avLst/>
          </a:prstGeom>
          <a:solidFill>
            <a:srgbClr val="2C4D76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6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ea typeface="Calibri" pitchFamily="34" charset="0"/>
                <a:cs typeface="Lucida Sans Unicode" pitchFamily="34" charset="0"/>
              </a:rPr>
              <a:t>Ned</a:t>
            </a:r>
            <a:r>
              <a:rPr kumimoji="0" lang="nl-NL" altLang="nl-NL" sz="1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ea typeface="Calibri" pitchFamily="34" charset="0"/>
                <a:cs typeface="Lucida Sans Unicode" pitchFamily="34" charset="0"/>
              </a:rPr>
              <a:t>/</a:t>
            </a:r>
            <a:r>
              <a:rPr kumimoji="0" lang="nl-NL" altLang="nl-NL" sz="1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ea typeface="Calibri" pitchFamily="34" charset="0"/>
                <a:cs typeface="Lucida Sans Unicode" pitchFamily="34" charset="0"/>
              </a:rPr>
              <a:t>Taal</a:t>
            </a:r>
            <a:endParaRPr kumimoji="0" lang="nl-NL" altLang="nl-NL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hthoek 12"/>
          <p:cNvSpPr>
            <a:spLocks noChangeArrowheads="1"/>
          </p:cNvSpPr>
          <p:nvPr/>
        </p:nvSpPr>
        <p:spPr bwMode="auto">
          <a:xfrm rot="-5400000">
            <a:off x="412971" y="4860611"/>
            <a:ext cx="1054941" cy="369730"/>
          </a:xfrm>
          <a:prstGeom prst="rect">
            <a:avLst/>
          </a:prstGeom>
          <a:solidFill>
            <a:srgbClr val="4F81BD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ea typeface="Calibri" pitchFamily="34" charset="0"/>
                <a:cs typeface="Lucida Sans Unicode" pitchFamily="34" charset="0"/>
              </a:rPr>
              <a:t>Rek/Wis</a:t>
            </a:r>
            <a:endParaRPr kumimoji="0" lang="nl-NL" altLang="nl-NL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hthoek 13"/>
          <p:cNvSpPr>
            <a:spLocks noChangeArrowheads="1"/>
          </p:cNvSpPr>
          <p:nvPr/>
        </p:nvSpPr>
        <p:spPr bwMode="auto">
          <a:xfrm rot="-5400000">
            <a:off x="1421083" y="4874319"/>
            <a:ext cx="1054941" cy="369730"/>
          </a:xfrm>
          <a:prstGeom prst="rect">
            <a:avLst/>
          </a:prstGeom>
          <a:solidFill>
            <a:srgbClr val="76923C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ea typeface="Calibri" pitchFamily="34" charset="0"/>
                <a:cs typeface="Lucida Sans Unicode" pitchFamily="34" charset="0"/>
              </a:rPr>
              <a:t>Nat</a:t>
            </a:r>
            <a:endParaRPr kumimoji="0" lang="nl-NL" altLang="nl-NL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hthoek 14"/>
          <p:cNvSpPr>
            <a:spLocks noChangeArrowheads="1"/>
          </p:cNvSpPr>
          <p:nvPr/>
        </p:nvSpPr>
        <p:spPr bwMode="auto">
          <a:xfrm rot="-5400000">
            <a:off x="1925139" y="4854260"/>
            <a:ext cx="1054941" cy="369730"/>
          </a:xfrm>
          <a:prstGeom prst="rect">
            <a:avLst/>
          </a:prstGeom>
          <a:solidFill>
            <a:srgbClr val="76923C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60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ea typeface="Calibri" pitchFamily="34" charset="0"/>
                <a:cs typeface="Lucida Sans Unicode" pitchFamily="34" charset="0"/>
              </a:rPr>
              <a:t>Tech</a:t>
            </a:r>
            <a:endParaRPr kumimoji="0" lang="nl-NL" altLang="nl-NL" sz="16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hthoek 15"/>
          <p:cNvSpPr>
            <a:spLocks noChangeArrowheads="1"/>
          </p:cNvSpPr>
          <p:nvPr/>
        </p:nvSpPr>
        <p:spPr bwMode="auto">
          <a:xfrm rot="-5400000">
            <a:off x="2429195" y="4857435"/>
            <a:ext cx="1054941" cy="369730"/>
          </a:xfrm>
          <a:prstGeom prst="rect">
            <a:avLst/>
          </a:prstGeom>
          <a:solidFill>
            <a:srgbClr val="76923C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60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ea typeface="Calibri" pitchFamily="34" charset="0"/>
                <a:cs typeface="Lucida Sans Unicode" pitchFamily="34" charset="0"/>
              </a:rPr>
              <a:t>Ak</a:t>
            </a:r>
            <a:endParaRPr kumimoji="0" lang="nl-NL" altLang="nl-NL" sz="16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hthoek 16"/>
          <p:cNvSpPr>
            <a:spLocks noChangeArrowheads="1"/>
          </p:cNvSpPr>
          <p:nvPr/>
        </p:nvSpPr>
        <p:spPr bwMode="auto">
          <a:xfrm rot="-5400000">
            <a:off x="2910855" y="4860610"/>
            <a:ext cx="1054941" cy="369730"/>
          </a:xfrm>
          <a:prstGeom prst="rect">
            <a:avLst/>
          </a:prstGeom>
          <a:solidFill>
            <a:srgbClr val="4A5C26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ea typeface="Calibri" pitchFamily="34" charset="0"/>
                <a:cs typeface="Lucida Sans Unicode" pitchFamily="34" charset="0"/>
              </a:rPr>
              <a:t>Ges</a:t>
            </a:r>
            <a:endParaRPr kumimoji="0" lang="nl-NL" altLang="nl-NL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hthoek 19"/>
          <p:cNvSpPr>
            <a:spLocks noChangeArrowheads="1"/>
          </p:cNvSpPr>
          <p:nvPr/>
        </p:nvSpPr>
        <p:spPr bwMode="auto">
          <a:xfrm rot="-5400000">
            <a:off x="917027" y="4877495"/>
            <a:ext cx="1054941" cy="369730"/>
          </a:xfrm>
          <a:prstGeom prst="rect">
            <a:avLst/>
          </a:prstGeom>
          <a:solidFill>
            <a:srgbClr val="4A5C26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ea typeface="Calibri" pitchFamily="34" charset="0"/>
                <a:cs typeface="Lucida Sans Unicode" pitchFamily="34" charset="0"/>
              </a:rPr>
              <a:t>Fil</a:t>
            </a:r>
            <a:endParaRPr kumimoji="0" lang="nl-NL" altLang="nl-NL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hthoek 20"/>
          <p:cNvSpPr>
            <a:spLocks noChangeArrowheads="1"/>
          </p:cNvSpPr>
          <p:nvPr/>
        </p:nvSpPr>
        <p:spPr bwMode="auto">
          <a:xfrm rot="-5400000">
            <a:off x="5797126" y="4851726"/>
            <a:ext cx="1054941" cy="369730"/>
          </a:xfrm>
          <a:prstGeom prst="rect">
            <a:avLst/>
          </a:prstGeom>
          <a:solidFill>
            <a:srgbClr val="E36C0A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6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ea typeface="Calibri" pitchFamily="34" charset="0"/>
                <a:cs typeface="Lucida Sans Unicode" pitchFamily="34" charset="0"/>
              </a:rPr>
              <a:t>Tek</a:t>
            </a:r>
            <a:endParaRPr kumimoji="0" lang="nl-NL" altLang="nl-NL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hthoek 22"/>
          <p:cNvSpPr>
            <a:spLocks noChangeArrowheads="1"/>
          </p:cNvSpPr>
          <p:nvPr/>
        </p:nvSpPr>
        <p:spPr bwMode="auto">
          <a:xfrm rot="-5400000">
            <a:off x="6307936" y="4866962"/>
            <a:ext cx="1054941" cy="369730"/>
          </a:xfrm>
          <a:prstGeom prst="rect">
            <a:avLst/>
          </a:prstGeom>
          <a:solidFill>
            <a:srgbClr val="E36C0A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6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ea typeface="Calibri" pitchFamily="34" charset="0"/>
                <a:cs typeface="Lucida Sans Unicode" pitchFamily="34" charset="0"/>
              </a:rPr>
              <a:t>Hav</a:t>
            </a:r>
            <a:endParaRPr kumimoji="0" lang="nl-NL" altLang="nl-NL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hthoek 23"/>
          <p:cNvSpPr>
            <a:spLocks noChangeArrowheads="1"/>
          </p:cNvSpPr>
          <p:nvPr/>
        </p:nvSpPr>
        <p:spPr bwMode="auto">
          <a:xfrm rot="-5400000">
            <a:off x="6790484" y="4866962"/>
            <a:ext cx="1054941" cy="369730"/>
          </a:xfrm>
          <a:prstGeom prst="rect">
            <a:avLst/>
          </a:prstGeom>
          <a:solidFill>
            <a:srgbClr val="E36C0A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ea typeface="Calibri" pitchFamily="34" charset="0"/>
                <a:cs typeface="Lucida Sans Unicode" pitchFamily="34" charset="0"/>
              </a:rPr>
              <a:t>Da</a:t>
            </a:r>
            <a:endParaRPr kumimoji="0" lang="nl-NL" altLang="nl-N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hthoek 24"/>
          <p:cNvSpPr>
            <a:spLocks noChangeArrowheads="1"/>
          </p:cNvSpPr>
          <p:nvPr/>
        </p:nvSpPr>
        <p:spPr bwMode="auto">
          <a:xfrm rot="-5400000">
            <a:off x="7253731" y="4866962"/>
            <a:ext cx="1054941" cy="369730"/>
          </a:xfrm>
          <a:prstGeom prst="rect">
            <a:avLst/>
          </a:prstGeom>
          <a:solidFill>
            <a:srgbClr val="E36C0A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6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ea typeface="Calibri" pitchFamily="34" charset="0"/>
                <a:cs typeface="Lucida Sans Unicode" pitchFamily="34" charset="0"/>
              </a:rPr>
              <a:t>Dr</a:t>
            </a:r>
            <a:endParaRPr kumimoji="0" lang="nl-NL" altLang="nl-NL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hthoek 25"/>
          <p:cNvSpPr>
            <a:spLocks noChangeArrowheads="1"/>
          </p:cNvSpPr>
          <p:nvPr/>
        </p:nvSpPr>
        <p:spPr bwMode="auto">
          <a:xfrm rot="-5400000">
            <a:off x="7748096" y="4866962"/>
            <a:ext cx="1054941" cy="369730"/>
          </a:xfrm>
          <a:prstGeom prst="rect">
            <a:avLst/>
          </a:prstGeom>
          <a:solidFill>
            <a:srgbClr val="E36C0A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6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ea typeface="Calibri" pitchFamily="34" charset="0"/>
                <a:cs typeface="Lucida Sans Unicode" pitchFamily="34" charset="0"/>
              </a:rPr>
              <a:t>Mu</a:t>
            </a:r>
            <a:endParaRPr kumimoji="0" lang="nl-NL" altLang="nl-NL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hthoek 26"/>
          <p:cNvSpPr>
            <a:spLocks noChangeArrowheads="1"/>
          </p:cNvSpPr>
          <p:nvPr/>
        </p:nvSpPr>
        <p:spPr bwMode="auto">
          <a:xfrm rot="-5400000">
            <a:off x="8252153" y="4863786"/>
            <a:ext cx="1054941" cy="369729"/>
          </a:xfrm>
          <a:prstGeom prst="rect">
            <a:avLst/>
          </a:prstGeom>
          <a:solidFill>
            <a:srgbClr val="843F06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ea typeface="Calibri" pitchFamily="34" charset="0"/>
                <a:cs typeface="Lucida Sans Unicode" pitchFamily="34" charset="0"/>
              </a:rPr>
              <a:t>Lit</a:t>
            </a:r>
            <a:endParaRPr kumimoji="0" lang="nl-NL" altLang="nl-N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hthoek 9"/>
          <p:cNvSpPr>
            <a:spLocks noChangeArrowheads="1"/>
          </p:cNvSpPr>
          <p:nvPr/>
        </p:nvSpPr>
        <p:spPr bwMode="auto">
          <a:xfrm>
            <a:off x="3809318" y="5785205"/>
            <a:ext cx="2156736" cy="864096"/>
          </a:xfrm>
          <a:prstGeom prst="rect">
            <a:avLst/>
          </a:prstGeom>
          <a:solidFill>
            <a:srgbClr val="FFC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ea typeface="Calibri" pitchFamily="34" charset="0"/>
                <a:cs typeface="Lucida Sans Unicode" pitchFamily="34" charset="0"/>
              </a:rPr>
              <a:t>Cultuurontmoeting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altLang="nl-NL" sz="1600" b="1" dirty="0">
                <a:solidFill>
                  <a:srgbClr val="000000"/>
                </a:solidFill>
                <a:latin typeface="Lucida Sans Unicode" pitchFamily="34" charset="0"/>
                <a:cs typeface="Lucida Sans Unicode" pitchFamily="34" charset="0"/>
              </a:rPr>
              <a:t>Groep 7/8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Subthema</a:t>
            </a:r>
            <a:endParaRPr kumimoji="0" lang="nl-NL" altLang="nl-N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hthoek 11"/>
          <p:cNvSpPr>
            <a:spLocks noChangeArrowheads="1"/>
          </p:cNvSpPr>
          <p:nvPr/>
        </p:nvSpPr>
        <p:spPr bwMode="auto">
          <a:xfrm rot="-5400000">
            <a:off x="-91085" y="6012148"/>
            <a:ext cx="1054941" cy="369730"/>
          </a:xfrm>
          <a:prstGeom prst="rect">
            <a:avLst/>
          </a:prstGeom>
          <a:solidFill>
            <a:srgbClr val="4F81BD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6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ea typeface="Calibri" pitchFamily="34" charset="0"/>
                <a:cs typeface="Lucida Sans Unicode" pitchFamily="34" charset="0"/>
              </a:rPr>
              <a:t>Ned</a:t>
            </a:r>
            <a:r>
              <a:rPr kumimoji="0" lang="nl-NL" altLang="nl-NL" sz="1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ea typeface="Calibri" pitchFamily="34" charset="0"/>
                <a:cs typeface="Lucida Sans Unicode" pitchFamily="34" charset="0"/>
              </a:rPr>
              <a:t>/</a:t>
            </a:r>
            <a:r>
              <a:rPr kumimoji="0" lang="nl-NL" altLang="nl-NL" sz="1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ea typeface="Calibri" pitchFamily="34" charset="0"/>
                <a:cs typeface="Lucida Sans Unicode" pitchFamily="34" charset="0"/>
              </a:rPr>
              <a:t>Taal</a:t>
            </a:r>
            <a:endParaRPr kumimoji="0" lang="nl-NL" altLang="nl-NL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chthoek 12"/>
          <p:cNvSpPr>
            <a:spLocks noChangeArrowheads="1"/>
          </p:cNvSpPr>
          <p:nvPr/>
        </p:nvSpPr>
        <p:spPr bwMode="auto">
          <a:xfrm rot="-5400000">
            <a:off x="412971" y="6012148"/>
            <a:ext cx="1054941" cy="369730"/>
          </a:xfrm>
          <a:prstGeom prst="rect">
            <a:avLst/>
          </a:prstGeom>
          <a:solidFill>
            <a:srgbClr val="4F81BD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ea typeface="Calibri" pitchFamily="34" charset="0"/>
                <a:cs typeface="Lucida Sans Unicode" pitchFamily="34" charset="0"/>
              </a:rPr>
              <a:t>Rek/Wis</a:t>
            </a:r>
            <a:endParaRPr kumimoji="0" lang="nl-NL" altLang="nl-NL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hthoek 13"/>
          <p:cNvSpPr>
            <a:spLocks noChangeArrowheads="1"/>
          </p:cNvSpPr>
          <p:nvPr/>
        </p:nvSpPr>
        <p:spPr bwMode="auto">
          <a:xfrm rot="-5400000">
            <a:off x="1421083" y="6025856"/>
            <a:ext cx="1054941" cy="369730"/>
          </a:xfrm>
          <a:prstGeom prst="rect">
            <a:avLst/>
          </a:prstGeom>
          <a:solidFill>
            <a:srgbClr val="76923C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ea typeface="Calibri" pitchFamily="34" charset="0"/>
                <a:cs typeface="Lucida Sans Unicode" pitchFamily="34" charset="0"/>
              </a:rPr>
              <a:t>Nat</a:t>
            </a:r>
            <a:endParaRPr kumimoji="0" lang="nl-NL" altLang="nl-NL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hthoek 14"/>
          <p:cNvSpPr>
            <a:spLocks noChangeArrowheads="1"/>
          </p:cNvSpPr>
          <p:nvPr/>
        </p:nvSpPr>
        <p:spPr bwMode="auto">
          <a:xfrm rot="-5400000">
            <a:off x="1925139" y="6005797"/>
            <a:ext cx="1054941" cy="369730"/>
          </a:xfrm>
          <a:prstGeom prst="rect">
            <a:avLst/>
          </a:prstGeom>
          <a:solidFill>
            <a:srgbClr val="76923C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ea typeface="Calibri" pitchFamily="34" charset="0"/>
                <a:cs typeface="Lucida Sans Unicode" pitchFamily="34" charset="0"/>
              </a:rPr>
              <a:t>Tech</a:t>
            </a:r>
            <a:endParaRPr kumimoji="0" lang="nl-NL" altLang="nl-NL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echthoek 15"/>
          <p:cNvSpPr>
            <a:spLocks noChangeArrowheads="1"/>
          </p:cNvSpPr>
          <p:nvPr/>
        </p:nvSpPr>
        <p:spPr bwMode="auto">
          <a:xfrm rot="-5400000">
            <a:off x="2429195" y="6008972"/>
            <a:ext cx="1054941" cy="369730"/>
          </a:xfrm>
          <a:prstGeom prst="rect">
            <a:avLst/>
          </a:prstGeom>
          <a:solidFill>
            <a:srgbClr val="76923C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60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ea typeface="Calibri" pitchFamily="34" charset="0"/>
                <a:cs typeface="Lucida Sans Unicode" pitchFamily="34" charset="0"/>
              </a:rPr>
              <a:t>Ak</a:t>
            </a:r>
            <a:endParaRPr kumimoji="0" lang="nl-NL" altLang="nl-NL" sz="16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hthoek 16"/>
          <p:cNvSpPr>
            <a:spLocks noChangeArrowheads="1"/>
          </p:cNvSpPr>
          <p:nvPr/>
        </p:nvSpPr>
        <p:spPr bwMode="auto">
          <a:xfrm rot="-5400000">
            <a:off x="2910855" y="6012147"/>
            <a:ext cx="1054941" cy="369730"/>
          </a:xfrm>
          <a:prstGeom prst="rect">
            <a:avLst/>
          </a:prstGeom>
          <a:solidFill>
            <a:srgbClr val="76923C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60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ea typeface="Calibri" pitchFamily="34" charset="0"/>
                <a:cs typeface="Lucida Sans Unicode" pitchFamily="34" charset="0"/>
              </a:rPr>
              <a:t>Ges</a:t>
            </a:r>
            <a:endParaRPr kumimoji="0" lang="nl-NL" altLang="nl-NL" sz="16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hthoek 19"/>
          <p:cNvSpPr>
            <a:spLocks noChangeArrowheads="1"/>
          </p:cNvSpPr>
          <p:nvPr/>
        </p:nvSpPr>
        <p:spPr bwMode="auto">
          <a:xfrm rot="-5400000">
            <a:off x="917027" y="6029032"/>
            <a:ext cx="1054941" cy="369730"/>
          </a:xfrm>
          <a:prstGeom prst="rect">
            <a:avLst/>
          </a:prstGeom>
          <a:solidFill>
            <a:srgbClr val="76923C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60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ea typeface="Calibri" pitchFamily="34" charset="0"/>
                <a:cs typeface="Lucida Sans Unicode" pitchFamily="34" charset="0"/>
              </a:rPr>
              <a:t>Fil</a:t>
            </a:r>
            <a:endParaRPr kumimoji="0" lang="nl-NL" altLang="nl-NL" sz="16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echthoek 20"/>
          <p:cNvSpPr>
            <a:spLocks noChangeArrowheads="1"/>
          </p:cNvSpPr>
          <p:nvPr/>
        </p:nvSpPr>
        <p:spPr bwMode="auto">
          <a:xfrm rot="-5400000">
            <a:off x="5797126" y="6003263"/>
            <a:ext cx="1054941" cy="369730"/>
          </a:xfrm>
          <a:prstGeom prst="rect">
            <a:avLst/>
          </a:prstGeom>
          <a:solidFill>
            <a:srgbClr val="E36C0A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6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ea typeface="Calibri" pitchFamily="34" charset="0"/>
                <a:cs typeface="Lucida Sans Unicode" pitchFamily="34" charset="0"/>
              </a:rPr>
              <a:t>Tek</a:t>
            </a:r>
            <a:endParaRPr kumimoji="0" lang="nl-NL" altLang="nl-NL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hthoek 22"/>
          <p:cNvSpPr>
            <a:spLocks noChangeArrowheads="1"/>
          </p:cNvSpPr>
          <p:nvPr/>
        </p:nvSpPr>
        <p:spPr bwMode="auto">
          <a:xfrm rot="-5400000">
            <a:off x="6307936" y="6018499"/>
            <a:ext cx="1054941" cy="369730"/>
          </a:xfrm>
          <a:prstGeom prst="rect">
            <a:avLst/>
          </a:prstGeom>
          <a:solidFill>
            <a:srgbClr val="843F06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6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ea typeface="Calibri" pitchFamily="34" charset="0"/>
                <a:cs typeface="Lucida Sans Unicode" pitchFamily="34" charset="0"/>
              </a:rPr>
              <a:t>Hav</a:t>
            </a:r>
            <a:endParaRPr kumimoji="0" lang="nl-NL" altLang="nl-NL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echthoek 23"/>
          <p:cNvSpPr>
            <a:spLocks noChangeArrowheads="1"/>
          </p:cNvSpPr>
          <p:nvPr/>
        </p:nvSpPr>
        <p:spPr bwMode="auto">
          <a:xfrm rot="-5400000">
            <a:off x="6790484" y="6018499"/>
            <a:ext cx="1054941" cy="369730"/>
          </a:xfrm>
          <a:prstGeom prst="rect">
            <a:avLst/>
          </a:prstGeom>
          <a:solidFill>
            <a:srgbClr val="843F06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ea typeface="Calibri" pitchFamily="34" charset="0"/>
                <a:cs typeface="Lucida Sans Unicode" pitchFamily="34" charset="0"/>
              </a:rPr>
              <a:t>Da</a:t>
            </a:r>
            <a:endParaRPr kumimoji="0" lang="nl-NL" altLang="nl-N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echthoek 24"/>
          <p:cNvSpPr>
            <a:spLocks noChangeArrowheads="1"/>
          </p:cNvSpPr>
          <p:nvPr/>
        </p:nvSpPr>
        <p:spPr bwMode="auto">
          <a:xfrm rot="-5400000">
            <a:off x="7253731" y="6018499"/>
            <a:ext cx="1054941" cy="369730"/>
          </a:xfrm>
          <a:prstGeom prst="rect">
            <a:avLst/>
          </a:prstGeom>
          <a:solidFill>
            <a:srgbClr val="E36C0A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6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ea typeface="Calibri" pitchFamily="34" charset="0"/>
                <a:cs typeface="Lucida Sans Unicode" pitchFamily="34" charset="0"/>
              </a:rPr>
              <a:t>Dr</a:t>
            </a:r>
            <a:endParaRPr kumimoji="0" lang="nl-NL" altLang="nl-NL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Rechthoek 25"/>
          <p:cNvSpPr>
            <a:spLocks noChangeArrowheads="1"/>
          </p:cNvSpPr>
          <p:nvPr/>
        </p:nvSpPr>
        <p:spPr bwMode="auto">
          <a:xfrm rot="-5400000">
            <a:off x="7748096" y="6018499"/>
            <a:ext cx="1054941" cy="369730"/>
          </a:xfrm>
          <a:prstGeom prst="rect">
            <a:avLst/>
          </a:prstGeom>
          <a:solidFill>
            <a:srgbClr val="843F06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ea typeface="Calibri" pitchFamily="34" charset="0"/>
                <a:cs typeface="Lucida Sans Unicode" pitchFamily="34" charset="0"/>
              </a:rPr>
              <a:t>Mu</a:t>
            </a:r>
            <a:endParaRPr kumimoji="0" lang="nl-NL" altLang="nl-N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echthoek 26"/>
          <p:cNvSpPr>
            <a:spLocks noChangeArrowheads="1"/>
          </p:cNvSpPr>
          <p:nvPr/>
        </p:nvSpPr>
        <p:spPr bwMode="auto">
          <a:xfrm rot="-5400000">
            <a:off x="8252153" y="6015323"/>
            <a:ext cx="1054941" cy="369729"/>
          </a:xfrm>
          <a:prstGeom prst="rect">
            <a:avLst/>
          </a:prstGeom>
          <a:solidFill>
            <a:srgbClr val="E36C0A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6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ea typeface="Calibri" pitchFamily="34" charset="0"/>
                <a:cs typeface="Lucida Sans Unicode" pitchFamily="34" charset="0"/>
              </a:rPr>
              <a:t>Lit</a:t>
            </a:r>
            <a:endParaRPr kumimoji="0" lang="nl-NL" altLang="nl-NL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7" name="Rechte verbindingslijn met pijl 66"/>
          <p:cNvCxnSpPr>
            <a:stCxn id="21" idx="4"/>
          </p:cNvCxnSpPr>
          <p:nvPr/>
        </p:nvCxnSpPr>
        <p:spPr>
          <a:xfrm flipH="1">
            <a:off x="4878881" y="1916832"/>
            <a:ext cx="4402" cy="2931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Rechte verbindingslijn 67"/>
          <p:cNvCxnSpPr>
            <a:stCxn id="77" idx="2"/>
          </p:cNvCxnSpPr>
          <p:nvPr/>
        </p:nvCxnSpPr>
        <p:spPr>
          <a:xfrm>
            <a:off x="4870071" y="3192917"/>
            <a:ext cx="8807" cy="2756363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Rechte verbindingslijn 68"/>
          <p:cNvCxnSpPr>
            <a:stCxn id="70" idx="2"/>
          </p:cNvCxnSpPr>
          <p:nvPr/>
        </p:nvCxnSpPr>
        <p:spPr>
          <a:xfrm>
            <a:off x="4870071" y="3192917"/>
            <a:ext cx="8807" cy="2756363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hthoek 9"/>
          <p:cNvSpPr>
            <a:spLocks noChangeArrowheads="1"/>
          </p:cNvSpPr>
          <p:nvPr/>
        </p:nvSpPr>
        <p:spPr bwMode="auto">
          <a:xfrm>
            <a:off x="3791703" y="2328821"/>
            <a:ext cx="2156736" cy="864096"/>
          </a:xfrm>
          <a:prstGeom prst="rect">
            <a:avLst/>
          </a:prstGeom>
          <a:solidFill>
            <a:srgbClr val="FFC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ea typeface="Calibri" pitchFamily="34" charset="0"/>
                <a:cs typeface="Lucida Sans Unicode" pitchFamily="34" charset="0"/>
              </a:rPr>
              <a:t>Cultuurontmoeting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altLang="nl-NL" sz="1600" b="1" dirty="0">
                <a:solidFill>
                  <a:srgbClr val="000000"/>
                </a:solidFill>
                <a:latin typeface="Lucida Sans Unicode" pitchFamily="34" charset="0"/>
                <a:cs typeface="Lucida Sans Unicode" pitchFamily="34" charset="0"/>
              </a:rPr>
              <a:t>Groep 1/2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Subthema</a:t>
            </a:r>
            <a:endParaRPr kumimoji="0" lang="nl-NL" altLang="nl-N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Ovaal 10"/>
          <p:cNvSpPr>
            <a:spLocks noChangeArrowheads="1"/>
          </p:cNvSpPr>
          <p:nvPr/>
        </p:nvSpPr>
        <p:spPr bwMode="auto">
          <a:xfrm>
            <a:off x="3800511" y="261398"/>
            <a:ext cx="2147928" cy="1655434"/>
          </a:xfrm>
          <a:prstGeom prst="ellipse">
            <a:avLst/>
          </a:prstGeom>
          <a:solidFill>
            <a:srgbClr val="FFC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36000" tIns="288000" rIns="36000" bIns="36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 Unicode" pitchFamily="34" charset="0"/>
                <a:ea typeface="Calibri" pitchFamily="34" charset="0"/>
                <a:cs typeface="Lucida Sans Unicode" pitchFamily="34" charset="0"/>
              </a:rPr>
              <a:t>ICC wijkthema vanuit scholen</a:t>
            </a:r>
            <a:endParaRPr kumimoji="0" lang="nl-NL" altLang="nl-N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Rechthoek 9"/>
          <p:cNvSpPr>
            <a:spLocks noChangeArrowheads="1"/>
          </p:cNvSpPr>
          <p:nvPr/>
        </p:nvSpPr>
        <p:spPr bwMode="auto">
          <a:xfrm>
            <a:off x="3800510" y="3480949"/>
            <a:ext cx="2156736" cy="864096"/>
          </a:xfrm>
          <a:prstGeom prst="rect">
            <a:avLst/>
          </a:prstGeom>
          <a:solidFill>
            <a:srgbClr val="FFC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ea typeface="Calibri" pitchFamily="34" charset="0"/>
                <a:cs typeface="Lucida Sans Unicode" pitchFamily="34" charset="0"/>
              </a:rPr>
              <a:t>Cultuurontmoeting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altLang="nl-NL" sz="1600" b="1" dirty="0">
                <a:solidFill>
                  <a:srgbClr val="000000"/>
                </a:solidFill>
                <a:latin typeface="Lucida Sans Unicode" pitchFamily="34" charset="0"/>
                <a:cs typeface="Lucida Sans Unicode" pitchFamily="34" charset="0"/>
              </a:rPr>
              <a:t>Groep 3/4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Subthema</a:t>
            </a:r>
            <a:endParaRPr kumimoji="0" lang="nl-NL" altLang="nl-N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Rechthoek 9"/>
          <p:cNvSpPr>
            <a:spLocks noChangeArrowheads="1"/>
          </p:cNvSpPr>
          <p:nvPr/>
        </p:nvSpPr>
        <p:spPr bwMode="auto">
          <a:xfrm>
            <a:off x="3800510" y="4633668"/>
            <a:ext cx="2156736" cy="864096"/>
          </a:xfrm>
          <a:prstGeom prst="rect">
            <a:avLst/>
          </a:prstGeom>
          <a:solidFill>
            <a:srgbClr val="FFC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ea typeface="Calibri" pitchFamily="34" charset="0"/>
                <a:cs typeface="Lucida Sans Unicode" pitchFamily="34" charset="0"/>
              </a:rPr>
              <a:t>Cultuurontmoeting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altLang="nl-NL" sz="1600" b="1" dirty="0">
                <a:solidFill>
                  <a:srgbClr val="000000"/>
                </a:solidFill>
                <a:latin typeface="Lucida Sans Unicode" pitchFamily="34" charset="0"/>
                <a:cs typeface="Lucida Sans Unicode" pitchFamily="34" charset="0"/>
              </a:rPr>
              <a:t>Groep 5/6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Subthema</a:t>
            </a:r>
            <a:endParaRPr kumimoji="0" lang="nl-NL" altLang="nl-N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Rechthoek 9"/>
          <p:cNvSpPr>
            <a:spLocks noChangeArrowheads="1"/>
          </p:cNvSpPr>
          <p:nvPr/>
        </p:nvSpPr>
        <p:spPr bwMode="auto">
          <a:xfrm>
            <a:off x="3800510" y="5785205"/>
            <a:ext cx="2156736" cy="864096"/>
          </a:xfrm>
          <a:prstGeom prst="rect">
            <a:avLst/>
          </a:prstGeom>
          <a:solidFill>
            <a:srgbClr val="FFC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ea typeface="Calibri" pitchFamily="34" charset="0"/>
                <a:cs typeface="Lucida Sans Unicode" pitchFamily="34" charset="0"/>
              </a:rPr>
              <a:t>Cultuurontmoeting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altLang="nl-NL" sz="1600" b="1" dirty="0">
                <a:solidFill>
                  <a:srgbClr val="000000"/>
                </a:solidFill>
                <a:latin typeface="Lucida Sans Unicode" pitchFamily="34" charset="0"/>
                <a:cs typeface="Lucida Sans Unicode" pitchFamily="34" charset="0"/>
              </a:rPr>
              <a:t>Groep 7/8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Subthema</a:t>
            </a:r>
            <a:endParaRPr kumimoji="0" lang="nl-NL" altLang="nl-N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6" name="Rechte verbindingslijn met pijl 75"/>
          <p:cNvCxnSpPr>
            <a:stCxn id="71" idx="4"/>
          </p:cNvCxnSpPr>
          <p:nvPr/>
        </p:nvCxnSpPr>
        <p:spPr>
          <a:xfrm flipH="1">
            <a:off x="4870073" y="1916832"/>
            <a:ext cx="4402" cy="2931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hthoek 9"/>
          <p:cNvSpPr>
            <a:spLocks noChangeArrowheads="1"/>
          </p:cNvSpPr>
          <p:nvPr/>
        </p:nvSpPr>
        <p:spPr bwMode="auto">
          <a:xfrm>
            <a:off x="3791703" y="2328821"/>
            <a:ext cx="2156736" cy="864096"/>
          </a:xfrm>
          <a:prstGeom prst="rect">
            <a:avLst/>
          </a:prstGeom>
          <a:solidFill>
            <a:srgbClr val="FFC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altLang="nl-NL" sz="1600" b="1" dirty="0">
                <a:solidFill>
                  <a:srgbClr val="000000"/>
                </a:solidFill>
                <a:latin typeface="Lucida Sans Unicode" pitchFamily="34" charset="0"/>
                <a:cs typeface="Lucida Sans Unicode" pitchFamily="34" charset="0"/>
              </a:rPr>
              <a:t>Groep 1/2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nl-NL" sz="1600" b="1" dirty="0"/>
              <a:t>Kennismaking Muziekinstrumenten</a:t>
            </a:r>
            <a:endParaRPr kumimoji="0" lang="nl-NL" altLang="nl-NL" sz="16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Ovaal 10"/>
          <p:cNvSpPr>
            <a:spLocks noChangeArrowheads="1"/>
          </p:cNvSpPr>
          <p:nvPr/>
        </p:nvSpPr>
        <p:spPr bwMode="auto">
          <a:xfrm>
            <a:off x="3800511" y="261398"/>
            <a:ext cx="2147928" cy="1655434"/>
          </a:xfrm>
          <a:prstGeom prst="ellipse">
            <a:avLst/>
          </a:prstGeom>
          <a:solidFill>
            <a:srgbClr val="FFC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36000" tIns="288000" rIns="36000" bIns="36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 Unicode" pitchFamily="34" charset="0"/>
                <a:ea typeface="Calibri" pitchFamily="34" charset="0"/>
                <a:cs typeface="Lucida Sans Unicode" pitchFamily="34" charset="0"/>
              </a:rPr>
              <a:t>Muziek</a:t>
            </a:r>
            <a:endParaRPr kumimoji="0" lang="nl-NL" altLang="nl-N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Rechthoek 9"/>
          <p:cNvSpPr>
            <a:spLocks noChangeArrowheads="1"/>
          </p:cNvSpPr>
          <p:nvPr/>
        </p:nvSpPr>
        <p:spPr bwMode="auto">
          <a:xfrm>
            <a:off x="3800510" y="3480949"/>
            <a:ext cx="2156736" cy="864096"/>
          </a:xfrm>
          <a:prstGeom prst="rect">
            <a:avLst/>
          </a:prstGeom>
          <a:solidFill>
            <a:srgbClr val="FFC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1600" b="1" dirty="0">
                <a:solidFill>
                  <a:srgbClr val="000000"/>
                </a:solidFill>
                <a:latin typeface="Lucida Sans Unicode" pitchFamily="34" charset="0"/>
                <a:cs typeface="Lucida Sans Unicode" pitchFamily="34" charset="0"/>
              </a:rPr>
              <a:t>Groep 3/4</a:t>
            </a:r>
            <a:r>
              <a:rPr lang="nl-NL" sz="1600" b="1" dirty="0">
                <a:solidFill>
                  <a:srgbClr val="FF0000"/>
                </a:solidFill>
              </a:rPr>
              <a:t> </a:t>
            </a:r>
            <a:r>
              <a:rPr lang="nl-NL" sz="1600" b="1" dirty="0"/>
              <a:t>Wereldmuziek</a:t>
            </a:r>
            <a:endParaRPr lang="nl-NL" altLang="nl-NL" sz="1600" b="1" dirty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84" name="Rechthoek 9"/>
          <p:cNvSpPr>
            <a:spLocks noChangeArrowheads="1"/>
          </p:cNvSpPr>
          <p:nvPr/>
        </p:nvSpPr>
        <p:spPr bwMode="auto">
          <a:xfrm>
            <a:off x="3800510" y="4633668"/>
            <a:ext cx="2156736" cy="864096"/>
          </a:xfrm>
          <a:prstGeom prst="rect">
            <a:avLst/>
          </a:prstGeom>
          <a:solidFill>
            <a:srgbClr val="FFC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altLang="nl-NL" sz="1600" b="1" dirty="0">
                <a:solidFill>
                  <a:srgbClr val="000000"/>
                </a:solidFill>
                <a:latin typeface="Lucida Sans Unicode" pitchFamily="34" charset="0"/>
                <a:cs typeface="Lucida Sans Unicode" pitchFamily="34" charset="0"/>
              </a:rPr>
              <a:t>Groep 5/6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nb-NO" sz="1600" b="1" dirty="0"/>
              <a:t>Componeren en lied schrijven</a:t>
            </a:r>
            <a:endParaRPr kumimoji="0" lang="nl-NL" altLang="nl-NL" sz="16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Rechthoek 9"/>
          <p:cNvSpPr>
            <a:spLocks noChangeArrowheads="1"/>
          </p:cNvSpPr>
          <p:nvPr/>
        </p:nvSpPr>
        <p:spPr bwMode="auto">
          <a:xfrm>
            <a:off x="3800511" y="5772449"/>
            <a:ext cx="2156736" cy="864096"/>
          </a:xfrm>
          <a:prstGeom prst="rect">
            <a:avLst/>
          </a:prstGeom>
          <a:solidFill>
            <a:srgbClr val="FFC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altLang="nl-NL" sz="1600" b="1" dirty="0">
                <a:solidFill>
                  <a:srgbClr val="000000"/>
                </a:solidFill>
                <a:latin typeface="Lucida Sans Unicode" pitchFamily="34" charset="0"/>
                <a:cs typeface="Lucida Sans Unicode" pitchFamily="34" charset="0"/>
              </a:rPr>
              <a:t>Groep 7/8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1600" b="1" dirty="0"/>
              <a:t>Klassiekers: toen en nu</a:t>
            </a:r>
            <a:endParaRPr lang="nl-NL" altLang="nl-NL" sz="1600" b="1" dirty="0">
              <a:latin typeface="Lucida Sans Unicode" pitchFamily="34" charset="0"/>
              <a:cs typeface="Lucida Sans Unicode" pitchFamily="34" charset="0"/>
            </a:endParaRPr>
          </a:p>
        </p:txBody>
      </p:sp>
      <p:cxnSp>
        <p:nvCxnSpPr>
          <p:cNvPr id="86" name="Rechte verbindingslijn met pijl 85"/>
          <p:cNvCxnSpPr>
            <a:stCxn id="79" idx="4"/>
          </p:cNvCxnSpPr>
          <p:nvPr/>
        </p:nvCxnSpPr>
        <p:spPr>
          <a:xfrm flipH="1">
            <a:off x="4870073" y="1916832"/>
            <a:ext cx="4402" cy="2931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hthoek 20"/>
          <p:cNvSpPr>
            <a:spLocks noChangeArrowheads="1"/>
          </p:cNvSpPr>
          <p:nvPr/>
        </p:nvSpPr>
        <p:spPr bwMode="auto">
          <a:xfrm rot="-5400000">
            <a:off x="5797127" y="2557350"/>
            <a:ext cx="1054941" cy="369730"/>
          </a:xfrm>
          <a:prstGeom prst="rect">
            <a:avLst/>
          </a:prstGeom>
          <a:solidFill>
            <a:srgbClr val="843F06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ea typeface="Calibri" pitchFamily="34" charset="0"/>
                <a:cs typeface="Lucida Sans Unicode" pitchFamily="34" charset="0"/>
              </a:rPr>
              <a:t>Tek</a:t>
            </a:r>
            <a:r>
              <a:rPr kumimoji="0" lang="nl-NL" altLang="nl-NL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ea typeface="Calibri" pitchFamily="34" charset="0"/>
                <a:cs typeface="Lucida Sans Unicode" pitchFamily="34" charset="0"/>
              </a:rPr>
              <a:t> x</a:t>
            </a:r>
            <a:endParaRPr kumimoji="0" lang="nl-NL" altLang="nl-N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Rechthoek 22"/>
          <p:cNvSpPr>
            <a:spLocks noChangeArrowheads="1"/>
          </p:cNvSpPr>
          <p:nvPr/>
        </p:nvSpPr>
        <p:spPr bwMode="auto">
          <a:xfrm rot="-5400000">
            <a:off x="6307937" y="3724903"/>
            <a:ext cx="1054941" cy="369730"/>
          </a:xfrm>
          <a:prstGeom prst="rect">
            <a:avLst/>
          </a:prstGeom>
          <a:solidFill>
            <a:srgbClr val="843F06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ea typeface="Calibri" pitchFamily="34" charset="0"/>
                <a:cs typeface="Lucida Sans Unicode" pitchFamily="34" charset="0"/>
              </a:rPr>
              <a:t>Hav</a:t>
            </a:r>
            <a:r>
              <a:rPr kumimoji="0" lang="nl-NL" altLang="nl-NL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ea typeface="Calibri" pitchFamily="34" charset="0"/>
                <a:cs typeface="Lucida Sans Unicode" pitchFamily="34" charset="0"/>
              </a:rPr>
              <a:t> x</a:t>
            </a:r>
            <a:endParaRPr kumimoji="0" lang="nl-NL" altLang="nl-N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Rechthoek 25"/>
          <p:cNvSpPr>
            <a:spLocks noChangeArrowheads="1"/>
          </p:cNvSpPr>
          <p:nvPr/>
        </p:nvSpPr>
        <p:spPr bwMode="auto">
          <a:xfrm rot="-5400000">
            <a:off x="7750520" y="4866962"/>
            <a:ext cx="1054941" cy="369730"/>
          </a:xfrm>
          <a:prstGeom prst="rect">
            <a:avLst/>
          </a:prstGeom>
          <a:solidFill>
            <a:srgbClr val="843F06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ea typeface="Calibri" pitchFamily="34" charset="0"/>
                <a:cs typeface="Lucida Sans Unicode" pitchFamily="34" charset="0"/>
              </a:rPr>
              <a:t>Mu x </a:t>
            </a:r>
            <a:endParaRPr kumimoji="0" lang="nl-NL" altLang="nl-N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Rechthoek 16"/>
          <p:cNvSpPr>
            <a:spLocks noChangeArrowheads="1"/>
          </p:cNvSpPr>
          <p:nvPr/>
        </p:nvSpPr>
        <p:spPr bwMode="auto">
          <a:xfrm rot="-5400000">
            <a:off x="2919990" y="6025855"/>
            <a:ext cx="1054941" cy="369730"/>
          </a:xfrm>
          <a:prstGeom prst="rect">
            <a:avLst/>
          </a:prstGeom>
          <a:solidFill>
            <a:srgbClr val="4A5C26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ea typeface="Calibri" pitchFamily="34" charset="0"/>
                <a:cs typeface="Lucida Sans Unicode" pitchFamily="34" charset="0"/>
              </a:rPr>
              <a:t>Ges x</a:t>
            </a:r>
            <a:endParaRPr kumimoji="0" lang="nl-NL" altLang="nl-NL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Rechthoek 15"/>
          <p:cNvSpPr>
            <a:spLocks noChangeArrowheads="1"/>
          </p:cNvSpPr>
          <p:nvPr/>
        </p:nvSpPr>
        <p:spPr bwMode="auto">
          <a:xfrm rot="-5400000">
            <a:off x="2429196" y="3699006"/>
            <a:ext cx="1054941" cy="369730"/>
          </a:xfrm>
          <a:prstGeom prst="rect">
            <a:avLst/>
          </a:prstGeom>
          <a:solidFill>
            <a:srgbClr val="4A5C26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6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ea typeface="Calibri" pitchFamily="34" charset="0"/>
                <a:cs typeface="Lucida Sans Unicode" pitchFamily="34" charset="0"/>
              </a:rPr>
              <a:t>Ak</a:t>
            </a:r>
            <a:r>
              <a:rPr kumimoji="0" lang="nl-NL" altLang="nl-NL" sz="16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ea typeface="Calibri" pitchFamily="34" charset="0"/>
                <a:cs typeface="Lucida Sans Unicode" pitchFamily="34" charset="0"/>
              </a:rPr>
              <a:t> x</a:t>
            </a:r>
            <a:endParaRPr kumimoji="0" lang="nl-NL" altLang="nl-NL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Rechthoek 11"/>
          <p:cNvSpPr>
            <a:spLocks noChangeArrowheads="1"/>
          </p:cNvSpPr>
          <p:nvPr/>
        </p:nvSpPr>
        <p:spPr bwMode="auto">
          <a:xfrm rot="-5400000">
            <a:off x="-111269" y="2546879"/>
            <a:ext cx="1054941" cy="369730"/>
          </a:xfrm>
          <a:prstGeom prst="rect">
            <a:avLst/>
          </a:prstGeom>
          <a:solidFill>
            <a:srgbClr val="2C4D76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6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ea typeface="Calibri" pitchFamily="34" charset="0"/>
                <a:cs typeface="Lucida Sans Unicode" pitchFamily="34" charset="0"/>
              </a:rPr>
              <a:t>Ned</a:t>
            </a:r>
            <a:r>
              <a:rPr lang="nl-NL" altLang="nl-NL" sz="1000" dirty="0">
                <a:solidFill>
                  <a:srgbClr val="000000"/>
                </a:solidFill>
                <a:latin typeface="Lucida Sans Unicode" pitchFamily="34" charset="0"/>
                <a:ea typeface="Calibri" pitchFamily="34" charset="0"/>
                <a:cs typeface="Lucida Sans Unicode" pitchFamily="34" charset="0"/>
              </a:rPr>
              <a:t> </a:t>
            </a:r>
            <a:r>
              <a:rPr lang="nl-NL" altLang="nl-NL" sz="1200" dirty="0">
                <a:solidFill>
                  <a:srgbClr val="000000"/>
                </a:solidFill>
                <a:latin typeface="Lucida Sans Unicode" pitchFamily="34" charset="0"/>
                <a:ea typeface="Calibri" pitchFamily="34" charset="0"/>
                <a:cs typeface="Lucida Sans Unicode" pitchFamily="34" charset="0"/>
              </a:rPr>
              <a:t>x</a:t>
            </a:r>
            <a:endParaRPr kumimoji="0" lang="nl-NL" altLang="nl-NL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30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7" grpId="1" animBg="1"/>
      <p:bldP spid="18" grpId="0" animBg="1"/>
      <p:bldP spid="19" grpId="0" animBg="1"/>
      <p:bldP spid="20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Checklist 2016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098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12" b="-517"/>
          <a:stretch/>
        </p:blipFill>
        <p:spPr bwMode="auto">
          <a:xfrm>
            <a:off x="-18595" y="-14312"/>
            <a:ext cx="9162595" cy="6506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al 3">
            <a:extLst>
              <a:ext uri="{FF2B5EF4-FFF2-40B4-BE49-F238E27FC236}">
                <a16:creationId xmlns:a16="http://schemas.microsoft.com/office/drawing/2014/main" id="{77A0D3CA-562C-CF49-B889-1227E0019303}"/>
              </a:ext>
            </a:extLst>
          </p:cNvPr>
          <p:cNvSpPr/>
          <p:nvPr/>
        </p:nvSpPr>
        <p:spPr>
          <a:xfrm>
            <a:off x="2975675" y="867905"/>
            <a:ext cx="557939" cy="15498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Picture 2">
            <a:hlinkClick r:id="rId3" action="ppaction://hlinkfile"/>
            <a:extLst>
              <a:ext uri="{FF2B5EF4-FFF2-40B4-BE49-F238E27FC236}">
                <a16:creationId xmlns:a16="http://schemas.microsoft.com/office/drawing/2014/main" id="{11D72907-E41B-BD4B-8D38-ADBC64E04B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12" b="-517"/>
          <a:stretch/>
        </p:blipFill>
        <p:spPr bwMode="auto">
          <a:xfrm>
            <a:off x="-18595" y="0"/>
            <a:ext cx="9162595" cy="6506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1247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404664"/>
            <a:ext cx="8602938" cy="5985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5305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7213" y="-226676"/>
            <a:ext cx="8229600" cy="1143000"/>
          </a:xfrm>
        </p:spPr>
        <p:txBody>
          <a:bodyPr/>
          <a:lstStyle/>
          <a:p>
            <a:r>
              <a:rPr lang="nl-NL" b="1" dirty="0">
                <a:solidFill>
                  <a:schemeClr val="bg1"/>
                </a:solidFill>
              </a:rPr>
              <a:t>Schilderkunst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016277"/>
            <a:ext cx="9144000" cy="6309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0" y="916324"/>
            <a:ext cx="9144000" cy="591265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C53C4A9D-E090-844E-BC32-3885FFD294E2}"/>
              </a:ext>
            </a:extLst>
          </p:cNvPr>
          <p:cNvSpPr txBox="1"/>
          <p:nvPr/>
        </p:nvSpPr>
        <p:spPr>
          <a:xfrm>
            <a:off x="4140200" y="3141899"/>
            <a:ext cx="1435100" cy="700291"/>
          </a:xfrm>
          <a:prstGeom prst="rect">
            <a:avLst/>
          </a:prstGeom>
          <a:solidFill>
            <a:srgbClr val="D7E4BD"/>
          </a:solidFill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nl-NL" sz="1350" b="1" dirty="0">
                <a:solidFill>
                  <a:schemeClr val="tx1"/>
                </a:solidFill>
                <a:ea typeface="Calibri"/>
                <a:cs typeface="Bell MT"/>
              </a:rPr>
              <a:t>Groep 5 en 6</a:t>
            </a:r>
            <a:endParaRPr lang="nl-NL" sz="1200" dirty="0">
              <a:solidFill>
                <a:schemeClr val="tx1"/>
              </a:solidFill>
              <a:ea typeface="Calibri"/>
              <a:cs typeface="Bell MT"/>
            </a:endParaRPr>
          </a:p>
          <a:p>
            <a:r>
              <a:rPr lang="nb-NO" b="1" dirty="0">
                <a:solidFill>
                  <a:schemeClr val="tx1"/>
                </a:solidFill>
                <a:ea typeface="Times New Roman"/>
                <a:cs typeface="Bell MT"/>
              </a:rPr>
              <a:t>“van Gogh ”</a:t>
            </a:r>
            <a:endParaRPr lang="nl-NL" dirty="0">
              <a:solidFill>
                <a:schemeClr val="tx1"/>
              </a:solidFill>
              <a:ea typeface="Times New Roman"/>
              <a:cs typeface="Bell MT"/>
            </a:endParaRPr>
          </a:p>
          <a:p>
            <a:r>
              <a:rPr lang="nb-NO" sz="1350" b="1" dirty="0">
                <a:solidFill>
                  <a:schemeClr val="tx1"/>
                </a:solidFill>
                <a:ea typeface="Times New Roman"/>
                <a:cs typeface="Bell MT"/>
              </a:rPr>
              <a:t> </a:t>
            </a:r>
            <a:endParaRPr lang="nl-NL" sz="1350" dirty="0">
              <a:solidFill>
                <a:schemeClr val="tx1"/>
              </a:solidFill>
              <a:ea typeface="Times New Roman"/>
              <a:cs typeface="Bell MT"/>
            </a:endParaRPr>
          </a:p>
          <a:p>
            <a:r>
              <a:rPr lang="nb-NO" sz="825" dirty="0">
                <a:solidFill>
                  <a:srgbClr val="FF0000"/>
                </a:solidFill>
                <a:ea typeface="Times New Roman"/>
                <a:cs typeface="Times New Roman"/>
              </a:rPr>
              <a:t> </a:t>
            </a:r>
            <a:endParaRPr lang="nl-NL" sz="900" dirty="0">
              <a:ea typeface="Times New Roman"/>
              <a:cs typeface="Times New Roman"/>
            </a:endParaRPr>
          </a:p>
          <a:p>
            <a:r>
              <a:rPr lang="nb-NO" sz="900" dirty="0">
                <a:ea typeface="Times New Roman"/>
                <a:cs typeface="Times New Roman"/>
              </a:rPr>
              <a:t> </a:t>
            </a:r>
            <a:endParaRPr lang="nl-NL" sz="900" dirty="0">
              <a:ea typeface="Times New Roman"/>
              <a:cs typeface="Times New Roman"/>
            </a:endParaRPr>
          </a:p>
        </p:txBody>
      </p:sp>
      <p:sp>
        <p:nvSpPr>
          <p:cNvPr id="13" name="Text Box 423">
            <a:extLst>
              <a:ext uri="{FF2B5EF4-FFF2-40B4-BE49-F238E27FC236}">
                <a16:creationId xmlns:a16="http://schemas.microsoft.com/office/drawing/2014/main" id="{157265EA-7C31-9F47-AC96-024E38A3D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1000" y="4319660"/>
            <a:ext cx="3683000" cy="1528691"/>
          </a:xfrm>
          <a:prstGeom prst="rect">
            <a:avLst/>
          </a:prstGeom>
          <a:solidFill>
            <a:srgbClr val="D7E4BD"/>
          </a:solidFill>
          <a:ln>
            <a:noFill/>
          </a:ln>
          <a:extLst/>
        </p:spPr>
        <p:txBody>
          <a:bodyPr rot="0" vert="horz" wrap="square" lIns="68580" tIns="0" rIns="68580" bIns="0" anchor="t" anchorCtr="0" upright="1">
            <a:noAutofit/>
          </a:bodyPr>
          <a:lstStyle/>
          <a:p>
            <a:r>
              <a:rPr lang="nl-NL" sz="1200" b="1" dirty="0">
                <a:ea typeface="Times New Roman"/>
                <a:cs typeface="Times New Roman"/>
              </a:rPr>
              <a:t>TEKENEN. Titel </a:t>
            </a:r>
            <a:r>
              <a:rPr lang="nb-NO" sz="1200" b="1" dirty="0" err="1">
                <a:ea typeface="Times New Roman"/>
                <a:cs typeface="Times New Roman"/>
              </a:rPr>
              <a:t>relatie</a:t>
            </a:r>
            <a:r>
              <a:rPr lang="nb-NO" sz="1200" b="1" dirty="0">
                <a:ea typeface="Times New Roman"/>
                <a:cs typeface="Times New Roman"/>
              </a:rPr>
              <a:t> met </a:t>
            </a:r>
            <a:r>
              <a:rPr lang="nb-NO" sz="1200" b="1" dirty="0" err="1">
                <a:ea typeface="Times New Roman"/>
                <a:cs typeface="Times New Roman"/>
              </a:rPr>
              <a:t>Cobra</a:t>
            </a:r>
            <a:r>
              <a:rPr lang="nb-NO" sz="1200" b="1" dirty="0">
                <a:ea typeface="Times New Roman"/>
                <a:cs typeface="Times New Roman"/>
              </a:rPr>
              <a:t>, </a:t>
            </a:r>
            <a:r>
              <a:rPr lang="nb-NO" sz="1200" b="1" dirty="0" err="1">
                <a:ea typeface="Times New Roman"/>
                <a:cs typeface="Times New Roman"/>
              </a:rPr>
              <a:t>voorloper</a:t>
            </a:r>
            <a:r>
              <a:rPr lang="nb-NO" sz="1200" b="1" dirty="0">
                <a:ea typeface="Times New Roman"/>
                <a:cs typeface="Times New Roman"/>
              </a:rPr>
              <a:t> </a:t>
            </a:r>
            <a:r>
              <a:rPr lang="nb-NO" sz="1200" b="1" dirty="0" err="1">
                <a:ea typeface="Times New Roman"/>
                <a:cs typeface="Times New Roman"/>
              </a:rPr>
              <a:t>schilder</a:t>
            </a:r>
            <a:r>
              <a:rPr lang="nb-NO" sz="1200" b="1" dirty="0">
                <a:ea typeface="Times New Roman"/>
                <a:cs typeface="Times New Roman"/>
              </a:rPr>
              <a:t> van </a:t>
            </a:r>
            <a:r>
              <a:rPr lang="nb-NO" sz="1200" b="1" dirty="0" err="1">
                <a:ea typeface="Times New Roman"/>
                <a:cs typeface="Times New Roman"/>
              </a:rPr>
              <a:t>uit</a:t>
            </a:r>
            <a:r>
              <a:rPr lang="nb-NO" sz="1200" b="1" dirty="0">
                <a:ea typeface="Times New Roman"/>
                <a:cs typeface="Times New Roman"/>
              </a:rPr>
              <a:t> het </a:t>
            </a:r>
            <a:r>
              <a:rPr lang="nb-NO" sz="1200" b="1" dirty="0" err="1">
                <a:ea typeface="Times New Roman"/>
                <a:cs typeface="Times New Roman"/>
              </a:rPr>
              <a:t>gevoel</a:t>
            </a:r>
            <a:endParaRPr lang="nl-NL" sz="1200" dirty="0">
              <a:ea typeface="Times New Roman"/>
              <a:cs typeface="Times New Roman"/>
            </a:endParaRPr>
          </a:p>
          <a:p>
            <a:pPr>
              <a:spcAft>
                <a:spcPts val="450"/>
              </a:spcAft>
            </a:pPr>
            <a:r>
              <a:rPr lang="nl-NL" sz="1200" b="1" dirty="0">
                <a:ea typeface="Times New Roman"/>
                <a:cs typeface="Times New Roman"/>
              </a:rPr>
              <a:t>HFDST ..  BLZ…</a:t>
            </a:r>
            <a:endParaRPr lang="nl-NL" sz="1200" dirty="0">
              <a:ea typeface="Times New Roman"/>
              <a:cs typeface="Times New Roman"/>
            </a:endParaRPr>
          </a:p>
          <a:p>
            <a:pPr>
              <a:spcAft>
                <a:spcPts val="450"/>
              </a:spcAft>
            </a:pPr>
            <a:r>
              <a:rPr lang="nl-NL" sz="1200" b="1" dirty="0">
                <a:ea typeface="Times New Roman"/>
                <a:cs typeface="Times New Roman"/>
              </a:rPr>
              <a:t>Kerndoel </a:t>
            </a:r>
            <a:r>
              <a:rPr lang="nl-NL" sz="1350" b="1" dirty="0" err="1">
                <a:ea typeface="Times New Roman"/>
                <a:cs typeface="Times New Roman"/>
              </a:rPr>
              <a:t>nr</a:t>
            </a:r>
            <a:r>
              <a:rPr lang="nl-NL" sz="1350" b="1" dirty="0">
                <a:ea typeface="Times New Roman"/>
                <a:cs typeface="Times New Roman"/>
              </a:rPr>
              <a:t> 55</a:t>
            </a:r>
            <a:endParaRPr lang="nl-NL" sz="1350" dirty="0">
              <a:ea typeface="Times New Roman"/>
              <a:cs typeface="Times New Roman"/>
            </a:endParaRPr>
          </a:p>
          <a:p>
            <a:pPr marL="257175" indent="-257175">
              <a:buSzPts val="1000"/>
              <a:buFont typeface="Symbol"/>
              <a:buChar char=""/>
              <a:tabLst>
                <a:tab pos="342900" algn="l"/>
              </a:tabLst>
            </a:pPr>
            <a:r>
              <a:rPr lang="nl-NL" sz="1200" b="1" dirty="0">
                <a:ea typeface="Times New Roman"/>
                <a:cs typeface="Times New Roman"/>
              </a:rPr>
              <a:t>Tussendoel: </a:t>
            </a:r>
            <a:r>
              <a:rPr lang="nl-NL" sz="1200" b="1" dirty="0">
                <a:ea typeface="Times New Roman"/>
                <a:cs typeface="Bell MT"/>
              </a:rPr>
              <a:t>ze tonen respect voor het werk en de werk- en zienswijze van anderen.</a:t>
            </a:r>
            <a:endParaRPr lang="nl-NL" sz="1200" dirty="0">
              <a:ea typeface="Times New Roman"/>
              <a:cs typeface="Bell MT"/>
            </a:endParaRPr>
          </a:p>
          <a:p>
            <a:pPr>
              <a:spcAft>
                <a:spcPts val="450"/>
              </a:spcAft>
            </a:pPr>
            <a:r>
              <a:rPr lang="nb-NO" sz="1200" dirty="0">
                <a:solidFill>
                  <a:srgbClr val="313E15"/>
                </a:solidFill>
                <a:ea typeface="Times New Roman"/>
                <a:cs typeface="Times New Roman"/>
              </a:rPr>
              <a:t> </a:t>
            </a:r>
            <a:endParaRPr lang="nl-NL" sz="1200" dirty="0">
              <a:solidFill>
                <a:srgbClr val="43541D"/>
              </a:solidFill>
              <a:ea typeface="Times New Roman"/>
              <a:cs typeface="Times New Roman"/>
            </a:endParaRPr>
          </a:p>
        </p:txBody>
      </p:sp>
      <p:sp>
        <p:nvSpPr>
          <p:cNvPr id="14" name="Text Box 423">
            <a:extLst>
              <a:ext uri="{FF2B5EF4-FFF2-40B4-BE49-F238E27FC236}">
                <a16:creationId xmlns:a16="http://schemas.microsoft.com/office/drawing/2014/main" id="{49CFD866-84EF-A54D-A717-93629583D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1000" y="1016277"/>
            <a:ext cx="3504095" cy="1440616"/>
          </a:xfrm>
          <a:prstGeom prst="rect">
            <a:avLst/>
          </a:prstGeom>
          <a:solidFill>
            <a:srgbClr val="D7E4BD"/>
          </a:solidFill>
          <a:ln>
            <a:noFill/>
          </a:ln>
          <a:extLst/>
        </p:spPr>
        <p:txBody>
          <a:bodyPr rot="0" vert="horz" wrap="square" lIns="68580" tIns="0" rIns="68580" bIns="0" anchor="t" anchorCtr="0" upright="1">
            <a:noAutofit/>
          </a:bodyPr>
          <a:lstStyle/>
          <a:p>
            <a:pPr>
              <a:spcAft>
                <a:spcPts val="450"/>
              </a:spcAft>
            </a:pPr>
            <a:r>
              <a:rPr lang="nl-NL" sz="1200" b="1" dirty="0">
                <a:ea typeface="Times New Roman"/>
                <a:cs typeface="Times New Roman"/>
              </a:rPr>
              <a:t>DANS. Titel</a:t>
            </a:r>
            <a:endParaRPr lang="nl-NL" sz="1200" dirty="0">
              <a:ea typeface="Times New Roman"/>
              <a:cs typeface="Times New Roman"/>
            </a:endParaRPr>
          </a:p>
          <a:p>
            <a:pPr>
              <a:spcAft>
                <a:spcPts val="450"/>
              </a:spcAft>
            </a:pPr>
            <a:r>
              <a:rPr lang="nl-NL" sz="1200" b="1" dirty="0">
                <a:ea typeface="Times New Roman"/>
                <a:cs typeface="Times New Roman"/>
              </a:rPr>
              <a:t>HFDST ..  BLZ…</a:t>
            </a:r>
            <a:endParaRPr lang="nl-NL" sz="1200" dirty="0">
              <a:ea typeface="Times New Roman"/>
              <a:cs typeface="Times New Roman"/>
            </a:endParaRPr>
          </a:p>
          <a:p>
            <a:pPr>
              <a:spcAft>
                <a:spcPts val="450"/>
              </a:spcAft>
            </a:pPr>
            <a:r>
              <a:rPr lang="nl-NL" sz="1200" b="1" dirty="0">
                <a:ea typeface="Times New Roman"/>
                <a:cs typeface="Times New Roman"/>
              </a:rPr>
              <a:t>Kerndoel </a:t>
            </a:r>
            <a:r>
              <a:rPr lang="nl-NL" sz="1350" b="1" dirty="0" err="1">
                <a:ea typeface="Times New Roman"/>
                <a:cs typeface="Times New Roman"/>
              </a:rPr>
              <a:t>nr</a:t>
            </a:r>
            <a:r>
              <a:rPr lang="nl-NL" sz="1350" b="1" dirty="0">
                <a:ea typeface="Times New Roman"/>
                <a:cs typeface="Times New Roman"/>
              </a:rPr>
              <a:t> 54</a:t>
            </a:r>
            <a:endParaRPr lang="nl-NL" sz="1350" dirty="0">
              <a:ea typeface="Times New Roman"/>
              <a:cs typeface="Times New Roman"/>
            </a:endParaRPr>
          </a:p>
          <a:p>
            <a:pPr>
              <a:spcAft>
                <a:spcPts val="450"/>
              </a:spcAft>
            </a:pPr>
            <a:r>
              <a:rPr lang="nl-NL" sz="1200" b="1" dirty="0">
                <a:ea typeface="Times New Roman"/>
                <a:cs typeface="Times New Roman"/>
              </a:rPr>
              <a:t>Tussendoel:</a:t>
            </a:r>
            <a:r>
              <a:rPr lang="nb-NO" sz="1200" b="1" dirty="0">
                <a:ea typeface="Times New Roman"/>
                <a:cs typeface="Times New Roman"/>
              </a:rPr>
              <a:t> </a:t>
            </a:r>
            <a:r>
              <a:rPr lang="nb-NO" sz="1200" b="1" dirty="0" err="1">
                <a:ea typeface="Times New Roman"/>
                <a:cs typeface="Bell MT"/>
              </a:rPr>
              <a:t>experimenteren</a:t>
            </a:r>
            <a:r>
              <a:rPr lang="nb-NO" sz="1200" b="1" dirty="0">
                <a:ea typeface="Times New Roman"/>
                <a:cs typeface="Bell MT"/>
              </a:rPr>
              <a:t> met </a:t>
            </a:r>
            <a:r>
              <a:rPr lang="nb-NO" sz="1200" b="1" dirty="0" err="1">
                <a:ea typeface="Times New Roman"/>
                <a:cs typeface="Bell MT"/>
              </a:rPr>
              <a:t>verschillende</a:t>
            </a:r>
            <a:r>
              <a:rPr lang="nb-NO" sz="1200" b="1" dirty="0">
                <a:ea typeface="Times New Roman"/>
                <a:cs typeface="Bell MT"/>
              </a:rPr>
              <a:t> </a:t>
            </a:r>
            <a:r>
              <a:rPr lang="nb-NO" sz="1200" b="1" dirty="0" err="1">
                <a:ea typeface="Times New Roman"/>
                <a:cs typeface="Bell MT"/>
              </a:rPr>
              <a:t>klankkleuren</a:t>
            </a:r>
            <a:r>
              <a:rPr lang="nb-NO" sz="1200" b="1" dirty="0">
                <a:ea typeface="Times New Roman"/>
                <a:cs typeface="Bell MT"/>
              </a:rPr>
              <a:t> en </a:t>
            </a:r>
            <a:r>
              <a:rPr lang="nb-NO" sz="1200" b="1" dirty="0" err="1">
                <a:ea typeface="Times New Roman"/>
                <a:cs typeface="Bell MT"/>
              </a:rPr>
              <a:t>bespeelmogelijkheden</a:t>
            </a:r>
            <a:r>
              <a:rPr lang="nb-NO" sz="1200" b="1" dirty="0">
                <a:ea typeface="Times New Roman"/>
                <a:cs typeface="Bell MT"/>
              </a:rPr>
              <a:t> die passen </a:t>
            </a:r>
            <a:r>
              <a:rPr lang="nb-NO" sz="1200" b="1" dirty="0" err="1">
                <a:ea typeface="Times New Roman"/>
                <a:cs typeface="Bell MT"/>
              </a:rPr>
              <a:t>bij</a:t>
            </a:r>
            <a:r>
              <a:rPr lang="nb-NO" sz="1200" b="1" dirty="0">
                <a:ea typeface="Times New Roman"/>
                <a:cs typeface="Bell MT"/>
              </a:rPr>
              <a:t> het instrument</a:t>
            </a:r>
            <a:endParaRPr lang="nl-NL" sz="1200" dirty="0">
              <a:ea typeface="Times New Roman"/>
              <a:cs typeface="Bell MT"/>
            </a:endParaRPr>
          </a:p>
        </p:txBody>
      </p:sp>
      <p:sp>
        <p:nvSpPr>
          <p:cNvPr id="15" name="Text Box 423">
            <a:extLst>
              <a:ext uri="{FF2B5EF4-FFF2-40B4-BE49-F238E27FC236}">
                <a16:creationId xmlns:a16="http://schemas.microsoft.com/office/drawing/2014/main" id="{9F6C90FB-3EE1-7145-9285-3093CE7BE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905" y="1016277"/>
            <a:ext cx="3627783" cy="1440616"/>
          </a:xfrm>
          <a:prstGeom prst="rect">
            <a:avLst/>
          </a:prstGeom>
          <a:solidFill>
            <a:srgbClr val="D7E4BD"/>
          </a:solidFill>
          <a:ln>
            <a:noFill/>
          </a:ln>
          <a:extLst/>
        </p:spPr>
        <p:txBody>
          <a:bodyPr rot="0" vert="horz" wrap="square" lIns="68580" tIns="0" rIns="68580" bIns="0" anchor="t" anchorCtr="0" upright="1">
            <a:noAutofit/>
          </a:bodyPr>
          <a:lstStyle/>
          <a:p>
            <a:pPr>
              <a:spcAft>
                <a:spcPts val="450"/>
              </a:spcAft>
            </a:pPr>
            <a:r>
              <a:rPr lang="nl-NL" sz="1350" b="1" dirty="0">
                <a:ea typeface="Times New Roman"/>
                <a:cs typeface="Times New Roman"/>
              </a:rPr>
              <a:t>GESCHIEDENIS. Titel </a:t>
            </a:r>
            <a:endParaRPr lang="nl-NL" sz="1350" dirty="0">
              <a:ea typeface="Times New Roman"/>
              <a:cs typeface="Times New Roman"/>
            </a:endParaRPr>
          </a:p>
          <a:p>
            <a:pPr>
              <a:spcAft>
                <a:spcPts val="450"/>
              </a:spcAft>
            </a:pPr>
            <a:r>
              <a:rPr lang="nl-NL" sz="1350" b="1" dirty="0">
                <a:ea typeface="Times New Roman"/>
                <a:cs typeface="Times New Roman"/>
              </a:rPr>
              <a:t>HFDST ..  BLZ…</a:t>
            </a:r>
            <a:endParaRPr lang="nl-NL" sz="1350" dirty="0">
              <a:ea typeface="Times New Roman"/>
              <a:cs typeface="Times New Roman"/>
            </a:endParaRPr>
          </a:p>
          <a:p>
            <a:pPr>
              <a:spcAft>
                <a:spcPts val="450"/>
              </a:spcAft>
            </a:pPr>
            <a:r>
              <a:rPr lang="nl-NL" sz="1350" b="1" dirty="0">
                <a:ea typeface="Times New Roman"/>
                <a:cs typeface="Times New Roman"/>
              </a:rPr>
              <a:t>Kerndoel </a:t>
            </a:r>
            <a:r>
              <a:rPr lang="nl-NL" sz="1350" b="1" dirty="0" err="1">
                <a:ea typeface="Times New Roman"/>
                <a:cs typeface="Times New Roman"/>
              </a:rPr>
              <a:t>nr</a:t>
            </a:r>
            <a:r>
              <a:rPr lang="nl-NL" sz="1350" b="1" dirty="0">
                <a:ea typeface="Times New Roman"/>
                <a:cs typeface="Times New Roman"/>
              </a:rPr>
              <a:t> 53</a:t>
            </a:r>
            <a:endParaRPr lang="nl-NL" sz="1350" dirty="0">
              <a:ea typeface="Times New Roman"/>
              <a:cs typeface="Times New Roman"/>
            </a:endParaRPr>
          </a:p>
          <a:p>
            <a:pPr>
              <a:spcAft>
                <a:spcPts val="450"/>
              </a:spcAft>
            </a:pPr>
            <a:r>
              <a:rPr lang="nl-NL" sz="1350" b="1" dirty="0">
                <a:ea typeface="Times New Roman"/>
                <a:cs typeface="Times New Roman"/>
              </a:rPr>
              <a:t>Tussendoel:</a:t>
            </a:r>
            <a:r>
              <a:rPr lang="nb-NO" sz="1350" b="1" dirty="0">
                <a:ea typeface="Times New Roman"/>
                <a:cs typeface="Times New Roman"/>
              </a:rPr>
              <a:t>  </a:t>
            </a:r>
            <a:r>
              <a:rPr lang="nb-NO" sz="1350" b="1" dirty="0" err="1">
                <a:ea typeface="Times New Roman"/>
                <a:cs typeface="Times New Roman"/>
              </a:rPr>
              <a:t>t</a:t>
            </a:r>
            <a:r>
              <a:rPr lang="nb-NO" sz="1350" b="1" dirty="0" err="1">
                <a:ea typeface="Times New Roman"/>
                <a:cs typeface="Bell MT"/>
              </a:rPr>
              <a:t>ijd</a:t>
            </a:r>
            <a:r>
              <a:rPr lang="nb-NO" sz="1350" b="1" dirty="0">
                <a:ea typeface="Times New Roman"/>
                <a:cs typeface="Bell MT"/>
              </a:rPr>
              <a:t>  van burger</a:t>
            </a:r>
            <a:r>
              <a:rPr lang="nl-NL" sz="1350" dirty="0">
                <a:ea typeface="Times New Roman"/>
                <a:cs typeface="Bell MT"/>
              </a:rPr>
              <a:t> </a:t>
            </a:r>
            <a:r>
              <a:rPr lang="nb-NO" sz="1350" b="1" dirty="0">
                <a:ea typeface="Times New Roman"/>
                <a:cs typeface="Bell MT"/>
              </a:rPr>
              <a:t>en </a:t>
            </a:r>
            <a:r>
              <a:rPr lang="nb-NO" sz="1350" b="1" dirty="0" err="1">
                <a:ea typeface="Times New Roman"/>
                <a:cs typeface="Bell MT"/>
              </a:rPr>
              <a:t>stoommachines</a:t>
            </a:r>
            <a:r>
              <a:rPr lang="nb-NO" sz="1350" b="1" dirty="0">
                <a:ea typeface="Times New Roman"/>
                <a:cs typeface="Bell MT"/>
              </a:rPr>
              <a:t>(1800 - 1900</a:t>
            </a:r>
            <a:r>
              <a:rPr lang="nb-NO" sz="1350" b="1" dirty="0">
                <a:latin typeface="Bell MT"/>
                <a:ea typeface="Times New Roman"/>
                <a:cs typeface="Bell MT"/>
              </a:rPr>
              <a:t>)</a:t>
            </a:r>
            <a:endParaRPr lang="nl-NL" sz="1350" dirty="0">
              <a:latin typeface="Bell MT"/>
              <a:ea typeface="Times New Roman"/>
              <a:cs typeface="Bell MT"/>
            </a:endParaRPr>
          </a:p>
        </p:txBody>
      </p:sp>
      <p:sp>
        <p:nvSpPr>
          <p:cNvPr id="16" name="Text Box 423">
            <a:extLst>
              <a:ext uri="{FF2B5EF4-FFF2-40B4-BE49-F238E27FC236}">
                <a16:creationId xmlns:a16="http://schemas.microsoft.com/office/drawing/2014/main" id="{31D732C7-3068-E644-A001-F3F80C0149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723" y="2661122"/>
            <a:ext cx="3597965" cy="1454308"/>
          </a:xfrm>
          <a:prstGeom prst="rect">
            <a:avLst/>
          </a:prstGeom>
          <a:solidFill>
            <a:srgbClr val="D7E4BD"/>
          </a:solidFill>
          <a:ln>
            <a:noFill/>
          </a:ln>
          <a:extLst/>
        </p:spPr>
        <p:txBody>
          <a:bodyPr rot="0" vert="horz" wrap="square" lIns="68580" tIns="0" rIns="68580" bIns="0" anchor="t" anchorCtr="0" upright="1">
            <a:noAutofit/>
          </a:bodyPr>
          <a:lstStyle/>
          <a:p>
            <a:pPr>
              <a:spcAft>
                <a:spcPts val="450"/>
              </a:spcAft>
            </a:pPr>
            <a:r>
              <a:rPr lang="nl-NL" sz="1350" b="1" dirty="0">
                <a:ea typeface="Times New Roman"/>
                <a:cs typeface="Times New Roman"/>
              </a:rPr>
              <a:t>NATUUR EN TECHNIEK . Titel</a:t>
            </a:r>
            <a:endParaRPr lang="nl-NL" sz="1350" dirty="0">
              <a:ea typeface="Times New Roman"/>
              <a:cs typeface="Times New Roman"/>
            </a:endParaRPr>
          </a:p>
          <a:p>
            <a:pPr>
              <a:spcAft>
                <a:spcPts val="450"/>
              </a:spcAft>
            </a:pPr>
            <a:r>
              <a:rPr lang="nl-NL" sz="1350" b="1" dirty="0">
                <a:ea typeface="Times New Roman"/>
                <a:cs typeface="Times New Roman"/>
              </a:rPr>
              <a:t>HFDST ..  BLZ…</a:t>
            </a:r>
            <a:endParaRPr lang="nl-NL" sz="1350" dirty="0">
              <a:ea typeface="Times New Roman"/>
              <a:cs typeface="Times New Roman"/>
            </a:endParaRPr>
          </a:p>
          <a:p>
            <a:pPr>
              <a:spcAft>
                <a:spcPts val="450"/>
              </a:spcAft>
            </a:pPr>
            <a:r>
              <a:rPr lang="nl-NL" sz="1350" b="1" dirty="0">
                <a:ea typeface="Times New Roman"/>
                <a:cs typeface="Times New Roman"/>
              </a:rPr>
              <a:t>Kerndoel </a:t>
            </a:r>
            <a:r>
              <a:rPr lang="nl-NL" sz="1350" b="1" dirty="0" err="1">
                <a:ea typeface="Times New Roman"/>
                <a:cs typeface="Times New Roman"/>
              </a:rPr>
              <a:t>nr</a:t>
            </a:r>
            <a:r>
              <a:rPr lang="nl-NL" sz="1350" b="1" dirty="0">
                <a:ea typeface="Times New Roman"/>
                <a:cs typeface="Times New Roman"/>
              </a:rPr>
              <a:t> 42</a:t>
            </a:r>
            <a:endParaRPr lang="nl-NL" sz="1350" dirty="0">
              <a:ea typeface="Times New Roman"/>
              <a:cs typeface="Times New Roman"/>
            </a:endParaRPr>
          </a:p>
          <a:p>
            <a:pPr>
              <a:buSzPts val="1000"/>
              <a:tabLst>
                <a:tab pos="342900" algn="l"/>
              </a:tabLst>
            </a:pPr>
            <a:r>
              <a:rPr lang="nl-NL" sz="1350" b="1" dirty="0">
                <a:ea typeface="Times New Roman"/>
                <a:cs typeface="Times New Roman"/>
              </a:rPr>
              <a:t>Tussendoel</a:t>
            </a:r>
            <a:r>
              <a:rPr lang="nl-NL" sz="1350" b="1" dirty="0">
                <a:ea typeface="Times New Roman"/>
                <a:cs typeface="Bell MT"/>
              </a:rPr>
              <a:t>: licht is afkomstig van bronnen </a:t>
            </a:r>
            <a:endParaRPr lang="nl-NL" sz="1350" dirty="0">
              <a:ea typeface="Times New Roman"/>
              <a:cs typeface="Bell MT"/>
            </a:endParaRPr>
          </a:p>
          <a:p>
            <a:pPr>
              <a:buSzPts val="1000"/>
              <a:tabLst>
                <a:tab pos="342900" algn="l"/>
              </a:tabLst>
            </a:pPr>
            <a:r>
              <a:rPr lang="nl-NL" sz="1350" b="1" dirty="0">
                <a:ea typeface="Times New Roman"/>
                <a:cs typeface="Bell MT"/>
              </a:rPr>
              <a:t>licht wordt teruggekaatst en/of doorgelaten </a:t>
            </a:r>
            <a:endParaRPr lang="nl-NL" sz="1350" dirty="0">
              <a:ea typeface="Times New Roman"/>
              <a:cs typeface="Bell MT"/>
            </a:endParaRPr>
          </a:p>
          <a:p>
            <a:pPr>
              <a:spcAft>
                <a:spcPts val="450"/>
              </a:spcAft>
            </a:pPr>
            <a:r>
              <a:rPr lang="nl-NL" sz="750" b="1" dirty="0">
                <a:solidFill>
                  <a:srgbClr val="FF0000"/>
                </a:solidFill>
                <a:ea typeface="Times New Roman"/>
                <a:cs typeface="Times New Roman"/>
              </a:rPr>
              <a:t>                    </a:t>
            </a:r>
            <a:endParaRPr lang="nl-NL" sz="750" dirty="0">
              <a:solidFill>
                <a:srgbClr val="43541D"/>
              </a:solidFill>
              <a:ea typeface="Times New Roman"/>
              <a:cs typeface="Times New Roman"/>
            </a:endParaRPr>
          </a:p>
        </p:txBody>
      </p:sp>
      <p:sp>
        <p:nvSpPr>
          <p:cNvPr id="17" name="Text Box 423">
            <a:extLst>
              <a:ext uri="{FF2B5EF4-FFF2-40B4-BE49-F238E27FC236}">
                <a16:creationId xmlns:a16="http://schemas.microsoft.com/office/drawing/2014/main" id="{DC75D814-F3C8-104D-B576-2F3D5DB61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723" y="4319660"/>
            <a:ext cx="3597965" cy="1681090"/>
          </a:xfrm>
          <a:prstGeom prst="rect">
            <a:avLst/>
          </a:prstGeom>
          <a:solidFill>
            <a:srgbClr val="D7E4BD"/>
          </a:solidFill>
          <a:ln>
            <a:noFill/>
          </a:ln>
          <a:extLst/>
        </p:spPr>
        <p:txBody>
          <a:bodyPr rot="0" vert="horz" wrap="square" lIns="68580" tIns="0" rIns="68580" bIns="0" anchor="t" anchorCtr="0" upright="1">
            <a:noAutofit/>
          </a:bodyPr>
          <a:lstStyle/>
          <a:p>
            <a:pPr>
              <a:spcAft>
                <a:spcPts val="450"/>
              </a:spcAft>
            </a:pPr>
            <a:r>
              <a:rPr lang="nl-NL" sz="1350" b="1" dirty="0">
                <a:ea typeface="Times New Roman"/>
                <a:cs typeface="Times New Roman"/>
              </a:rPr>
              <a:t>TAAL. Titel </a:t>
            </a:r>
            <a:endParaRPr lang="nl-NL" sz="1350" dirty="0">
              <a:ea typeface="Times New Roman"/>
              <a:cs typeface="Times New Roman"/>
            </a:endParaRPr>
          </a:p>
          <a:p>
            <a:pPr>
              <a:spcAft>
                <a:spcPts val="450"/>
              </a:spcAft>
            </a:pPr>
            <a:r>
              <a:rPr lang="nl-NL" sz="1350" b="1" dirty="0">
                <a:ea typeface="Times New Roman"/>
                <a:cs typeface="Times New Roman"/>
              </a:rPr>
              <a:t>HFDST ..  BLZ…</a:t>
            </a:r>
            <a:endParaRPr lang="nl-NL" sz="1350" dirty="0">
              <a:ea typeface="Times New Roman"/>
              <a:cs typeface="Times New Roman"/>
            </a:endParaRPr>
          </a:p>
          <a:p>
            <a:pPr>
              <a:spcAft>
                <a:spcPts val="450"/>
              </a:spcAft>
            </a:pPr>
            <a:r>
              <a:rPr lang="nl-NL" sz="1350" b="1" dirty="0">
                <a:ea typeface="Times New Roman"/>
                <a:cs typeface="Times New Roman"/>
              </a:rPr>
              <a:t>Kerndoel </a:t>
            </a:r>
            <a:r>
              <a:rPr lang="nl-NL" sz="1350" b="1" dirty="0" err="1">
                <a:ea typeface="Times New Roman"/>
                <a:cs typeface="Times New Roman"/>
              </a:rPr>
              <a:t>nr</a:t>
            </a:r>
            <a:r>
              <a:rPr lang="nl-NL" sz="1350" b="1" dirty="0">
                <a:ea typeface="Times New Roman"/>
                <a:cs typeface="Times New Roman"/>
              </a:rPr>
              <a:t> 2</a:t>
            </a:r>
            <a:endParaRPr lang="nl-NL" sz="1350" dirty="0">
              <a:ea typeface="Times New Roman"/>
              <a:cs typeface="Times New Roman"/>
            </a:endParaRPr>
          </a:p>
          <a:p>
            <a:pPr>
              <a:spcAft>
                <a:spcPts val="450"/>
              </a:spcAft>
            </a:pPr>
            <a:r>
              <a:rPr lang="nl-NL" sz="1350" b="1" dirty="0">
                <a:ea typeface="Times New Roman"/>
                <a:cs typeface="Times New Roman"/>
              </a:rPr>
              <a:t>Tussendoel</a:t>
            </a:r>
            <a:r>
              <a:rPr lang="nl-NL" sz="1350" b="1" dirty="0">
                <a:ea typeface="Times New Roman"/>
                <a:cs typeface="Bell MT"/>
              </a:rPr>
              <a:t>:</a:t>
            </a:r>
            <a:r>
              <a:rPr lang="nb-NO" sz="1350" b="1" dirty="0">
                <a:ea typeface="Times New Roman"/>
                <a:cs typeface="Bell MT"/>
              </a:rPr>
              <a:t> </a:t>
            </a:r>
            <a:r>
              <a:rPr lang="nb-NO" sz="1350" b="1" dirty="0" err="1">
                <a:ea typeface="Times New Roman"/>
                <a:cs typeface="Bell MT"/>
              </a:rPr>
              <a:t>vooral</a:t>
            </a:r>
            <a:r>
              <a:rPr lang="nb-NO" sz="1350" b="1" dirty="0">
                <a:ea typeface="Times New Roman"/>
                <a:cs typeface="Bell MT"/>
              </a:rPr>
              <a:t> </a:t>
            </a:r>
            <a:r>
              <a:rPr lang="nb-NO" sz="1350" b="1" dirty="0" err="1">
                <a:ea typeface="Times New Roman"/>
                <a:cs typeface="Bell MT"/>
              </a:rPr>
              <a:t>informatief</a:t>
            </a:r>
            <a:r>
              <a:rPr lang="nb-NO" sz="1350" b="1" dirty="0">
                <a:ea typeface="Times New Roman"/>
                <a:cs typeface="Bell MT"/>
              </a:rPr>
              <a:t> (</a:t>
            </a:r>
            <a:r>
              <a:rPr lang="nb-NO" sz="1350" b="1" dirty="0" err="1">
                <a:ea typeface="Times New Roman"/>
                <a:cs typeface="Bell MT"/>
              </a:rPr>
              <a:t>presentaties</a:t>
            </a:r>
            <a:r>
              <a:rPr lang="nb-NO" sz="1350" b="1" dirty="0">
                <a:ea typeface="Times New Roman"/>
                <a:cs typeface="Bell MT"/>
              </a:rPr>
              <a:t>, </a:t>
            </a:r>
            <a:r>
              <a:rPr lang="nb-NO" sz="1350" b="1" dirty="0" err="1">
                <a:ea typeface="Times New Roman"/>
                <a:cs typeface="Bell MT"/>
              </a:rPr>
              <a:t>mondelinge</a:t>
            </a:r>
            <a:r>
              <a:rPr lang="nb-NO" sz="1350" b="1" dirty="0">
                <a:ea typeface="Times New Roman"/>
                <a:cs typeface="Bell MT"/>
              </a:rPr>
              <a:t> </a:t>
            </a:r>
            <a:r>
              <a:rPr lang="nb-NO" sz="1350" b="1" dirty="0" err="1">
                <a:ea typeface="Times New Roman"/>
                <a:cs typeface="Bell MT"/>
              </a:rPr>
              <a:t>verslagen</a:t>
            </a:r>
            <a:r>
              <a:rPr lang="nb-NO" sz="1350" b="1" dirty="0">
                <a:ea typeface="Times New Roman"/>
                <a:cs typeface="Bell MT"/>
              </a:rPr>
              <a:t> en </a:t>
            </a:r>
            <a:r>
              <a:rPr lang="nb-NO" sz="1350" b="1" dirty="0" err="1">
                <a:ea typeface="Times New Roman"/>
                <a:cs typeface="Bell MT"/>
              </a:rPr>
              <a:t>vragen</a:t>
            </a:r>
            <a:r>
              <a:rPr lang="nb-NO" sz="1350" b="1" dirty="0">
                <a:ea typeface="Times New Roman"/>
                <a:cs typeface="Bell MT"/>
              </a:rPr>
              <a:t> om </a:t>
            </a:r>
            <a:r>
              <a:rPr lang="nb-NO" sz="1350" b="1" dirty="0" err="1">
                <a:ea typeface="Times New Roman"/>
                <a:cs typeface="Bell MT"/>
              </a:rPr>
              <a:t>informatie</a:t>
            </a:r>
            <a:r>
              <a:rPr lang="nb-NO" sz="1350" b="1" dirty="0">
                <a:ea typeface="Times New Roman"/>
                <a:cs typeface="Bell MT"/>
              </a:rPr>
              <a:t> </a:t>
            </a:r>
            <a:r>
              <a:rPr lang="nb-NO" sz="1350" b="1" dirty="0" err="1">
                <a:ea typeface="Times New Roman"/>
                <a:cs typeface="Bell MT"/>
              </a:rPr>
              <a:t>bijvoorbeeld</a:t>
            </a:r>
            <a:r>
              <a:rPr lang="nb-NO" sz="1350" b="1" dirty="0">
                <a:ea typeface="Times New Roman"/>
                <a:cs typeface="Bell MT"/>
              </a:rPr>
              <a:t>) en </a:t>
            </a:r>
            <a:r>
              <a:rPr lang="nb-NO" sz="1350" b="1" dirty="0" err="1">
                <a:ea typeface="Times New Roman"/>
                <a:cs typeface="Bell MT"/>
              </a:rPr>
              <a:t>instructief</a:t>
            </a:r>
            <a:r>
              <a:rPr lang="nb-NO" sz="1350" b="1" dirty="0">
                <a:ea typeface="Times New Roman"/>
                <a:cs typeface="Bell MT"/>
              </a:rPr>
              <a:t>; </a:t>
            </a:r>
            <a:r>
              <a:rPr lang="nb-NO" sz="1350" b="1" dirty="0" err="1">
                <a:ea typeface="Times New Roman"/>
                <a:cs typeface="Bell MT"/>
              </a:rPr>
              <a:t>verhalend</a:t>
            </a:r>
            <a:r>
              <a:rPr lang="nb-NO" sz="1350" b="1" dirty="0">
                <a:ea typeface="Times New Roman"/>
                <a:cs typeface="Bell MT"/>
              </a:rPr>
              <a:t> en </a:t>
            </a:r>
            <a:r>
              <a:rPr lang="nb-NO" sz="1350" b="1" dirty="0" err="1">
                <a:ea typeface="Times New Roman"/>
                <a:cs typeface="Bell MT"/>
              </a:rPr>
              <a:t>betogend</a:t>
            </a:r>
            <a:r>
              <a:rPr lang="nb-NO" sz="1350" b="1" dirty="0">
                <a:ea typeface="Times New Roman"/>
                <a:cs typeface="Bell MT"/>
              </a:rPr>
              <a:t> komt </a:t>
            </a:r>
            <a:r>
              <a:rPr lang="nb-NO" sz="1350" b="1" dirty="0" err="1">
                <a:ea typeface="Times New Roman"/>
                <a:cs typeface="Bell MT"/>
              </a:rPr>
              <a:t>ook</a:t>
            </a:r>
            <a:r>
              <a:rPr lang="nb-NO" sz="1350" b="1" dirty="0">
                <a:ea typeface="Times New Roman"/>
                <a:cs typeface="Bell MT"/>
              </a:rPr>
              <a:t> </a:t>
            </a:r>
            <a:r>
              <a:rPr lang="nb-NO" sz="1350" b="1" dirty="0" err="1">
                <a:ea typeface="Times New Roman"/>
                <a:cs typeface="Bell MT"/>
              </a:rPr>
              <a:t>voor</a:t>
            </a:r>
            <a:endParaRPr lang="nl-NL" sz="1350" dirty="0">
              <a:ea typeface="Times New Roman"/>
              <a:cs typeface="Bell MT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28DE139E-9B0B-F546-A374-BF7416CC74F5}"/>
              </a:ext>
            </a:extLst>
          </p:cNvPr>
          <p:cNvSpPr txBox="1"/>
          <p:nvPr/>
        </p:nvSpPr>
        <p:spPr>
          <a:xfrm>
            <a:off x="6197601" y="3269340"/>
            <a:ext cx="1841500" cy="445411"/>
          </a:xfrm>
          <a:prstGeom prst="rect">
            <a:avLst/>
          </a:prstGeom>
          <a:solidFill>
            <a:srgbClr val="D7E4BD"/>
          </a:solidFill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nl-NL" b="1" dirty="0">
                <a:solidFill>
                  <a:schemeClr val="tx1"/>
                </a:solidFill>
                <a:ea typeface="Calibri"/>
                <a:cs typeface="Bell MT"/>
              </a:rPr>
              <a:t>Schilderkunst</a:t>
            </a:r>
            <a:endParaRPr lang="nl-NL" dirty="0">
              <a:solidFill>
                <a:schemeClr val="tx1"/>
              </a:solidFill>
              <a:ea typeface="Times New Roman"/>
              <a:cs typeface="Bell MT"/>
            </a:endParaRPr>
          </a:p>
          <a:p>
            <a:r>
              <a:rPr lang="nb-NO" sz="825" dirty="0">
                <a:solidFill>
                  <a:srgbClr val="FF0000"/>
                </a:solidFill>
                <a:ea typeface="Times New Roman"/>
                <a:cs typeface="Times New Roman"/>
              </a:rPr>
              <a:t> </a:t>
            </a:r>
            <a:endParaRPr lang="nl-NL" sz="900" dirty="0">
              <a:ea typeface="Times New Roman"/>
              <a:cs typeface="Times New Roman"/>
            </a:endParaRPr>
          </a:p>
          <a:p>
            <a:r>
              <a:rPr lang="nb-NO" sz="900" dirty="0">
                <a:ea typeface="Times New Roman"/>
                <a:cs typeface="Times New Roman"/>
              </a:rPr>
              <a:t> </a:t>
            </a:r>
            <a:endParaRPr lang="nl-NL" sz="900" dirty="0">
              <a:ea typeface="Times New Roman"/>
              <a:cs typeface="Times New Roman"/>
            </a:endParaRPr>
          </a:p>
        </p:txBody>
      </p:sp>
      <p:cxnSp>
        <p:nvCxnSpPr>
          <p:cNvPr id="19" name="Rechte verbindingslijn met pijl 18">
            <a:extLst>
              <a:ext uri="{FF2B5EF4-FFF2-40B4-BE49-F238E27FC236}">
                <a16:creationId xmlns:a16="http://schemas.microsoft.com/office/drawing/2014/main" id="{2662E581-D6F0-9342-B737-16912E9D292E}"/>
              </a:ext>
            </a:extLst>
          </p:cNvPr>
          <p:cNvCxnSpPr>
            <a:stCxn id="12" idx="0"/>
            <a:endCxn id="15" idx="3"/>
          </p:cNvCxnSpPr>
          <p:nvPr/>
        </p:nvCxnSpPr>
        <p:spPr>
          <a:xfrm flipH="1" flipV="1">
            <a:off x="3806688" y="1736585"/>
            <a:ext cx="1051062" cy="1405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met pijl 19">
            <a:extLst>
              <a:ext uri="{FF2B5EF4-FFF2-40B4-BE49-F238E27FC236}">
                <a16:creationId xmlns:a16="http://schemas.microsoft.com/office/drawing/2014/main" id="{A7EE0422-76FB-4048-AF27-1F299D746E4A}"/>
              </a:ext>
            </a:extLst>
          </p:cNvPr>
          <p:cNvCxnSpPr>
            <a:cxnSpLocks/>
          </p:cNvCxnSpPr>
          <p:nvPr/>
        </p:nvCxnSpPr>
        <p:spPr>
          <a:xfrm flipH="1">
            <a:off x="3779633" y="3408638"/>
            <a:ext cx="395355" cy="407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met pijl 20">
            <a:extLst>
              <a:ext uri="{FF2B5EF4-FFF2-40B4-BE49-F238E27FC236}">
                <a16:creationId xmlns:a16="http://schemas.microsoft.com/office/drawing/2014/main" id="{36846F49-8807-1241-9DBF-670E45490307}"/>
              </a:ext>
            </a:extLst>
          </p:cNvPr>
          <p:cNvCxnSpPr>
            <a:cxnSpLocks/>
            <a:stCxn id="12" idx="2"/>
          </p:cNvCxnSpPr>
          <p:nvPr/>
        </p:nvCxnSpPr>
        <p:spPr>
          <a:xfrm flipH="1">
            <a:off x="3806688" y="3842189"/>
            <a:ext cx="1051062" cy="11897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met pijl 21">
            <a:extLst>
              <a:ext uri="{FF2B5EF4-FFF2-40B4-BE49-F238E27FC236}">
                <a16:creationId xmlns:a16="http://schemas.microsoft.com/office/drawing/2014/main" id="{CCC86F65-30DC-4F4D-9425-E5D66DDB5A04}"/>
              </a:ext>
            </a:extLst>
          </p:cNvPr>
          <p:cNvCxnSpPr>
            <a:cxnSpLocks/>
            <a:stCxn id="12" idx="0"/>
          </p:cNvCxnSpPr>
          <p:nvPr/>
        </p:nvCxnSpPr>
        <p:spPr>
          <a:xfrm flipV="1">
            <a:off x="4857750" y="1534578"/>
            <a:ext cx="603250" cy="16073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met pijl 22">
            <a:extLst>
              <a:ext uri="{FF2B5EF4-FFF2-40B4-BE49-F238E27FC236}">
                <a16:creationId xmlns:a16="http://schemas.microsoft.com/office/drawing/2014/main" id="{E33FC737-A31A-9B45-8171-442C0985FB0D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5575300" y="3429000"/>
            <a:ext cx="1727201" cy="8906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47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258566"/>
            <a:ext cx="8229600" cy="1143000"/>
          </a:xfrm>
        </p:spPr>
        <p:txBody>
          <a:bodyPr/>
          <a:lstStyle/>
          <a:p>
            <a:r>
              <a:rPr lang="nl-NL" b="1" dirty="0">
                <a:solidFill>
                  <a:schemeClr val="bg1"/>
                </a:solidFill>
              </a:rPr>
              <a:t>Architectuur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705153"/>
            <a:ext cx="9153836" cy="6152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9836" y="705153"/>
            <a:ext cx="9144000" cy="632424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3347864" y="2942652"/>
            <a:ext cx="2194381" cy="1403211"/>
          </a:xfrm>
          <a:prstGeom prst="rect">
            <a:avLst/>
          </a:prstGeom>
          <a:solidFill>
            <a:srgbClr val="D7E4BD"/>
          </a:solidFill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nl-NL" sz="1600" dirty="0">
                <a:solidFill>
                  <a:schemeClr val="tx1"/>
                </a:solidFill>
                <a:effectLst/>
                <a:ea typeface="Calibri"/>
                <a:cs typeface="Bell MT"/>
              </a:rPr>
              <a:t>Groep 7 en 8:</a:t>
            </a:r>
          </a:p>
          <a:p>
            <a:pPr>
              <a:spcAft>
                <a:spcPts val="0"/>
              </a:spcAft>
            </a:pPr>
            <a:r>
              <a:rPr lang="nl-NL" sz="1600" b="1" dirty="0">
                <a:solidFill>
                  <a:schemeClr val="tx1"/>
                </a:solidFill>
                <a:effectLst/>
                <a:ea typeface="Calibri"/>
                <a:cs typeface="Bell MT"/>
              </a:rPr>
              <a:t> “ Bruggen Bouwen”</a:t>
            </a:r>
          </a:p>
          <a:p>
            <a:pPr>
              <a:spcAft>
                <a:spcPts val="0"/>
              </a:spcAft>
            </a:pPr>
            <a:r>
              <a:rPr lang="nl-NL" sz="1600" dirty="0">
                <a:solidFill>
                  <a:schemeClr val="tx1"/>
                </a:solidFill>
                <a:effectLst/>
                <a:ea typeface="Calibri"/>
                <a:cs typeface="Bell MT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nl-NL" sz="1600" dirty="0">
                <a:solidFill>
                  <a:schemeClr val="tx1"/>
                </a:solidFill>
                <a:effectLst/>
                <a:ea typeface="Calibri"/>
                <a:cs typeface="Bell MT"/>
              </a:rPr>
              <a:t>Groep 7:</a:t>
            </a:r>
          </a:p>
          <a:p>
            <a:pPr>
              <a:spcAft>
                <a:spcPts val="0"/>
              </a:spcAft>
            </a:pPr>
            <a:r>
              <a:rPr lang="nl-NL" sz="1600" dirty="0">
                <a:solidFill>
                  <a:schemeClr val="tx1"/>
                </a:solidFill>
                <a:effectLst/>
                <a:ea typeface="Calibri"/>
                <a:cs typeface="Bell MT"/>
              </a:rPr>
              <a:t>Groep 8:</a:t>
            </a:r>
          </a:p>
          <a:p>
            <a:pPr>
              <a:spcAft>
                <a:spcPts val="0"/>
              </a:spcAft>
            </a:pPr>
            <a:r>
              <a:rPr lang="nl-NL" sz="1200" b="1" dirty="0">
                <a:effectLst/>
                <a:ea typeface="Times New Roman"/>
                <a:cs typeface="Times New Roman"/>
              </a:rPr>
              <a:t> </a:t>
            </a:r>
          </a:p>
        </p:txBody>
      </p:sp>
      <p:sp>
        <p:nvSpPr>
          <p:cNvPr id="6" name="Text Box 423"/>
          <p:cNvSpPr txBox="1">
            <a:spLocks noChangeArrowheads="1"/>
          </p:cNvSpPr>
          <p:nvPr/>
        </p:nvSpPr>
        <p:spPr bwMode="auto">
          <a:xfrm>
            <a:off x="5185932" y="4435579"/>
            <a:ext cx="3850564" cy="2089765"/>
          </a:xfrm>
          <a:prstGeom prst="rect">
            <a:avLst/>
          </a:prstGeom>
          <a:solidFill>
            <a:srgbClr val="D7E4BD"/>
          </a:solidFill>
          <a:ln>
            <a:noFill/>
          </a:ln>
          <a:extLst/>
        </p:spPr>
        <p:txBody>
          <a:bodyPr rot="0" vert="horz" wrap="square" lIns="91440" tIns="0" rIns="91440" bIns="0" anchor="t" anchorCtr="0" upright="1">
            <a:noAutofit/>
          </a:bodyPr>
          <a:lstStyle/>
          <a:p>
            <a:pPr>
              <a:spcAft>
                <a:spcPts val="600"/>
              </a:spcAft>
            </a:pPr>
            <a:r>
              <a:rPr lang="nl-NL" sz="1600" b="1" dirty="0">
                <a:effectLst/>
                <a:ea typeface="Times New Roman"/>
                <a:cs typeface="Times New Roman"/>
              </a:rPr>
              <a:t>TEKENEN. Titel Ontwerptekening</a:t>
            </a:r>
            <a:endParaRPr lang="nl-NL" sz="1600" dirty="0">
              <a:effectLst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600" b="1" dirty="0">
                <a:effectLst/>
                <a:ea typeface="Times New Roman"/>
                <a:cs typeface="Times New Roman"/>
              </a:rPr>
              <a:t>HFDST ..  BLZ…</a:t>
            </a:r>
            <a:endParaRPr lang="nl-NL" sz="1600" dirty="0">
              <a:effectLst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600" b="1" dirty="0">
                <a:effectLst/>
                <a:ea typeface="Times New Roman"/>
                <a:cs typeface="Times New Roman"/>
              </a:rPr>
              <a:t>Kerndoel </a:t>
            </a:r>
            <a:r>
              <a:rPr lang="nl-NL" sz="1600" b="1" dirty="0" err="1">
                <a:effectLst/>
                <a:ea typeface="Times New Roman"/>
                <a:cs typeface="Times New Roman"/>
              </a:rPr>
              <a:t>nr</a:t>
            </a:r>
            <a:r>
              <a:rPr lang="nl-NL" sz="1600" b="1" dirty="0">
                <a:effectLst/>
                <a:ea typeface="Times New Roman"/>
                <a:cs typeface="Times New Roman"/>
              </a:rPr>
              <a:t> 54</a:t>
            </a:r>
            <a:endParaRPr lang="nl-NL" sz="1600" dirty="0">
              <a:effectLst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600" b="1" dirty="0">
                <a:effectLst/>
                <a:ea typeface="Times New Roman"/>
                <a:cs typeface="Times New Roman"/>
              </a:rPr>
              <a:t>Tussendoel:</a:t>
            </a:r>
            <a:r>
              <a:rPr lang="nb-NO" sz="1600" b="1" dirty="0">
                <a:effectLst/>
                <a:ea typeface="Times New Roman"/>
                <a:cs typeface="Times New Roman"/>
              </a:rPr>
              <a:t> </a:t>
            </a:r>
            <a:r>
              <a:rPr lang="nb-NO" sz="1600" b="1" dirty="0" err="1">
                <a:effectLst/>
                <a:ea typeface="Times New Roman"/>
                <a:cs typeface="Bell MT"/>
              </a:rPr>
              <a:t>opbouw</a:t>
            </a:r>
            <a:r>
              <a:rPr lang="nb-NO" sz="1600" b="1" dirty="0">
                <a:effectLst/>
                <a:ea typeface="Times New Roman"/>
                <a:cs typeface="Bell MT"/>
              </a:rPr>
              <a:t>, </a:t>
            </a:r>
            <a:r>
              <a:rPr lang="nb-NO" sz="1600" b="1" dirty="0" err="1">
                <a:effectLst/>
                <a:ea typeface="Times New Roman"/>
                <a:cs typeface="Bell MT"/>
              </a:rPr>
              <a:t>ordening</a:t>
            </a:r>
            <a:r>
              <a:rPr lang="nb-NO" sz="1600" b="1" dirty="0">
                <a:effectLst/>
                <a:ea typeface="Times New Roman"/>
                <a:cs typeface="Bell MT"/>
              </a:rPr>
              <a:t>, </a:t>
            </a:r>
            <a:r>
              <a:rPr lang="nb-NO" sz="1600" b="1" dirty="0" err="1">
                <a:effectLst/>
                <a:ea typeface="Times New Roman"/>
                <a:cs typeface="Bell MT"/>
              </a:rPr>
              <a:t>evenwicht</a:t>
            </a:r>
            <a:r>
              <a:rPr lang="nb-NO" sz="1600" b="1" dirty="0">
                <a:effectLst/>
                <a:ea typeface="Times New Roman"/>
                <a:cs typeface="Bell MT"/>
              </a:rPr>
              <a:t> en </a:t>
            </a:r>
            <a:r>
              <a:rPr lang="nb-NO" sz="1600" b="1" dirty="0" err="1">
                <a:effectLst/>
                <a:ea typeface="Times New Roman"/>
                <a:cs typeface="Bell MT"/>
              </a:rPr>
              <a:t>betekenis</a:t>
            </a:r>
            <a:endParaRPr lang="nl-NL" sz="1600" dirty="0">
              <a:effectLst/>
              <a:ea typeface="Times New Roman"/>
              <a:cs typeface="Bell MT"/>
            </a:endParaRPr>
          </a:p>
        </p:txBody>
      </p:sp>
      <p:sp>
        <p:nvSpPr>
          <p:cNvPr id="9" name="Text Box 423"/>
          <p:cNvSpPr txBox="1">
            <a:spLocks noChangeArrowheads="1"/>
          </p:cNvSpPr>
          <p:nvPr/>
        </p:nvSpPr>
        <p:spPr bwMode="auto">
          <a:xfrm>
            <a:off x="5364088" y="1052736"/>
            <a:ext cx="3672407" cy="1800200"/>
          </a:xfrm>
          <a:prstGeom prst="rect">
            <a:avLst/>
          </a:prstGeom>
          <a:solidFill>
            <a:srgbClr val="D7E4BD"/>
          </a:solidFill>
          <a:ln>
            <a:noFill/>
          </a:ln>
          <a:extLst/>
        </p:spPr>
        <p:txBody>
          <a:bodyPr rot="0" vert="horz" wrap="square" lIns="91440" tIns="0" rIns="91440" bIns="0" anchor="t" anchorCtr="0" upright="1">
            <a:noAutofit/>
          </a:bodyPr>
          <a:lstStyle/>
          <a:p>
            <a:pPr>
              <a:spcAft>
                <a:spcPts val="600"/>
              </a:spcAft>
            </a:pPr>
            <a:r>
              <a:rPr lang="nl-NL" sz="1600" b="1" dirty="0">
                <a:effectLst/>
                <a:ea typeface="Times New Roman"/>
                <a:cs typeface="Times New Roman"/>
              </a:rPr>
              <a:t>MUZIEK. Titel </a:t>
            </a:r>
            <a:endParaRPr lang="nl-NL" sz="1600" dirty="0">
              <a:effectLst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600" b="1" dirty="0">
                <a:effectLst/>
                <a:ea typeface="Times New Roman"/>
                <a:cs typeface="Times New Roman"/>
              </a:rPr>
              <a:t>HFDST ..  BLZ…</a:t>
            </a:r>
            <a:endParaRPr lang="nl-NL" sz="1600" dirty="0">
              <a:effectLst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600" b="1" dirty="0">
                <a:effectLst/>
                <a:ea typeface="Times New Roman"/>
                <a:cs typeface="Times New Roman"/>
              </a:rPr>
              <a:t>Kerndoel </a:t>
            </a:r>
            <a:r>
              <a:rPr lang="nl-NL" sz="1600" b="1" dirty="0" err="1">
                <a:effectLst/>
                <a:ea typeface="Times New Roman"/>
                <a:cs typeface="Times New Roman"/>
              </a:rPr>
              <a:t>nr</a:t>
            </a:r>
            <a:r>
              <a:rPr lang="nl-NL" sz="1600" b="1" dirty="0">
                <a:effectLst/>
                <a:ea typeface="Times New Roman"/>
                <a:cs typeface="Times New Roman"/>
              </a:rPr>
              <a:t> 54</a:t>
            </a:r>
            <a:endParaRPr lang="nl-NL" sz="1600" dirty="0">
              <a:effectLst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600" b="1" dirty="0">
                <a:effectLst/>
                <a:ea typeface="Times New Roman"/>
                <a:cs typeface="Times New Roman"/>
              </a:rPr>
              <a:t>Tussendoel: </a:t>
            </a:r>
            <a:r>
              <a:rPr lang="nb-NO" sz="1600" b="1" dirty="0">
                <a:effectLst/>
                <a:ea typeface="Times New Roman"/>
                <a:cs typeface="Bell MT"/>
              </a:rPr>
              <a:t>langere, </a:t>
            </a:r>
            <a:r>
              <a:rPr lang="nb-NO" sz="1600" b="1" dirty="0" err="1">
                <a:effectLst/>
                <a:ea typeface="Times New Roman"/>
                <a:cs typeface="Bell MT"/>
              </a:rPr>
              <a:t>complexe</a:t>
            </a:r>
            <a:r>
              <a:rPr lang="nb-NO" sz="1600" b="1" dirty="0">
                <a:effectLst/>
                <a:ea typeface="Times New Roman"/>
                <a:cs typeface="Bell MT"/>
              </a:rPr>
              <a:t> </a:t>
            </a:r>
            <a:r>
              <a:rPr lang="nb-NO" sz="1600" b="1" dirty="0" err="1">
                <a:effectLst/>
                <a:ea typeface="Times New Roman"/>
                <a:cs typeface="Bell MT"/>
              </a:rPr>
              <a:t>structuren</a:t>
            </a:r>
            <a:r>
              <a:rPr lang="nb-NO" sz="1600" b="1" dirty="0">
                <a:effectLst/>
                <a:ea typeface="Times New Roman"/>
                <a:cs typeface="Bell MT"/>
              </a:rPr>
              <a:t> met </a:t>
            </a:r>
            <a:r>
              <a:rPr lang="nb-NO" sz="1600" b="1" dirty="0" err="1">
                <a:effectLst/>
                <a:ea typeface="Times New Roman"/>
                <a:cs typeface="Bell MT"/>
              </a:rPr>
              <a:t>herhalingen</a:t>
            </a:r>
            <a:r>
              <a:rPr lang="nb-NO" sz="1600" b="1" dirty="0">
                <a:effectLst/>
                <a:ea typeface="Times New Roman"/>
                <a:cs typeface="Bell MT"/>
              </a:rPr>
              <a:t>, contrasten en </a:t>
            </a:r>
            <a:r>
              <a:rPr lang="nb-NO" sz="1600" b="1" dirty="0" err="1">
                <a:effectLst/>
                <a:ea typeface="Times New Roman"/>
                <a:cs typeface="Bell MT"/>
              </a:rPr>
              <a:t>variaties</a:t>
            </a:r>
            <a:r>
              <a:rPr lang="nb-NO" sz="1600" b="1" dirty="0">
                <a:effectLst/>
                <a:ea typeface="Times New Roman"/>
                <a:cs typeface="Bell MT"/>
              </a:rPr>
              <a:t> in tekst en </a:t>
            </a:r>
            <a:r>
              <a:rPr lang="nb-NO" sz="1600" b="1" dirty="0" err="1">
                <a:effectLst/>
                <a:ea typeface="Times New Roman"/>
                <a:cs typeface="Bell MT"/>
              </a:rPr>
              <a:t>melodie</a:t>
            </a:r>
            <a:endParaRPr lang="nl-NL" sz="1600" dirty="0">
              <a:effectLst/>
              <a:ea typeface="Times New Roman"/>
              <a:cs typeface="Bell MT"/>
            </a:endParaRPr>
          </a:p>
        </p:txBody>
      </p:sp>
      <p:sp>
        <p:nvSpPr>
          <p:cNvPr id="11" name="Text Box 423"/>
          <p:cNvSpPr txBox="1">
            <a:spLocks noChangeArrowheads="1"/>
          </p:cNvSpPr>
          <p:nvPr/>
        </p:nvSpPr>
        <p:spPr bwMode="auto">
          <a:xfrm>
            <a:off x="240308" y="1063714"/>
            <a:ext cx="3217431" cy="1789222"/>
          </a:xfrm>
          <a:prstGeom prst="rect">
            <a:avLst/>
          </a:prstGeom>
          <a:solidFill>
            <a:srgbClr val="D7E4BD"/>
          </a:solidFill>
          <a:ln>
            <a:noFill/>
          </a:ln>
          <a:extLst/>
        </p:spPr>
        <p:txBody>
          <a:bodyPr rot="0" vert="horz" wrap="square" lIns="91440" tIns="0" rIns="91440" bIns="0" anchor="t" anchorCtr="0" upright="1">
            <a:noAutofit/>
          </a:bodyPr>
          <a:lstStyle/>
          <a:p>
            <a:pPr>
              <a:spcAft>
                <a:spcPts val="600"/>
              </a:spcAft>
            </a:pPr>
            <a:r>
              <a:rPr lang="nl-NL" sz="1600" b="1" dirty="0">
                <a:effectLst/>
                <a:ea typeface="Times New Roman"/>
                <a:cs typeface="Times New Roman"/>
              </a:rPr>
              <a:t>GESCHIEDENIS. Titel </a:t>
            </a:r>
            <a:endParaRPr lang="nl-NL" sz="1600" dirty="0">
              <a:effectLst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600" b="1" dirty="0">
                <a:effectLst/>
                <a:ea typeface="Times New Roman"/>
                <a:cs typeface="Times New Roman"/>
              </a:rPr>
              <a:t>HFDST ..  BLZ…</a:t>
            </a:r>
            <a:endParaRPr lang="nl-NL" sz="1600" dirty="0">
              <a:effectLst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600" b="1" dirty="0">
                <a:effectLst/>
                <a:ea typeface="Times New Roman"/>
                <a:cs typeface="Times New Roman"/>
              </a:rPr>
              <a:t>Kerndoel </a:t>
            </a:r>
            <a:r>
              <a:rPr lang="nl-NL" sz="1600" b="1" dirty="0" err="1">
                <a:effectLst/>
                <a:ea typeface="Times New Roman"/>
                <a:cs typeface="Times New Roman"/>
              </a:rPr>
              <a:t>nr</a:t>
            </a:r>
            <a:r>
              <a:rPr lang="nl-NL" sz="1600" b="1" dirty="0">
                <a:effectLst/>
                <a:ea typeface="Times New Roman"/>
                <a:cs typeface="Times New Roman"/>
              </a:rPr>
              <a:t> 51</a:t>
            </a:r>
            <a:endParaRPr lang="nl-NL" sz="1600" dirty="0">
              <a:effectLst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600" b="1" dirty="0">
                <a:effectLst/>
                <a:ea typeface="Times New Roman"/>
                <a:cs typeface="Times New Roman"/>
              </a:rPr>
              <a:t>Tussendoel:</a:t>
            </a:r>
            <a:r>
              <a:rPr lang="nb-NO" sz="1600" b="1" dirty="0">
                <a:effectLst/>
                <a:ea typeface="Times New Roman"/>
                <a:cs typeface="Times New Roman"/>
              </a:rPr>
              <a:t> </a:t>
            </a:r>
            <a:r>
              <a:rPr lang="nb-NO" sz="1600" b="1" dirty="0" err="1">
                <a:effectLst/>
                <a:ea typeface="Times New Roman"/>
                <a:cs typeface="Bell MT"/>
              </a:rPr>
              <a:t>motieven</a:t>
            </a:r>
            <a:r>
              <a:rPr lang="nb-NO" sz="1600" b="1" dirty="0">
                <a:effectLst/>
                <a:ea typeface="Times New Roman"/>
                <a:cs typeface="Bell MT"/>
              </a:rPr>
              <a:t> van mensen </a:t>
            </a:r>
            <a:r>
              <a:rPr lang="nb-NO" sz="1600" b="1" dirty="0" err="1">
                <a:effectLst/>
                <a:ea typeface="Times New Roman"/>
                <a:cs typeface="Bell MT"/>
              </a:rPr>
              <a:t>voor</a:t>
            </a:r>
            <a:r>
              <a:rPr lang="nb-NO" sz="1600" dirty="0">
                <a:effectLst/>
                <a:ea typeface="Times New Roman"/>
                <a:cs typeface="Bell MT"/>
              </a:rPr>
              <a:t> </a:t>
            </a:r>
            <a:r>
              <a:rPr lang="nb-NO" sz="1600" b="1" dirty="0" err="1">
                <a:effectLst/>
                <a:ea typeface="Times New Roman"/>
                <a:cs typeface="Bell MT"/>
              </a:rPr>
              <a:t>handelingen</a:t>
            </a:r>
            <a:r>
              <a:rPr lang="nb-NO" sz="1600" b="1" dirty="0">
                <a:effectLst/>
                <a:ea typeface="Times New Roman"/>
                <a:cs typeface="Bell MT"/>
              </a:rPr>
              <a:t> </a:t>
            </a:r>
            <a:r>
              <a:rPr lang="nb-NO" sz="1600" b="1" dirty="0" err="1">
                <a:effectLst/>
                <a:ea typeface="Times New Roman"/>
                <a:cs typeface="Bell MT"/>
              </a:rPr>
              <a:t>uit</a:t>
            </a:r>
            <a:r>
              <a:rPr lang="nb-NO" sz="1600" b="1" dirty="0">
                <a:effectLst/>
                <a:ea typeface="Times New Roman"/>
                <a:cs typeface="Bell MT"/>
              </a:rPr>
              <a:t> het </a:t>
            </a:r>
            <a:r>
              <a:rPr lang="nb-NO" sz="1600" b="1" dirty="0" err="1">
                <a:effectLst/>
                <a:ea typeface="Times New Roman"/>
                <a:cs typeface="Bell MT"/>
              </a:rPr>
              <a:t>verleden</a:t>
            </a:r>
            <a:endParaRPr lang="nl-NL" sz="1600" dirty="0">
              <a:effectLst/>
              <a:ea typeface="Times New Roman"/>
              <a:cs typeface="Bell MT"/>
            </a:endParaRPr>
          </a:p>
        </p:txBody>
      </p:sp>
      <p:sp>
        <p:nvSpPr>
          <p:cNvPr id="12" name="Text Box 423"/>
          <p:cNvSpPr txBox="1">
            <a:spLocks noChangeArrowheads="1"/>
          </p:cNvSpPr>
          <p:nvPr/>
        </p:nvSpPr>
        <p:spPr bwMode="auto">
          <a:xfrm>
            <a:off x="106328" y="4427547"/>
            <a:ext cx="3529568" cy="2088232"/>
          </a:xfrm>
          <a:prstGeom prst="rect">
            <a:avLst/>
          </a:prstGeom>
          <a:solidFill>
            <a:srgbClr val="D7E4BD"/>
          </a:solidFill>
          <a:ln>
            <a:noFill/>
          </a:ln>
          <a:extLst/>
        </p:spPr>
        <p:txBody>
          <a:bodyPr rot="0" vert="horz" wrap="square" lIns="91440" tIns="0" rIns="91440" bIns="0" anchor="t" anchorCtr="0" upright="1">
            <a:noAutofit/>
          </a:bodyPr>
          <a:lstStyle/>
          <a:p>
            <a:pPr>
              <a:spcAft>
                <a:spcPts val="600"/>
              </a:spcAft>
            </a:pPr>
            <a:r>
              <a:rPr lang="nl-NL" sz="1600" b="1" dirty="0">
                <a:effectLst/>
                <a:ea typeface="Times New Roman"/>
                <a:cs typeface="Times New Roman"/>
              </a:rPr>
              <a:t>REKENEN. Titel Bouwtekening op schaal</a:t>
            </a:r>
            <a:endParaRPr lang="nl-NL" sz="1600" dirty="0">
              <a:effectLst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600" b="1" dirty="0">
                <a:effectLst/>
                <a:ea typeface="Times New Roman"/>
                <a:cs typeface="Times New Roman"/>
              </a:rPr>
              <a:t>HFDST ..  BLZ…</a:t>
            </a:r>
            <a:endParaRPr lang="nl-NL" sz="1600" dirty="0">
              <a:effectLst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600" b="1" dirty="0">
                <a:effectLst/>
                <a:ea typeface="Times New Roman"/>
                <a:cs typeface="Times New Roman"/>
              </a:rPr>
              <a:t>Kerndoel </a:t>
            </a:r>
            <a:r>
              <a:rPr lang="nl-NL" sz="1600" b="1" dirty="0" err="1">
                <a:effectLst/>
                <a:ea typeface="Times New Roman"/>
                <a:cs typeface="Times New Roman"/>
              </a:rPr>
              <a:t>nr</a:t>
            </a:r>
            <a:r>
              <a:rPr lang="nl-NL" sz="1600" b="1" dirty="0">
                <a:effectLst/>
                <a:ea typeface="Times New Roman"/>
                <a:cs typeface="Times New Roman"/>
              </a:rPr>
              <a:t> 33</a:t>
            </a:r>
            <a:endParaRPr lang="nl-NL" sz="1600" dirty="0">
              <a:effectLst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600" b="1" dirty="0">
                <a:effectLst/>
                <a:ea typeface="Times New Roman"/>
                <a:cs typeface="Times New Roman"/>
              </a:rPr>
              <a:t>Tussendoel:</a:t>
            </a:r>
            <a:r>
              <a:rPr lang="nl-NL" sz="1600" dirty="0">
                <a:effectLst/>
                <a:ea typeface="Times New Roman"/>
                <a:cs typeface="Times New Roman"/>
              </a:rPr>
              <a:t> </a:t>
            </a:r>
            <a:r>
              <a:rPr lang="nb-NO" sz="1600" b="1" dirty="0" err="1">
                <a:ea typeface="Times New Roman"/>
                <a:cs typeface="Bell MT"/>
              </a:rPr>
              <a:t>w</a:t>
            </a:r>
            <a:r>
              <a:rPr lang="nb-NO" sz="1600" b="1" dirty="0" err="1">
                <a:effectLst/>
                <a:ea typeface="Times New Roman"/>
                <a:cs typeface="Bell MT"/>
              </a:rPr>
              <a:t>egen</a:t>
            </a:r>
            <a:r>
              <a:rPr lang="nb-NO" sz="1600" b="1" dirty="0">
                <a:effectLst/>
                <a:ea typeface="Times New Roman"/>
                <a:cs typeface="Bell MT"/>
              </a:rPr>
              <a:t>, meten en </a:t>
            </a:r>
            <a:r>
              <a:rPr lang="nb-NO" sz="1600" b="1" dirty="0" err="1">
                <a:effectLst/>
                <a:ea typeface="Times New Roman"/>
                <a:cs typeface="Bell MT"/>
              </a:rPr>
              <a:t>tekenen</a:t>
            </a:r>
            <a:r>
              <a:rPr lang="nb-NO" sz="1600" dirty="0">
                <a:effectLst/>
                <a:ea typeface="Times New Roman"/>
                <a:cs typeface="Bell MT"/>
              </a:rPr>
              <a:t> </a:t>
            </a:r>
            <a:r>
              <a:rPr lang="nb-NO" sz="1600" b="1" dirty="0" err="1">
                <a:effectLst/>
                <a:ea typeface="Times New Roman"/>
                <a:cs typeface="Bell MT"/>
              </a:rPr>
              <a:t>op</a:t>
            </a:r>
            <a:r>
              <a:rPr lang="nb-NO" sz="1600" b="1" dirty="0">
                <a:effectLst/>
                <a:ea typeface="Times New Roman"/>
                <a:cs typeface="Bell MT"/>
              </a:rPr>
              <a:t> </a:t>
            </a:r>
            <a:r>
              <a:rPr lang="nb-NO" sz="1600" b="1" dirty="0" err="1">
                <a:effectLst/>
                <a:ea typeface="Times New Roman"/>
                <a:cs typeface="Bell MT"/>
              </a:rPr>
              <a:t>schaal</a:t>
            </a:r>
            <a:endParaRPr lang="nl-NL" sz="1600" dirty="0">
              <a:effectLst/>
              <a:ea typeface="Times New Roman"/>
              <a:cs typeface="Bell MT"/>
            </a:endParaRPr>
          </a:p>
        </p:txBody>
      </p:sp>
    </p:spTree>
    <p:extLst>
      <p:ext uri="{BB962C8B-B14F-4D97-AF65-F5344CB8AC3E}">
        <p14:creationId xmlns:p14="http://schemas.microsoft.com/office/powerpoint/2010/main" val="333246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61692"/>
            <a:ext cx="8229600" cy="1143000"/>
          </a:xfrm>
        </p:spPr>
        <p:txBody>
          <a:bodyPr/>
          <a:lstStyle/>
          <a:p>
            <a:r>
              <a:rPr lang="nl-NL" b="1" dirty="0">
                <a:solidFill>
                  <a:schemeClr val="bg1"/>
                </a:solidFill>
              </a:rPr>
              <a:t>Architectuur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876553"/>
            <a:ext cx="9153836" cy="6152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>
          <a:xfrm>
            <a:off x="29117" y="876554"/>
            <a:ext cx="9141999" cy="615284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3527112" y="3104086"/>
            <a:ext cx="1826453" cy="128672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nl-NL" sz="1600" b="1" dirty="0">
                <a:solidFill>
                  <a:schemeClr val="tx1"/>
                </a:solidFill>
                <a:effectLst/>
                <a:ea typeface="Calibri"/>
                <a:cs typeface="Bell MT"/>
              </a:rPr>
              <a:t>Groep 1 en 2</a:t>
            </a:r>
          </a:p>
          <a:p>
            <a:pPr>
              <a:spcAft>
                <a:spcPts val="0"/>
              </a:spcAft>
            </a:pPr>
            <a:r>
              <a:rPr lang="nl-NL" sz="1600" b="1" dirty="0">
                <a:solidFill>
                  <a:schemeClr val="tx1"/>
                </a:solidFill>
                <a:effectLst/>
                <a:ea typeface="Calibri"/>
                <a:cs typeface="Bell MT"/>
              </a:rPr>
              <a:t> “Torens bouwen”</a:t>
            </a:r>
          </a:p>
          <a:p>
            <a:pPr>
              <a:spcAft>
                <a:spcPts val="0"/>
              </a:spcAft>
            </a:pPr>
            <a:r>
              <a:rPr lang="nl-NL" sz="1600" b="1" dirty="0">
                <a:solidFill>
                  <a:schemeClr val="tx1"/>
                </a:solidFill>
                <a:effectLst/>
                <a:ea typeface="Calibri"/>
                <a:cs typeface="Bell MT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nl-NL" sz="1600" b="1" dirty="0">
                <a:solidFill>
                  <a:schemeClr val="tx1"/>
                </a:solidFill>
                <a:effectLst/>
                <a:ea typeface="Calibri"/>
                <a:cs typeface="Bell MT"/>
              </a:rPr>
              <a:t>Groep 1:</a:t>
            </a:r>
          </a:p>
          <a:p>
            <a:pPr>
              <a:spcAft>
                <a:spcPts val="0"/>
              </a:spcAft>
            </a:pPr>
            <a:r>
              <a:rPr lang="nl-NL" sz="1600" b="1" dirty="0">
                <a:solidFill>
                  <a:schemeClr val="tx1"/>
                </a:solidFill>
                <a:effectLst/>
                <a:ea typeface="Calibri"/>
                <a:cs typeface="Bell MT"/>
              </a:rPr>
              <a:t>Groep 2:</a:t>
            </a:r>
          </a:p>
          <a:p>
            <a:pPr>
              <a:spcAft>
                <a:spcPts val="0"/>
              </a:spcAft>
            </a:pPr>
            <a:r>
              <a:rPr lang="nl-NL" sz="1100" b="1" dirty="0">
                <a:solidFill>
                  <a:schemeClr val="tx1"/>
                </a:solidFill>
                <a:effectLst/>
                <a:ea typeface="Times New Roman"/>
                <a:cs typeface="Bell MT"/>
              </a:rPr>
              <a:t> </a:t>
            </a:r>
            <a:endParaRPr lang="nl-NL" sz="1200" b="1" dirty="0">
              <a:solidFill>
                <a:schemeClr val="tx1"/>
              </a:solidFill>
              <a:effectLst/>
              <a:ea typeface="Times New Roman"/>
              <a:cs typeface="Bell MT"/>
            </a:endParaRPr>
          </a:p>
          <a:p>
            <a:pPr>
              <a:spcAft>
                <a:spcPts val="0"/>
              </a:spcAft>
            </a:pPr>
            <a:r>
              <a:rPr lang="nb-NO" sz="1200" dirty="0">
                <a:effectLst/>
                <a:ea typeface="Times New Roman"/>
                <a:cs typeface="Times New Roman"/>
              </a:rPr>
              <a:t> </a:t>
            </a:r>
            <a:endParaRPr lang="nl-NL" sz="1200" dirty="0">
              <a:effectLst/>
              <a:ea typeface="Times New Roman"/>
              <a:cs typeface="Times New Roman"/>
            </a:endParaRPr>
          </a:p>
        </p:txBody>
      </p:sp>
      <p:sp>
        <p:nvSpPr>
          <p:cNvPr id="6" name="Text Box 423"/>
          <p:cNvSpPr txBox="1">
            <a:spLocks noChangeArrowheads="1"/>
          </p:cNvSpPr>
          <p:nvPr/>
        </p:nvSpPr>
        <p:spPr bwMode="auto">
          <a:xfrm>
            <a:off x="5508104" y="1205486"/>
            <a:ext cx="3528392" cy="2007490"/>
          </a:xfrm>
          <a:prstGeom prst="rect">
            <a:avLst/>
          </a:prstGeom>
          <a:solidFill>
            <a:srgbClr val="D7E4BD"/>
          </a:solidFill>
          <a:ln>
            <a:noFill/>
          </a:ln>
          <a:extLst/>
        </p:spPr>
        <p:txBody>
          <a:bodyPr rot="0" vert="horz" wrap="square" lIns="91440" tIns="0" rIns="91440" bIns="0" anchor="t" anchorCtr="0" upright="1">
            <a:noAutofit/>
          </a:bodyPr>
          <a:lstStyle/>
          <a:p>
            <a:pPr>
              <a:spcAft>
                <a:spcPts val="600"/>
              </a:spcAft>
            </a:pPr>
            <a:r>
              <a:rPr lang="nl-NL" sz="1600" b="1" dirty="0">
                <a:effectLst/>
                <a:ea typeface="Times New Roman"/>
                <a:cs typeface="Times New Roman"/>
              </a:rPr>
              <a:t>HANDVAARDIGHEID</a:t>
            </a:r>
            <a:r>
              <a:rPr lang="nl-NL" sz="1600" dirty="0">
                <a:effectLst/>
                <a:ea typeface="Times New Roman"/>
                <a:cs typeface="Times New Roman"/>
              </a:rPr>
              <a:t>. Titel</a:t>
            </a:r>
          </a:p>
          <a:p>
            <a:pPr>
              <a:spcAft>
                <a:spcPts val="600"/>
              </a:spcAft>
            </a:pPr>
            <a:r>
              <a:rPr lang="nl-NL" sz="1600" dirty="0">
                <a:effectLst/>
                <a:ea typeface="Times New Roman"/>
                <a:cs typeface="Times New Roman"/>
              </a:rPr>
              <a:t>HFDST ..  BLZ…</a:t>
            </a:r>
          </a:p>
          <a:p>
            <a:pPr>
              <a:spcAft>
                <a:spcPts val="600"/>
              </a:spcAft>
            </a:pPr>
            <a:r>
              <a:rPr lang="nl-NL" sz="1600" dirty="0">
                <a:effectLst/>
                <a:ea typeface="Times New Roman"/>
                <a:cs typeface="Times New Roman"/>
              </a:rPr>
              <a:t>Kerndoel nr54</a:t>
            </a:r>
          </a:p>
          <a:p>
            <a:pPr>
              <a:spcAft>
                <a:spcPts val="600"/>
              </a:spcAft>
            </a:pPr>
            <a:r>
              <a:rPr lang="nl-NL" sz="1600" dirty="0">
                <a:effectLst/>
                <a:ea typeface="Times New Roman"/>
                <a:cs typeface="Times New Roman"/>
              </a:rPr>
              <a:t>Tussendoel: :</a:t>
            </a:r>
            <a:r>
              <a:rPr lang="nl-NL" sz="1600" b="1" dirty="0">
                <a:effectLst/>
                <a:ea typeface="Times New Roman"/>
                <a:cs typeface="Times New Roman"/>
              </a:rPr>
              <a:t>Beeldaspect, </a:t>
            </a:r>
            <a:r>
              <a:rPr lang="nb-NO" sz="1600" b="1" dirty="0" err="1">
                <a:effectLst/>
                <a:ea typeface="Times New Roman"/>
                <a:cs typeface="Bell MT"/>
              </a:rPr>
              <a:t>ruimtelijk</a:t>
            </a:r>
            <a:r>
              <a:rPr lang="nb-NO" sz="1600" b="1" dirty="0">
                <a:effectLst/>
                <a:ea typeface="Times New Roman"/>
                <a:cs typeface="Bell MT"/>
              </a:rPr>
              <a:t> </a:t>
            </a:r>
            <a:r>
              <a:rPr lang="nb-NO" sz="1600" b="1" dirty="0" err="1">
                <a:effectLst/>
                <a:ea typeface="Times New Roman"/>
                <a:cs typeface="Bell MT"/>
              </a:rPr>
              <a:t>bouwen</a:t>
            </a:r>
            <a:br>
              <a:rPr lang="nb-NO" sz="1600" b="1" dirty="0">
                <a:effectLst/>
                <a:ea typeface="Times New Roman"/>
                <a:cs typeface="Bell MT"/>
              </a:rPr>
            </a:br>
            <a:r>
              <a:rPr lang="nb-NO" sz="1600" b="1" dirty="0">
                <a:effectLst/>
                <a:ea typeface="Times New Roman"/>
                <a:cs typeface="Bell MT"/>
              </a:rPr>
              <a:t>(</a:t>
            </a:r>
            <a:r>
              <a:rPr lang="nb-NO" sz="1600" b="1" dirty="0" err="1">
                <a:effectLst/>
                <a:ea typeface="Times New Roman"/>
                <a:cs typeface="Bell MT"/>
              </a:rPr>
              <a:t>voor</a:t>
            </a:r>
            <a:r>
              <a:rPr lang="nb-NO" sz="1600" b="1" dirty="0">
                <a:effectLst/>
                <a:ea typeface="Times New Roman"/>
                <a:cs typeface="Bell MT"/>
              </a:rPr>
              <a:t>, </a:t>
            </a:r>
            <a:r>
              <a:rPr lang="nb-NO" sz="1600" b="1" dirty="0" err="1">
                <a:effectLst/>
                <a:ea typeface="Times New Roman"/>
                <a:cs typeface="Bell MT"/>
              </a:rPr>
              <a:t>achter</a:t>
            </a:r>
            <a:r>
              <a:rPr lang="nb-NO" sz="1600" b="1" dirty="0">
                <a:effectLst/>
                <a:ea typeface="Times New Roman"/>
                <a:cs typeface="Bell MT"/>
              </a:rPr>
              <a:t>, in, tussen, onder, </a:t>
            </a:r>
            <a:r>
              <a:rPr lang="nb-NO" sz="1600" b="1" dirty="0" err="1">
                <a:effectLst/>
                <a:ea typeface="Times New Roman"/>
                <a:cs typeface="Bell MT"/>
              </a:rPr>
              <a:t>boven</a:t>
            </a:r>
            <a:r>
              <a:rPr lang="nb-NO" sz="1600" b="1" dirty="0">
                <a:effectLst/>
                <a:ea typeface="Times New Roman"/>
                <a:cs typeface="Bell MT"/>
              </a:rPr>
              <a:t>, </a:t>
            </a:r>
            <a:r>
              <a:rPr lang="nb-NO" sz="1600" b="1" dirty="0" err="1">
                <a:effectLst/>
                <a:ea typeface="Times New Roman"/>
                <a:cs typeface="Bell MT"/>
              </a:rPr>
              <a:t>op</a:t>
            </a:r>
            <a:r>
              <a:rPr lang="nb-NO" sz="1600" b="1" dirty="0">
                <a:effectLst/>
                <a:ea typeface="Times New Roman"/>
                <a:cs typeface="Bell MT"/>
              </a:rPr>
              <a:t>, </a:t>
            </a:r>
            <a:r>
              <a:rPr lang="nb-NO" sz="1600" b="1" dirty="0" err="1">
                <a:effectLst/>
                <a:ea typeface="Times New Roman"/>
                <a:cs typeface="Bell MT"/>
              </a:rPr>
              <a:t>enz</a:t>
            </a:r>
            <a:r>
              <a:rPr lang="nb-NO" sz="1600" b="1" dirty="0">
                <a:effectLst/>
                <a:ea typeface="Times New Roman"/>
                <a:cs typeface="Bell MT"/>
              </a:rPr>
              <a:t>.)</a:t>
            </a:r>
            <a:endParaRPr lang="nl-NL" sz="1600" b="1" dirty="0">
              <a:effectLst/>
              <a:ea typeface="Times New Roman"/>
              <a:cs typeface="Bell MT"/>
            </a:endParaRPr>
          </a:p>
          <a:p>
            <a:pPr>
              <a:spcAft>
                <a:spcPts val="600"/>
              </a:spcAft>
            </a:pPr>
            <a:r>
              <a:rPr lang="nl-NL" sz="1000" b="1" dirty="0">
                <a:solidFill>
                  <a:srgbClr val="43541D"/>
                </a:solidFill>
                <a:effectLst/>
                <a:ea typeface="Times New Roman"/>
                <a:cs typeface="Times New Roman"/>
              </a:rPr>
              <a:t> </a:t>
            </a:r>
            <a:endParaRPr lang="nl-NL" sz="1000" dirty="0">
              <a:solidFill>
                <a:srgbClr val="43541D"/>
              </a:solidFill>
              <a:effectLst/>
              <a:ea typeface="Times New Roman"/>
              <a:cs typeface="Times New Roman"/>
            </a:endParaRPr>
          </a:p>
        </p:txBody>
      </p:sp>
      <p:sp>
        <p:nvSpPr>
          <p:cNvPr id="7" name="Text Box 423"/>
          <p:cNvSpPr txBox="1">
            <a:spLocks noChangeArrowheads="1"/>
          </p:cNvSpPr>
          <p:nvPr/>
        </p:nvSpPr>
        <p:spPr bwMode="auto">
          <a:xfrm>
            <a:off x="5508104" y="4682644"/>
            <a:ext cx="3528392" cy="1996236"/>
          </a:xfrm>
          <a:prstGeom prst="rect">
            <a:avLst/>
          </a:prstGeom>
          <a:solidFill>
            <a:srgbClr val="D7E4BD"/>
          </a:solidFill>
          <a:ln>
            <a:noFill/>
          </a:ln>
          <a:extLst/>
        </p:spPr>
        <p:txBody>
          <a:bodyPr rot="0" vert="horz" wrap="square" lIns="91440" tIns="0" rIns="91440" bIns="0" anchor="t" anchorCtr="0" upright="1">
            <a:noAutofit/>
          </a:bodyPr>
          <a:lstStyle/>
          <a:p>
            <a:pPr>
              <a:spcAft>
                <a:spcPts val="600"/>
              </a:spcAft>
            </a:pPr>
            <a:r>
              <a:rPr lang="nl-NL" sz="1600" b="1" dirty="0">
                <a:effectLst/>
                <a:ea typeface="Times New Roman"/>
                <a:cs typeface="Times New Roman"/>
              </a:rPr>
              <a:t>TEKENEN</a:t>
            </a:r>
            <a:r>
              <a:rPr lang="nl-NL" sz="1600" dirty="0">
                <a:effectLst/>
                <a:ea typeface="Times New Roman"/>
                <a:cs typeface="Times New Roman"/>
              </a:rPr>
              <a:t>. Titel </a:t>
            </a:r>
          </a:p>
          <a:p>
            <a:pPr>
              <a:spcAft>
                <a:spcPts val="600"/>
              </a:spcAft>
            </a:pPr>
            <a:r>
              <a:rPr lang="nl-NL" sz="1600" dirty="0">
                <a:effectLst/>
                <a:ea typeface="Times New Roman"/>
                <a:cs typeface="Times New Roman"/>
              </a:rPr>
              <a:t>HFDST ..  BLZ…</a:t>
            </a:r>
          </a:p>
          <a:p>
            <a:pPr>
              <a:spcAft>
                <a:spcPts val="600"/>
              </a:spcAft>
            </a:pPr>
            <a:r>
              <a:rPr lang="nl-NL" sz="1600" dirty="0">
                <a:effectLst/>
                <a:ea typeface="Times New Roman"/>
                <a:cs typeface="Times New Roman"/>
              </a:rPr>
              <a:t>Kerndoel </a:t>
            </a:r>
            <a:r>
              <a:rPr lang="nl-NL" sz="1600" dirty="0" err="1">
                <a:effectLst/>
                <a:ea typeface="Times New Roman"/>
                <a:cs typeface="Times New Roman"/>
              </a:rPr>
              <a:t>nr</a:t>
            </a:r>
            <a:r>
              <a:rPr lang="nl-NL" sz="1600" dirty="0">
                <a:effectLst/>
                <a:ea typeface="Times New Roman"/>
                <a:cs typeface="Times New Roman"/>
              </a:rPr>
              <a:t> 54</a:t>
            </a:r>
          </a:p>
          <a:p>
            <a:pPr>
              <a:spcAft>
                <a:spcPts val="600"/>
              </a:spcAft>
            </a:pPr>
            <a:r>
              <a:rPr lang="nl-NL" sz="1600" dirty="0">
                <a:effectLst/>
                <a:ea typeface="Times New Roman"/>
                <a:cs typeface="Times New Roman"/>
              </a:rPr>
              <a:t>Tussendoel </a:t>
            </a:r>
            <a:r>
              <a:rPr lang="nl-NL" sz="1600" b="1" dirty="0">
                <a:effectLst/>
                <a:ea typeface="Times New Roman"/>
                <a:cs typeface="Bell MT"/>
              </a:rPr>
              <a:t>Beeldaspect, </a:t>
            </a:r>
            <a:r>
              <a:rPr lang="nb-NO" sz="1600" b="1" dirty="0" err="1">
                <a:effectLst/>
                <a:ea typeface="Times New Roman"/>
                <a:cs typeface="Bell MT"/>
              </a:rPr>
              <a:t>vormsoorten</a:t>
            </a:r>
            <a:br>
              <a:rPr lang="nb-NO" sz="1600" b="1" dirty="0">
                <a:effectLst/>
                <a:ea typeface="Times New Roman"/>
                <a:cs typeface="Bell MT"/>
              </a:rPr>
            </a:br>
            <a:r>
              <a:rPr lang="nb-NO" sz="1600" b="1" dirty="0">
                <a:effectLst/>
                <a:ea typeface="Times New Roman"/>
                <a:cs typeface="Bell MT"/>
              </a:rPr>
              <a:t>(</a:t>
            </a:r>
            <a:r>
              <a:rPr lang="nb-NO" sz="1600" b="1" dirty="0" err="1">
                <a:effectLst/>
                <a:ea typeface="Times New Roman"/>
                <a:cs typeface="Bell MT"/>
              </a:rPr>
              <a:t>rond</a:t>
            </a:r>
            <a:r>
              <a:rPr lang="nb-NO" sz="1600" b="1" dirty="0">
                <a:effectLst/>
                <a:ea typeface="Times New Roman"/>
                <a:cs typeface="Bell MT"/>
              </a:rPr>
              <a:t>, vierkant, </a:t>
            </a:r>
            <a:r>
              <a:rPr lang="nb-NO" sz="1600" b="1" dirty="0" err="1">
                <a:effectLst/>
                <a:ea typeface="Times New Roman"/>
                <a:cs typeface="Bell MT"/>
              </a:rPr>
              <a:t>driehoek</a:t>
            </a:r>
            <a:r>
              <a:rPr lang="nb-NO" sz="1600" b="1" dirty="0">
                <a:effectLst/>
                <a:ea typeface="Times New Roman"/>
                <a:cs typeface="Bell MT"/>
              </a:rPr>
              <a:t>, bol, </a:t>
            </a:r>
            <a:r>
              <a:rPr lang="nb-NO" sz="1600" b="1" dirty="0" err="1">
                <a:effectLst/>
                <a:ea typeface="Times New Roman"/>
                <a:cs typeface="Bell MT"/>
              </a:rPr>
              <a:t>enz</a:t>
            </a:r>
            <a:r>
              <a:rPr lang="nb-NO" sz="1600" b="1" dirty="0">
                <a:effectLst/>
                <a:ea typeface="Times New Roman"/>
                <a:cs typeface="Bell MT"/>
              </a:rPr>
              <a:t>.)</a:t>
            </a:r>
            <a:endParaRPr lang="nl-NL" sz="1600" b="1" dirty="0">
              <a:effectLst/>
              <a:ea typeface="Times New Roman"/>
              <a:cs typeface="Bell MT"/>
            </a:endParaRPr>
          </a:p>
        </p:txBody>
      </p:sp>
      <p:sp>
        <p:nvSpPr>
          <p:cNvPr id="8" name="Text Box 423"/>
          <p:cNvSpPr txBox="1">
            <a:spLocks noChangeArrowheads="1"/>
          </p:cNvSpPr>
          <p:nvPr/>
        </p:nvSpPr>
        <p:spPr bwMode="auto">
          <a:xfrm>
            <a:off x="179511" y="1205486"/>
            <a:ext cx="3193061" cy="1450318"/>
          </a:xfrm>
          <a:prstGeom prst="rect">
            <a:avLst/>
          </a:prstGeom>
          <a:solidFill>
            <a:srgbClr val="D7E4BD"/>
          </a:solidFill>
          <a:ln>
            <a:noFill/>
          </a:ln>
          <a:extLst/>
        </p:spPr>
        <p:txBody>
          <a:bodyPr rot="0" vert="horz" wrap="square" lIns="91440" tIns="0" rIns="91440" bIns="0" anchor="t" anchorCtr="0" upright="1">
            <a:noAutofit/>
          </a:bodyPr>
          <a:lstStyle/>
          <a:p>
            <a:pPr>
              <a:spcAft>
                <a:spcPts val="600"/>
              </a:spcAft>
            </a:pPr>
            <a:r>
              <a:rPr lang="nl-NL" sz="1600" b="1" dirty="0">
                <a:effectLst/>
                <a:ea typeface="Times New Roman"/>
                <a:cs typeface="Times New Roman"/>
              </a:rPr>
              <a:t>AARDRIJKSKUNDE</a:t>
            </a:r>
            <a:r>
              <a:rPr lang="nl-NL" sz="1600" dirty="0">
                <a:effectLst/>
                <a:ea typeface="Times New Roman"/>
                <a:cs typeface="Times New Roman"/>
              </a:rPr>
              <a:t>. Titel</a:t>
            </a:r>
          </a:p>
          <a:p>
            <a:pPr>
              <a:spcAft>
                <a:spcPts val="600"/>
              </a:spcAft>
            </a:pPr>
            <a:r>
              <a:rPr lang="nl-NL" sz="1600" dirty="0">
                <a:effectLst/>
                <a:ea typeface="Times New Roman"/>
                <a:cs typeface="Times New Roman"/>
              </a:rPr>
              <a:t>HFDST ..  BLZ…</a:t>
            </a:r>
          </a:p>
          <a:p>
            <a:pPr>
              <a:spcAft>
                <a:spcPts val="600"/>
              </a:spcAft>
            </a:pPr>
            <a:r>
              <a:rPr lang="nl-NL" sz="1600" dirty="0">
                <a:effectLst/>
                <a:ea typeface="Times New Roman"/>
                <a:cs typeface="Times New Roman"/>
              </a:rPr>
              <a:t>Kerndoel </a:t>
            </a:r>
            <a:r>
              <a:rPr lang="nl-NL" sz="1600" dirty="0" err="1">
                <a:effectLst/>
                <a:ea typeface="Times New Roman"/>
                <a:cs typeface="Times New Roman"/>
              </a:rPr>
              <a:t>nr</a:t>
            </a:r>
            <a:r>
              <a:rPr lang="nl-NL" sz="1600" dirty="0">
                <a:effectLst/>
                <a:ea typeface="Times New Roman"/>
                <a:cs typeface="Times New Roman"/>
              </a:rPr>
              <a:t> 47</a:t>
            </a:r>
          </a:p>
          <a:p>
            <a:pPr>
              <a:spcAft>
                <a:spcPts val="600"/>
              </a:spcAft>
            </a:pPr>
            <a:r>
              <a:rPr lang="nl-NL" sz="1600" dirty="0">
                <a:effectLst/>
                <a:ea typeface="Times New Roman"/>
                <a:cs typeface="Times New Roman"/>
              </a:rPr>
              <a:t>Tussendoel: </a:t>
            </a:r>
            <a:r>
              <a:rPr lang="nl-NL" sz="1600" b="1" dirty="0">
                <a:effectLst/>
                <a:ea typeface="Times New Roman"/>
                <a:cs typeface="Times New Roman"/>
              </a:rPr>
              <a:t>wonen, vorm en bouwmaterialen</a:t>
            </a:r>
          </a:p>
        </p:txBody>
      </p:sp>
      <p:sp>
        <p:nvSpPr>
          <p:cNvPr id="9" name="Text Box 423"/>
          <p:cNvSpPr txBox="1">
            <a:spLocks noChangeArrowheads="1"/>
          </p:cNvSpPr>
          <p:nvPr/>
        </p:nvSpPr>
        <p:spPr bwMode="auto">
          <a:xfrm>
            <a:off x="179511" y="2940159"/>
            <a:ext cx="3168579" cy="2230388"/>
          </a:xfrm>
          <a:prstGeom prst="rect">
            <a:avLst/>
          </a:prstGeom>
          <a:solidFill>
            <a:srgbClr val="D7E4BD"/>
          </a:solidFill>
          <a:ln>
            <a:noFill/>
          </a:ln>
          <a:extLst/>
        </p:spPr>
        <p:txBody>
          <a:bodyPr rot="0" vert="horz" wrap="square" lIns="91440" tIns="0" rIns="91440" bIns="0" anchor="t" anchorCtr="0" upright="1">
            <a:noAutofit/>
          </a:bodyPr>
          <a:lstStyle/>
          <a:p>
            <a:pPr>
              <a:spcAft>
                <a:spcPts val="600"/>
              </a:spcAft>
            </a:pPr>
            <a:r>
              <a:rPr lang="nl-NL" sz="1600" b="1" dirty="0">
                <a:effectLst/>
                <a:ea typeface="Times New Roman"/>
                <a:cs typeface="Times New Roman"/>
              </a:rPr>
              <a:t>NATUUR EN TECHNIEK </a:t>
            </a:r>
            <a:r>
              <a:rPr lang="nl-NL" sz="1600" dirty="0">
                <a:effectLst/>
                <a:ea typeface="Times New Roman"/>
                <a:cs typeface="Times New Roman"/>
              </a:rPr>
              <a:t>. Titel</a:t>
            </a:r>
          </a:p>
          <a:p>
            <a:pPr>
              <a:spcAft>
                <a:spcPts val="600"/>
              </a:spcAft>
            </a:pPr>
            <a:r>
              <a:rPr lang="nl-NL" sz="1600" dirty="0">
                <a:effectLst/>
                <a:ea typeface="Times New Roman"/>
                <a:cs typeface="Times New Roman"/>
              </a:rPr>
              <a:t>HFDST ..  BLZ…</a:t>
            </a:r>
          </a:p>
          <a:p>
            <a:pPr>
              <a:spcAft>
                <a:spcPts val="600"/>
              </a:spcAft>
            </a:pPr>
            <a:r>
              <a:rPr lang="nl-NL" sz="1600" dirty="0">
                <a:effectLst/>
                <a:ea typeface="Times New Roman"/>
                <a:cs typeface="Times New Roman"/>
              </a:rPr>
              <a:t>Kerndoel </a:t>
            </a:r>
            <a:r>
              <a:rPr lang="nl-NL" sz="1600" dirty="0" err="1">
                <a:effectLst/>
                <a:ea typeface="Times New Roman"/>
                <a:cs typeface="Times New Roman"/>
              </a:rPr>
              <a:t>nr</a:t>
            </a:r>
            <a:r>
              <a:rPr lang="nl-NL" sz="1600" dirty="0">
                <a:effectLst/>
                <a:ea typeface="Times New Roman"/>
                <a:cs typeface="Times New Roman"/>
              </a:rPr>
              <a:t> 45 Producten</a:t>
            </a:r>
          </a:p>
          <a:p>
            <a:pPr>
              <a:spcAft>
                <a:spcPts val="600"/>
              </a:spcAft>
            </a:pPr>
            <a:r>
              <a:rPr lang="nl-NL" sz="1600" dirty="0">
                <a:effectLst/>
                <a:ea typeface="Times New Roman"/>
                <a:cs typeface="Times New Roman"/>
              </a:rPr>
              <a:t>Tussendoel: </a:t>
            </a:r>
            <a:r>
              <a:rPr lang="nl-NL" sz="1600" b="1" dirty="0">
                <a:effectLst/>
                <a:ea typeface="Times New Roman"/>
                <a:cs typeface="Bell MT"/>
              </a:rPr>
              <a:t>constructie met </a:t>
            </a:r>
            <a:r>
              <a:rPr lang="nb-NO" sz="1600" b="1" dirty="0" err="1">
                <a:effectLst/>
                <a:ea typeface="Times New Roman"/>
                <a:cs typeface="Bell MT"/>
              </a:rPr>
              <a:t>houten</a:t>
            </a:r>
            <a:r>
              <a:rPr lang="nb-NO" sz="1600" b="1" dirty="0">
                <a:effectLst/>
                <a:ea typeface="Times New Roman"/>
                <a:cs typeface="Bell MT"/>
              </a:rPr>
              <a:t> blokken, Lego soft </a:t>
            </a:r>
            <a:r>
              <a:rPr lang="nb-NO" sz="1600" b="1" dirty="0" err="1">
                <a:effectLst/>
                <a:ea typeface="Times New Roman"/>
                <a:cs typeface="Bell MT"/>
              </a:rPr>
              <a:t>Bricks</a:t>
            </a:r>
            <a:r>
              <a:rPr lang="nb-NO" sz="1600" b="1" dirty="0">
                <a:effectLst/>
                <a:ea typeface="Times New Roman"/>
                <a:cs typeface="Bell MT"/>
              </a:rPr>
              <a:t>, Lego duplo, </a:t>
            </a:r>
            <a:r>
              <a:rPr lang="nb-NO" sz="1600" b="1" dirty="0" err="1">
                <a:effectLst/>
                <a:ea typeface="Times New Roman"/>
                <a:cs typeface="Bell MT"/>
              </a:rPr>
              <a:t>Constructor</a:t>
            </a:r>
            <a:r>
              <a:rPr lang="nb-NO" sz="1600" b="1" dirty="0">
                <a:effectLst/>
                <a:ea typeface="Times New Roman"/>
                <a:cs typeface="Bell MT"/>
              </a:rPr>
              <a:t>, </a:t>
            </a:r>
            <a:r>
              <a:rPr lang="nb-NO" sz="1600" b="1" dirty="0" err="1">
                <a:effectLst/>
                <a:ea typeface="Times New Roman"/>
                <a:cs typeface="Bell MT"/>
              </a:rPr>
              <a:t>Lasy</a:t>
            </a:r>
            <a:r>
              <a:rPr lang="nb-NO" sz="1600" b="1" dirty="0">
                <a:effectLst/>
                <a:ea typeface="Times New Roman"/>
                <a:cs typeface="Bell MT"/>
              </a:rPr>
              <a:t> </a:t>
            </a:r>
            <a:r>
              <a:rPr lang="nb-NO" sz="1600" b="1" dirty="0" err="1">
                <a:effectLst/>
                <a:ea typeface="Times New Roman"/>
                <a:cs typeface="Bell MT"/>
              </a:rPr>
              <a:t>maxi</a:t>
            </a:r>
            <a:r>
              <a:rPr lang="nb-NO" sz="1600" b="1" dirty="0">
                <a:effectLst/>
                <a:ea typeface="Times New Roman"/>
                <a:cs typeface="Bell MT"/>
              </a:rPr>
              <a:t>/mini, Junior </a:t>
            </a:r>
            <a:r>
              <a:rPr lang="nb-NO" sz="1600" b="1" dirty="0" err="1">
                <a:effectLst/>
                <a:ea typeface="Times New Roman"/>
                <a:cs typeface="Bell MT"/>
              </a:rPr>
              <a:t>Ingenieur</a:t>
            </a:r>
            <a:r>
              <a:rPr lang="nb-NO" sz="1600" b="1" dirty="0">
                <a:effectLst/>
                <a:ea typeface="Times New Roman"/>
                <a:cs typeface="Bell MT"/>
              </a:rPr>
              <a:t>, </a:t>
            </a:r>
            <a:r>
              <a:rPr lang="nb-NO" sz="1600" b="1" dirty="0" err="1">
                <a:effectLst/>
                <a:ea typeface="Times New Roman"/>
                <a:cs typeface="Bell MT"/>
              </a:rPr>
              <a:t>K'nex</a:t>
            </a:r>
            <a:endParaRPr lang="nl-NL" sz="1600" b="1" dirty="0">
              <a:effectLst/>
              <a:ea typeface="Times New Roman"/>
              <a:cs typeface="Bell MT"/>
            </a:endParaRPr>
          </a:p>
        </p:txBody>
      </p:sp>
      <p:sp>
        <p:nvSpPr>
          <p:cNvPr id="10" name="Text Box 423"/>
          <p:cNvSpPr txBox="1">
            <a:spLocks noChangeArrowheads="1"/>
          </p:cNvSpPr>
          <p:nvPr/>
        </p:nvSpPr>
        <p:spPr bwMode="auto">
          <a:xfrm>
            <a:off x="152585" y="5386174"/>
            <a:ext cx="3168579" cy="1267420"/>
          </a:xfrm>
          <a:prstGeom prst="rect">
            <a:avLst/>
          </a:prstGeom>
          <a:solidFill>
            <a:srgbClr val="D7E4BD"/>
          </a:solidFill>
          <a:ln>
            <a:noFill/>
          </a:ln>
          <a:extLst/>
        </p:spPr>
        <p:txBody>
          <a:bodyPr rot="0" vert="horz" wrap="square" lIns="91440" tIns="0" rIns="91440" bIns="0" anchor="t" anchorCtr="0" upright="1">
            <a:noAutofit/>
          </a:bodyPr>
          <a:lstStyle/>
          <a:p>
            <a:pPr>
              <a:spcAft>
                <a:spcPts val="600"/>
              </a:spcAft>
            </a:pPr>
            <a:r>
              <a:rPr lang="nl-NL" sz="1600" b="1" dirty="0">
                <a:effectLst/>
                <a:ea typeface="Times New Roman"/>
                <a:cs typeface="Times New Roman"/>
              </a:rPr>
              <a:t>TAAL</a:t>
            </a:r>
            <a:r>
              <a:rPr lang="nl-NL" sz="1600" dirty="0">
                <a:effectLst/>
                <a:ea typeface="Times New Roman"/>
                <a:cs typeface="Times New Roman"/>
              </a:rPr>
              <a:t>. Titel </a:t>
            </a:r>
          </a:p>
          <a:p>
            <a:pPr>
              <a:spcAft>
                <a:spcPts val="600"/>
              </a:spcAft>
            </a:pPr>
            <a:r>
              <a:rPr lang="nl-NL" sz="1600" dirty="0">
                <a:effectLst/>
                <a:ea typeface="Times New Roman"/>
                <a:cs typeface="Times New Roman"/>
              </a:rPr>
              <a:t>HFDST ..  BLZ…</a:t>
            </a:r>
          </a:p>
          <a:p>
            <a:pPr>
              <a:spcAft>
                <a:spcPts val="600"/>
              </a:spcAft>
            </a:pPr>
            <a:r>
              <a:rPr lang="nl-NL" sz="1600" dirty="0">
                <a:effectLst/>
                <a:ea typeface="Times New Roman"/>
                <a:cs typeface="Times New Roman"/>
              </a:rPr>
              <a:t>Kerndoel </a:t>
            </a:r>
            <a:r>
              <a:rPr lang="nl-NL" sz="1600" dirty="0" err="1">
                <a:effectLst/>
                <a:ea typeface="Times New Roman"/>
                <a:cs typeface="Times New Roman"/>
              </a:rPr>
              <a:t>nr</a:t>
            </a:r>
            <a:r>
              <a:rPr lang="nl-NL" sz="1600" dirty="0">
                <a:effectLst/>
                <a:ea typeface="Times New Roman"/>
                <a:cs typeface="Times New Roman"/>
              </a:rPr>
              <a:t> 2</a:t>
            </a:r>
          </a:p>
          <a:p>
            <a:pPr>
              <a:spcAft>
                <a:spcPts val="600"/>
              </a:spcAft>
            </a:pPr>
            <a:r>
              <a:rPr lang="nl-NL" sz="1600" dirty="0">
                <a:effectLst/>
                <a:ea typeface="Times New Roman"/>
                <a:cs typeface="Times New Roman"/>
              </a:rPr>
              <a:t>Tussendoel: </a:t>
            </a:r>
            <a:r>
              <a:rPr lang="nl-NL" sz="1600" b="1" dirty="0">
                <a:effectLst/>
                <a:ea typeface="Times New Roman"/>
                <a:cs typeface="Times New Roman"/>
              </a:rPr>
              <a:t>breed, lang, groot</a:t>
            </a:r>
          </a:p>
        </p:txBody>
      </p:sp>
    </p:spTree>
    <p:extLst>
      <p:ext uri="{BB962C8B-B14F-4D97-AF65-F5344CB8AC3E}">
        <p14:creationId xmlns:p14="http://schemas.microsoft.com/office/powerpoint/2010/main" val="401432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126268"/>
            <a:ext cx="8229600" cy="1143000"/>
          </a:xfrm>
        </p:spPr>
        <p:txBody>
          <a:bodyPr/>
          <a:lstStyle/>
          <a:p>
            <a:r>
              <a:rPr lang="nl-NL" b="1" dirty="0">
                <a:solidFill>
                  <a:schemeClr val="bg1"/>
                </a:solidFill>
              </a:rPr>
              <a:t>Muziek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887809"/>
            <a:ext cx="9346523" cy="6186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hoek 9"/>
          <p:cNvSpPr/>
          <p:nvPr/>
        </p:nvSpPr>
        <p:spPr>
          <a:xfrm>
            <a:off x="-13079" y="887810"/>
            <a:ext cx="9360069" cy="628925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" name="Text Box 423"/>
          <p:cNvSpPr txBox="1">
            <a:spLocks noChangeArrowheads="1"/>
          </p:cNvSpPr>
          <p:nvPr/>
        </p:nvSpPr>
        <p:spPr bwMode="auto">
          <a:xfrm>
            <a:off x="234140" y="5040159"/>
            <a:ext cx="3619052" cy="1779397"/>
          </a:xfrm>
          <a:prstGeom prst="rect">
            <a:avLst/>
          </a:prstGeom>
          <a:solidFill>
            <a:srgbClr val="D7E4BD"/>
          </a:solidFill>
          <a:ln>
            <a:noFill/>
          </a:ln>
          <a:extLst/>
        </p:spPr>
        <p:txBody>
          <a:bodyPr rot="0" vert="horz" wrap="square" lIns="91440" tIns="0" rIns="91440" bIns="0" anchor="t" anchorCtr="0" upright="1">
            <a:noAutofit/>
          </a:bodyPr>
          <a:lstStyle/>
          <a:p>
            <a:pPr>
              <a:spcAft>
                <a:spcPts val="600"/>
              </a:spcAft>
            </a:pPr>
            <a:r>
              <a:rPr lang="nl-NL" sz="1600" b="1" dirty="0">
                <a:effectLst/>
                <a:ea typeface="Times New Roman"/>
                <a:cs typeface="Times New Roman"/>
              </a:rPr>
              <a:t>TAAL. Titel </a:t>
            </a:r>
            <a:endParaRPr lang="nl-NL" sz="1600" dirty="0">
              <a:effectLst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600" b="1" dirty="0">
                <a:effectLst/>
                <a:ea typeface="Times New Roman"/>
                <a:cs typeface="Times New Roman"/>
              </a:rPr>
              <a:t>HFDST ..  BLZ…</a:t>
            </a:r>
            <a:endParaRPr lang="nl-NL" sz="1600" dirty="0">
              <a:effectLst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600" b="1" dirty="0">
                <a:effectLst/>
                <a:ea typeface="Times New Roman"/>
                <a:cs typeface="Times New Roman"/>
              </a:rPr>
              <a:t>Kerndoel </a:t>
            </a:r>
            <a:r>
              <a:rPr lang="nl-NL" sz="1600" b="1" dirty="0" err="1">
                <a:effectLst/>
                <a:ea typeface="Times New Roman"/>
                <a:cs typeface="Times New Roman"/>
              </a:rPr>
              <a:t>nr</a:t>
            </a:r>
            <a:r>
              <a:rPr lang="nl-NL" sz="1600" b="1" dirty="0">
                <a:effectLst/>
                <a:ea typeface="Times New Roman"/>
                <a:cs typeface="Times New Roman"/>
              </a:rPr>
              <a:t> 9</a:t>
            </a:r>
          </a:p>
          <a:p>
            <a:pPr>
              <a:spcAft>
                <a:spcPts val="600"/>
              </a:spcAft>
            </a:pPr>
            <a:r>
              <a:rPr lang="nl-NL" sz="1600" b="1" dirty="0">
                <a:effectLst/>
                <a:ea typeface="Times New Roman"/>
                <a:cs typeface="Times New Roman"/>
              </a:rPr>
              <a:t>Tussendoel:</a:t>
            </a:r>
            <a:r>
              <a:rPr lang="nb-NO" sz="1600" b="1" dirty="0">
                <a:effectLst/>
                <a:ea typeface="Times New Roman"/>
                <a:cs typeface="Times New Roman"/>
              </a:rPr>
              <a:t> </a:t>
            </a:r>
            <a:r>
              <a:rPr lang="nb-NO" sz="1600" b="1" dirty="0" err="1">
                <a:effectLst/>
                <a:ea typeface="Times New Roman"/>
                <a:cs typeface="Bell MT"/>
              </a:rPr>
              <a:t>informatieve</a:t>
            </a:r>
            <a:r>
              <a:rPr lang="nb-NO" sz="1600" b="1" dirty="0">
                <a:effectLst/>
                <a:ea typeface="Times New Roman"/>
                <a:cs typeface="Bell MT"/>
              </a:rPr>
              <a:t> </a:t>
            </a:r>
            <a:r>
              <a:rPr lang="nb-NO" sz="1600" b="1" dirty="0" err="1">
                <a:effectLst/>
                <a:ea typeface="Times New Roman"/>
                <a:cs typeface="Bell MT"/>
              </a:rPr>
              <a:t>boeken</a:t>
            </a:r>
            <a:r>
              <a:rPr lang="nb-NO" sz="1600" b="1" dirty="0">
                <a:effectLst/>
                <a:ea typeface="Times New Roman"/>
                <a:cs typeface="Bell MT"/>
              </a:rPr>
              <a:t>, </a:t>
            </a:r>
            <a:r>
              <a:rPr lang="nb-NO" sz="1600" b="1" dirty="0" err="1">
                <a:effectLst/>
                <a:ea typeface="Times New Roman"/>
                <a:cs typeface="Bell MT"/>
              </a:rPr>
              <a:t>serieboeken</a:t>
            </a:r>
            <a:r>
              <a:rPr lang="nb-NO" sz="1600" b="1" dirty="0">
                <a:effectLst/>
                <a:ea typeface="Times New Roman"/>
                <a:cs typeface="Bell MT"/>
              </a:rPr>
              <a:t>, </a:t>
            </a:r>
            <a:r>
              <a:rPr lang="nb-NO" sz="1600" b="1" dirty="0" err="1">
                <a:effectLst/>
                <a:ea typeface="Times New Roman"/>
                <a:cs typeface="Bell MT"/>
              </a:rPr>
              <a:t>stripboeken</a:t>
            </a:r>
            <a:r>
              <a:rPr lang="nb-NO" sz="1600" b="1" dirty="0">
                <a:effectLst/>
                <a:ea typeface="Times New Roman"/>
                <a:cs typeface="Bell MT"/>
              </a:rPr>
              <a:t>, </a:t>
            </a:r>
            <a:r>
              <a:rPr lang="nb-NO" sz="1600" b="1" dirty="0" err="1">
                <a:effectLst/>
                <a:ea typeface="Times New Roman"/>
                <a:cs typeface="Bell MT"/>
              </a:rPr>
              <a:t>verhalende</a:t>
            </a:r>
            <a:r>
              <a:rPr lang="nb-NO" sz="1600" b="1" dirty="0">
                <a:effectLst/>
                <a:ea typeface="Times New Roman"/>
                <a:cs typeface="Bell MT"/>
              </a:rPr>
              <a:t> </a:t>
            </a:r>
            <a:r>
              <a:rPr lang="nb-NO" sz="1600" b="1" dirty="0" err="1">
                <a:effectLst/>
                <a:ea typeface="Times New Roman"/>
                <a:cs typeface="Bell MT"/>
              </a:rPr>
              <a:t>boeken</a:t>
            </a:r>
            <a:r>
              <a:rPr lang="nb-NO" sz="1600" b="1" dirty="0">
                <a:effectLst/>
                <a:ea typeface="Times New Roman"/>
                <a:cs typeface="Bell MT"/>
              </a:rPr>
              <a:t> om </a:t>
            </a:r>
            <a:r>
              <a:rPr lang="nb-NO" sz="1600" b="1" dirty="0" err="1">
                <a:effectLst/>
                <a:ea typeface="Times New Roman"/>
                <a:cs typeface="Bell MT"/>
              </a:rPr>
              <a:t>zelf</a:t>
            </a:r>
            <a:r>
              <a:rPr lang="nb-NO" sz="1600" b="1" dirty="0">
                <a:effectLst/>
                <a:ea typeface="Times New Roman"/>
                <a:cs typeface="Bell MT"/>
              </a:rPr>
              <a:t> te </a:t>
            </a:r>
            <a:r>
              <a:rPr lang="nb-NO" sz="1600" b="1" dirty="0" err="1">
                <a:effectLst/>
                <a:ea typeface="Times New Roman"/>
                <a:cs typeface="Bell MT"/>
              </a:rPr>
              <a:t>lezen</a:t>
            </a:r>
            <a:endParaRPr lang="nl-NL" sz="1600" dirty="0">
              <a:effectLst/>
              <a:ea typeface="Times New Roman"/>
              <a:cs typeface="Bell MT"/>
            </a:endParaRPr>
          </a:p>
        </p:txBody>
      </p:sp>
      <p:sp>
        <p:nvSpPr>
          <p:cNvPr id="5" name="Text Box 423"/>
          <p:cNvSpPr txBox="1">
            <a:spLocks noChangeArrowheads="1"/>
          </p:cNvSpPr>
          <p:nvPr/>
        </p:nvSpPr>
        <p:spPr bwMode="auto">
          <a:xfrm>
            <a:off x="5715625" y="1256033"/>
            <a:ext cx="3488098" cy="1480077"/>
          </a:xfrm>
          <a:prstGeom prst="rect">
            <a:avLst/>
          </a:prstGeom>
          <a:solidFill>
            <a:srgbClr val="D7E4BD"/>
          </a:solidFill>
          <a:ln>
            <a:noFill/>
          </a:ln>
          <a:extLst/>
        </p:spPr>
        <p:txBody>
          <a:bodyPr rot="0" vert="horz" wrap="square" lIns="91440" tIns="0" rIns="91440" bIns="0" anchor="t" anchorCtr="0" upright="1">
            <a:noAutofit/>
          </a:bodyPr>
          <a:lstStyle/>
          <a:p>
            <a:pPr>
              <a:spcAft>
                <a:spcPts val="600"/>
              </a:spcAft>
            </a:pPr>
            <a:r>
              <a:rPr lang="nl-NL" sz="1600" b="1" dirty="0">
                <a:effectLst/>
                <a:ea typeface="Times New Roman"/>
                <a:cs typeface="Times New Roman"/>
              </a:rPr>
              <a:t>DANS. Titel</a:t>
            </a:r>
            <a:endParaRPr lang="nl-NL" sz="1600" dirty="0">
              <a:effectLst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600" b="1" dirty="0">
                <a:effectLst/>
                <a:ea typeface="Times New Roman"/>
                <a:cs typeface="Times New Roman"/>
              </a:rPr>
              <a:t>HFDST ..  BLZ…</a:t>
            </a:r>
            <a:endParaRPr lang="nl-NL" sz="1600" dirty="0">
              <a:effectLst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600" b="1" dirty="0">
                <a:effectLst/>
                <a:ea typeface="Times New Roman"/>
                <a:cs typeface="Times New Roman"/>
              </a:rPr>
              <a:t>Kerndoel </a:t>
            </a:r>
            <a:r>
              <a:rPr lang="nl-NL" sz="1600" b="1" dirty="0" err="1">
                <a:effectLst/>
                <a:ea typeface="Times New Roman"/>
                <a:cs typeface="Times New Roman"/>
              </a:rPr>
              <a:t>nr</a:t>
            </a:r>
            <a:r>
              <a:rPr lang="nl-NL" sz="1600" b="1" dirty="0">
                <a:effectLst/>
                <a:ea typeface="Times New Roman"/>
                <a:cs typeface="Times New Roman"/>
              </a:rPr>
              <a:t> 54</a:t>
            </a:r>
            <a:endParaRPr lang="nl-NL" sz="1600" dirty="0">
              <a:effectLst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600" b="1" dirty="0">
                <a:effectLst/>
                <a:ea typeface="Times New Roman"/>
                <a:cs typeface="Times New Roman"/>
              </a:rPr>
              <a:t>Tussendoel</a:t>
            </a:r>
            <a:r>
              <a:rPr lang="nb-NO" sz="1600" b="1" dirty="0">
                <a:effectLst/>
                <a:ea typeface="Times New Roman"/>
                <a:cs typeface="Times New Roman"/>
              </a:rPr>
              <a:t> </a:t>
            </a:r>
            <a:r>
              <a:rPr lang="nb-NO" sz="1600" b="1" dirty="0">
                <a:effectLst/>
                <a:ea typeface="Times New Roman"/>
                <a:cs typeface="Bell MT"/>
              </a:rPr>
              <a:t>in </a:t>
            </a:r>
            <a:r>
              <a:rPr lang="nb-NO" sz="1600" b="1" u="sng" dirty="0">
                <a:effectLst/>
                <a:ea typeface="Times New Roman"/>
                <a:cs typeface="Bell MT"/>
                <a:hlinkClick r:id="rId3"/>
              </a:rPr>
              <a:t>lagen</a:t>
            </a:r>
            <a:r>
              <a:rPr lang="nb-NO" sz="1600" b="1" dirty="0">
                <a:effectLst/>
                <a:ea typeface="Times New Roman"/>
                <a:cs typeface="Bell MT"/>
              </a:rPr>
              <a:t> dansen (</a:t>
            </a:r>
            <a:r>
              <a:rPr lang="nb-NO" sz="1600" b="1" dirty="0" err="1">
                <a:effectLst/>
                <a:ea typeface="Times New Roman"/>
                <a:cs typeface="Bell MT"/>
              </a:rPr>
              <a:t>hoog</a:t>
            </a:r>
            <a:r>
              <a:rPr lang="nb-NO" sz="1600" b="1" dirty="0">
                <a:effectLst/>
                <a:ea typeface="Times New Roman"/>
                <a:cs typeface="Bell MT"/>
              </a:rPr>
              <a:t>/</a:t>
            </a:r>
            <a:r>
              <a:rPr lang="nb-NO" sz="1600" b="1" dirty="0" err="1">
                <a:effectLst/>
                <a:ea typeface="Times New Roman"/>
                <a:cs typeface="Bell MT"/>
              </a:rPr>
              <a:t>laag</a:t>
            </a:r>
            <a:r>
              <a:rPr lang="nb-NO" sz="1000" b="1" dirty="0">
                <a:solidFill>
                  <a:srgbClr val="FF0000"/>
                </a:solidFill>
                <a:effectLst/>
                <a:ea typeface="Times New Roman"/>
                <a:cs typeface="Bell MT"/>
              </a:rPr>
              <a:t>)</a:t>
            </a:r>
            <a:endParaRPr lang="nl-NL" sz="1000" dirty="0">
              <a:solidFill>
                <a:srgbClr val="43541D"/>
              </a:solidFill>
              <a:effectLst/>
              <a:ea typeface="Times New Roman"/>
              <a:cs typeface="Bell MT"/>
            </a:endParaRPr>
          </a:p>
        </p:txBody>
      </p:sp>
      <p:sp>
        <p:nvSpPr>
          <p:cNvPr id="6" name="Text Box 423"/>
          <p:cNvSpPr txBox="1">
            <a:spLocks noChangeArrowheads="1"/>
          </p:cNvSpPr>
          <p:nvPr/>
        </p:nvSpPr>
        <p:spPr bwMode="auto">
          <a:xfrm>
            <a:off x="5825767" y="4614434"/>
            <a:ext cx="3359779" cy="215896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xtLst/>
        </p:spPr>
        <p:txBody>
          <a:bodyPr rot="0" vert="horz" wrap="square" lIns="91440" tIns="0" rIns="91440" bIns="0" anchor="t" anchorCtr="0" upright="1">
            <a:noAutofit/>
          </a:bodyPr>
          <a:lstStyle/>
          <a:p>
            <a:pPr>
              <a:spcAft>
                <a:spcPts val="600"/>
              </a:spcAft>
            </a:pPr>
            <a:r>
              <a:rPr lang="nl-NL" sz="1600" b="1" dirty="0">
                <a:effectLst/>
                <a:ea typeface="Times New Roman"/>
                <a:cs typeface="Times New Roman"/>
              </a:rPr>
              <a:t>MUZIEK. Titel </a:t>
            </a:r>
            <a:endParaRPr lang="nl-NL" sz="1600" dirty="0">
              <a:effectLst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600" b="1" dirty="0">
                <a:effectLst/>
                <a:ea typeface="Times New Roman"/>
                <a:cs typeface="Times New Roman"/>
              </a:rPr>
              <a:t>HFDST ..  BLZ…</a:t>
            </a:r>
            <a:endParaRPr lang="nl-NL" sz="1600" dirty="0">
              <a:effectLst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600" b="1" dirty="0">
                <a:effectLst/>
                <a:ea typeface="Times New Roman"/>
                <a:cs typeface="Times New Roman"/>
              </a:rPr>
              <a:t>Kerndoel </a:t>
            </a:r>
            <a:r>
              <a:rPr lang="nl-NL" sz="1600" b="1" dirty="0" err="1">
                <a:effectLst/>
                <a:ea typeface="Times New Roman"/>
                <a:cs typeface="Times New Roman"/>
              </a:rPr>
              <a:t>nr</a:t>
            </a:r>
            <a:r>
              <a:rPr lang="nl-NL" sz="1600" b="1" dirty="0">
                <a:effectLst/>
                <a:ea typeface="Times New Roman"/>
                <a:cs typeface="Times New Roman"/>
              </a:rPr>
              <a:t> 54</a:t>
            </a:r>
            <a:endParaRPr lang="nl-NL" sz="1600" dirty="0">
              <a:effectLst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600" b="1" dirty="0">
                <a:effectLst/>
                <a:ea typeface="Times New Roman"/>
                <a:cs typeface="Times New Roman"/>
              </a:rPr>
              <a:t>Tussendoel:</a:t>
            </a:r>
            <a:r>
              <a:rPr lang="nb-NO" sz="1600" b="1" dirty="0">
                <a:effectLst/>
                <a:ea typeface="Times New Roman"/>
                <a:cs typeface="Times New Roman"/>
              </a:rPr>
              <a:t> </a:t>
            </a:r>
            <a:r>
              <a:rPr lang="nb-NO" sz="1600" b="1" dirty="0" err="1">
                <a:effectLst/>
                <a:ea typeface="Times New Roman"/>
                <a:cs typeface="Bell MT"/>
              </a:rPr>
              <a:t>muziek</a:t>
            </a:r>
            <a:r>
              <a:rPr lang="nb-NO" sz="1600" b="1" dirty="0">
                <a:effectLst/>
                <a:ea typeface="Times New Roman"/>
                <a:cs typeface="Bell MT"/>
              </a:rPr>
              <a:t>, </a:t>
            </a:r>
            <a:r>
              <a:rPr lang="nb-NO" sz="1600" b="1" dirty="0" err="1">
                <a:effectLst/>
                <a:ea typeface="Times New Roman"/>
                <a:cs typeface="Bell MT"/>
              </a:rPr>
              <a:t>afkomstig</a:t>
            </a:r>
            <a:r>
              <a:rPr lang="nb-NO" sz="1600" b="1" dirty="0">
                <a:effectLst/>
                <a:ea typeface="Times New Roman"/>
                <a:cs typeface="Bell MT"/>
              </a:rPr>
              <a:t> </a:t>
            </a:r>
            <a:r>
              <a:rPr lang="nb-NO" sz="1600" b="1" dirty="0" err="1">
                <a:effectLst/>
                <a:ea typeface="Times New Roman"/>
                <a:cs typeface="Bell MT"/>
              </a:rPr>
              <a:t>uit</a:t>
            </a:r>
            <a:r>
              <a:rPr lang="nb-NO" sz="1600" b="1" dirty="0">
                <a:effectLst/>
                <a:ea typeface="Times New Roman"/>
                <a:cs typeface="Bell MT"/>
              </a:rPr>
              <a:t> </a:t>
            </a:r>
            <a:r>
              <a:rPr lang="nb-NO" sz="1600" b="1" dirty="0" err="1">
                <a:effectLst/>
                <a:ea typeface="Times New Roman"/>
                <a:cs typeface="Bell MT"/>
              </a:rPr>
              <a:t>verschillende</a:t>
            </a:r>
            <a:r>
              <a:rPr lang="nb-NO" sz="1600" b="1" dirty="0">
                <a:effectLst/>
                <a:ea typeface="Times New Roman"/>
                <a:cs typeface="Bell MT"/>
              </a:rPr>
              <a:t> </a:t>
            </a:r>
            <a:r>
              <a:rPr lang="nb-NO" sz="1600" b="1" dirty="0" err="1">
                <a:effectLst/>
                <a:ea typeface="Times New Roman"/>
                <a:cs typeface="Bell MT"/>
              </a:rPr>
              <a:t>stijlperioden</a:t>
            </a:r>
            <a:r>
              <a:rPr lang="nb-NO" sz="1600" b="1" dirty="0">
                <a:effectLst/>
                <a:ea typeface="Times New Roman"/>
                <a:cs typeface="Bell MT"/>
              </a:rPr>
              <a:t> en </a:t>
            </a:r>
            <a:r>
              <a:rPr lang="nb-NO" sz="1600" b="1" dirty="0" err="1">
                <a:effectLst/>
                <a:ea typeface="Times New Roman"/>
                <a:cs typeface="Bell MT"/>
              </a:rPr>
              <a:t>culturen</a:t>
            </a:r>
            <a:r>
              <a:rPr lang="nb-NO" sz="1600" b="1" dirty="0">
                <a:effectLst/>
                <a:ea typeface="Times New Roman"/>
                <a:cs typeface="Bell MT"/>
              </a:rPr>
              <a:t>, in </a:t>
            </a:r>
            <a:r>
              <a:rPr lang="nb-NO" sz="1600" b="1" dirty="0" err="1">
                <a:effectLst/>
                <a:ea typeface="Times New Roman"/>
                <a:cs typeface="Bell MT"/>
              </a:rPr>
              <a:t>wisselende</a:t>
            </a:r>
            <a:r>
              <a:rPr lang="nb-NO" sz="1600" b="1" dirty="0">
                <a:effectLst/>
                <a:ea typeface="Times New Roman"/>
                <a:cs typeface="Bell MT"/>
              </a:rPr>
              <a:t> </a:t>
            </a:r>
            <a:r>
              <a:rPr lang="nb-NO" sz="1600" b="1" dirty="0" err="1">
                <a:effectLst/>
                <a:ea typeface="Times New Roman"/>
                <a:cs typeface="Bell MT"/>
              </a:rPr>
              <a:t>fragmenten</a:t>
            </a:r>
            <a:r>
              <a:rPr lang="nb-NO" sz="1600" b="1" dirty="0">
                <a:effectLst/>
                <a:ea typeface="Times New Roman"/>
                <a:cs typeface="Bell MT"/>
              </a:rPr>
              <a:t> (</a:t>
            </a:r>
            <a:r>
              <a:rPr lang="nb-NO" sz="1600" b="1" dirty="0" err="1">
                <a:effectLst/>
                <a:ea typeface="Times New Roman"/>
                <a:cs typeface="Bell MT"/>
              </a:rPr>
              <a:t>tot</a:t>
            </a:r>
            <a:r>
              <a:rPr lang="nb-NO" sz="1600" b="1" dirty="0">
                <a:effectLst/>
                <a:ea typeface="Times New Roman"/>
                <a:cs typeface="Bell MT"/>
              </a:rPr>
              <a:t> </a:t>
            </a:r>
            <a:r>
              <a:rPr lang="nb-NO" sz="1600" b="1" dirty="0" err="1">
                <a:effectLst/>
                <a:ea typeface="Times New Roman"/>
                <a:cs typeface="Bell MT"/>
              </a:rPr>
              <a:t>twee</a:t>
            </a:r>
            <a:r>
              <a:rPr lang="nb-NO" sz="1600" b="1" dirty="0">
                <a:effectLst/>
                <a:ea typeface="Times New Roman"/>
                <a:cs typeface="Bell MT"/>
              </a:rPr>
              <a:t> </a:t>
            </a:r>
            <a:r>
              <a:rPr lang="nb-NO" sz="1600" b="1" dirty="0" err="1">
                <a:effectLst/>
                <a:ea typeface="Times New Roman"/>
                <a:cs typeface="Bell MT"/>
              </a:rPr>
              <a:t>minuten</a:t>
            </a:r>
            <a:r>
              <a:rPr lang="nb-NO" sz="1600" b="1" dirty="0">
                <a:effectLst/>
                <a:ea typeface="Times New Roman"/>
                <a:cs typeface="Bell MT"/>
              </a:rPr>
              <a:t>), </a:t>
            </a:r>
            <a:r>
              <a:rPr lang="nb-NO" sz="1600" b="1" dirty="0" err="1">
                <a:effectLst/>
                <a:ea typeface="Times New Roman"/>
                <a:cs typeface="Bell MT"/>
              </a:rPr>
              <a:t>verbonden</a:t>
            </a:r>
            <a:r>
              <a:rPr lang="nb-NO" sz="1600" b="1" dirty="0">
                <a:effectLst/>
                <a:ea typeface="Times New Roman"/>
                <a:cs typeface="Bell MT"/>
              </a:rPr>
              <a:t> met het </a:t>
            </a:r>
            <a:r>
              <a:rPr lang="nb-NO" sz="1600" b="1" dirty="0" err="1">
                <a:effectLst/>
                <a:ea typeface="Times New Roman"/>
                <a:cs typeface="Bell MT"/>
              </a:rPr>
              <a:t>thema</a:t>
            </a:r>
            <a:r>
              <a:rPr lang="nb-NO" sz="1600" b="1" dirty="0">
                <a:effectLst/>
                <a:ea typeface="Times New Roman"/>
                <a:cs typeface="Bell MT"/>
              </a:rPr>
              <a:t> </a:t>
            </a:r>
            <a:r>
              <a:rPr lang="nb-NO" sz="1600" b="1" dirty="0" err="1">
                <a:effectLst/>
                <a:ea typeface="Times New Roman"/>
                <a:cs typeface="Bell MT"/>
              </a:rPr>
              <a:t>of</a:t>
            </a:r>
            <a:r>
              <a:rPr lang="nb-NO" sz="1600" b="1" dirty="0">
                <a:effectLst/>
                <a:ea typeface="Times New Roman"/>
                <a:cs typeface="Bell MT"/>
              </a:rPr>
              <a:t> </a:t>
            </a:r>
            <a:r>
              <a:rPr lang="nb-NO" sz="1600" b="1" dirty="0" err="1">
                <a:effectLst/>
                <a:ea typeface="Times New Roman"/>
                <a:cs typeface="Bell MT"/>
              </a:rPr>
              <a:t>onderwerp</a:t>
            </a:r>
            <a:endParaRPr lang="nl-NL" sz="1600" dirty="0">
              <a:effectLst/>
              <a:ea typeface="Times New Roman"/>
              <a:cs typeface="Bell MT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4101971" y="3195604"/>
            <a:ext cx="1685813" cy="16162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nl-NL" sz="1600" b="1" dirty="0">
                <a:solidFill>
                  <a:schemeClr val="tx1"/>
                </a:solidFill>
                <a:effectLst/>
                <a:ea typeface="Calibri"/>
                <a:cs typeface="Bell MT"/>
              </a:rPr>
              <a:t>Groep 3 en 4</a:t>
            </a:r>
            <a:endParaRPr lang="nl-NL" sz="1600" dirty="0">
              <a:solidFill>
                <a:schemeClr val="tx1"/>
              </a:solidFill>
              <a:effectLst/>
              <a:ea typeface="Calibri"/>
              <a:cs typeface="Bell MT"/>
            </a:endParaRPr>
          </a:p>
          <a:p>
            <a:pPr>
              <a:spcAft>
                <a:spcPts val="0"/>
              </a:spcAft>
            </a:pPr>
            <a:r>
              <a:rPr lang="nl-NL" sz="1600" b="1" dirty="0">
                <a:solidFill>
                  <a:schemeClr val="tx1"/>
                </a:solidFill>
                <a:effectLst/>
                <a:ea typeface="Calibri"/>
                <a:cs typeface="Bell MT"/>
              </a:rPr>
              <a:t> “Wereldmuziek”</a:t>
            </a:r>
            <a:endParaRPr lang="nl-NL" sz="1600" dirty="0">
              <a:solidFill>
                <a:schemeClr val="tx1"/>
              </a:solidFill>
              <a:effectLst/>
              <a:ea typeface="Calibri"/>
              <a:cs typeface="Bell MT"/>
            </a:endParaRPr>
          </a:p>
          <a:p>
            <a:pPr>
              <a:spcAft>
                <a:spcPts val="0"/>
              </a:spcAft>
            </a:pPr>
            <a:r>
              <a:rPr lang="nl-NL" sz="1600" b="1" dirty="0">
                <a:solidFill>
                  <a:schemeClr val="tx1"/>
                </a:solidFill>
                <a:effectLst/>
                <a:ea typeface="Calibri"/>
                <a:cs typeface="Bell MT"/>
              </a:rPr>
              <a:t> </a:t>
            </a:r>
            <a:endParaRPr lang="nl-NL" sz="1600" dirty="0">
              <a:solidFill>
                <a:schemeClr val="tx1"/>
              </a:solidFill>
              <a:effectLst/>
              <a:ea typeface="Calibri"/>
              <a:cs typeface="Bell MT"/>
            </a:endParaRPr>
          </a:p>
          <a:p>
            <a:pPr>
              <a:spcAft>
                <a:spcPts val="0"/>
              </a:spcAft>
            </a:pPr>
            <a:r>
              <a:rPr lang="nl-NL" sz="1600" b="1" dirty="0">
                <a:solidFill>
                  <a:schemeClr val="tx1"/>
                </a:solidFill>
                <a:effectLst/>
                <a:ea typeface="Calibri"/>
                <a:cs typeface="Bell MT"/>
              </a:rPr>
              <a:t>Groep 3:</a:t>
            </a:r>
            <a:endParaRPr lang="nl-NL" sz="1600" dirty="0">
              <a:solidFill>
                <a:schemeClr val="tx1"/>
              </a:solidFill>
              <a:effectLst/>
              <a:ea typeface="Calibri"/>
              <a:cs typeface="Bell MT"/>
            </a:endParaRPr>
          </a:p>
          <a:p>
            <a:pPr>
              <a:spcAft>
                <a:spcPts val="0"/>
              </a:spcAft>
            </a:pPr>
            <a:r>
              <a:rPr lang="nl-NL" sz="1600" b="1" dirty="0">
                <a:solidFill>
                  <a:schemeClr val="tx1"/>
                </a:solidFill>
                <a:effectLst/>
                <a:ea typeface="Calibri"/>
                <a:cs typeface="Bell MT"/>
              </a:rPr>
              <a:t>Groep 4:</a:t>
            </a:r>
            <a:endParaRPr lang="nl-NL" sz="1600" dirty="0">
              <a:solidFill>
                <a:schemeClr val="tx1"/>
              </a:solidFill>
              <a:effectLst/>
              <a:ea typeface="Calibri"/>
              <a:cs typeface="Bell MT"/>
            </a:endParaRPr>
          </a:p>
          <a:p>
            <a:pPr>
              <a:spcAft>
                <a:spcPts val="0"/>
              </a:spcAft>
            </a:pPr>
            <a:r>
              <a:rPr lang="nl-NL" sz="1600" dirty="0">
                <a:effectLst/>
                <a:ea typeface="Times New Roman"/>
                <a:cs typeface="Times New Roman"/>
              </a:rPr>
              <a:t> </a:t>
            </a:r>
          </a:p>
        </p:txBody>
      </p:sp>
      <p:sp>
        <p:nvSpPr>
          <p:cNvPr id="8" name="Text Box 423"/>
          <p:cNvSpPr txBox="1">
            <a:spLocks noChangeArrowheads="1"/>
          </p:cNvSpPr>
          <p:nvPr/>
        </p:nvSpPr>
        <p:spPr bwMode="auto">
          <a:xfrm>
            <a:off x="254927" y="1048776"/>
            <a:ext cx="3665831" cy="1894590"/>
          </a:xfrm>
          <a:prstGeom prst="rect">
            <a:avLst/>
          </a:prstGeom>
          <a:solidFill>
            <a:srgbClr val="D7E4BD"/>
          </a:solidFill>
          <a:ln>
            <a:noFill/>
          </a:ln>
          <a:extLst/>
        </p:spPr>
        <p:txBody>
          <a:bodyPr rot="0" vert="horz" wrap="square" lIns="91440" tIns="0" rIns="91440" bIns="0" anchor="t" anchorCtr="0" upright="1">
            <a:noAutofit/>
          </a:bodyPr>
          <a:lstStyle/>
          <a:p>
            <a:pPr>
              <a:spcAft>
                <a:spcPts val="600"/>
              </a:spcAft>
            </a:pPr>
            <a:r>
              <a:rPr lang="nl-NL" sz="1600" b="1" dirty="0">
                <a:effectLst/>
                <a:ea typeface="Times New Roman"/>
                <a:cs typeface="Times New Roman"/>
              </a:rPr>
              <a:t>Titel</a:t>
            </a:r>
            <a:endParaRPr lang="nl-NL" sz="1600" dirty="0">
              <a:effectLst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600" b="1" dirty="0">
                <a:effectLst/>
                <a:ea typeface="Times New Roman"/>
                <a:cs typeface="Times New Roman"/>
              </a:rPr>
              <a:t>HFDST ..  BLZ…</a:t>
            </a:r>
            <a:endParaRPr lang="nl-NL" sz="1600" dirty="0">
              <a:effectLst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600" b="1" dirty="0">
                <a:effectLst/>
                <a:ea typeface="Times New Roman"/>
                <a:cs typeface="Times New Roman"/>
              </a:rPr>
              <a:t>Kerndoel </a:t>
            </a:r>
            <a:r>
              <a:rPr lang="nl-NL" sz="1600" b="1" dirty="0" err="1">
                <a:effectLst/>
                <a:ea typeface="Times New Roman"/>
                <a:cs typeface="Times New Roman"/>
              </a:rPr>
              <a:t>nr</a:t>
            </a:r>
            <a:r>
              <a:rPr lang="nl-NL" sz="1600" b="1" dirty="0">
                <a:effectLst/>
                <a:ea typeface="Times New Roman"/>
                <a:cs typeface="Times New Roman"/>
              </a:rPr>
              <a:t> 34</a:t>
            </a:r>
            <a:endParaRPr lang="nl-NL" sz="1600" dirty="0">
              <a:effectLst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600" b="1" dirty="0">
                <a:effectLst/>
                <a:ea typeface="Times New Roman"/>
                <a:cs typeface="Times New Roman"/>
              </a:rPr>
              <a:t>Tussendoel:</a:t>
            </a:r>
            <a:r>
              <a:rPr lang="nb-NO" sz="1600" b="1" dirty="0">
                <a:effectLst/>
                <a:ea typeface="Times New Roman"/>
                <a:cs typeface="Times New Roman"/>
              </a:rPr>
              <a:t> </a:t>
            </a:r>
            <a:r>
              <a:rPr lang="nb-NO" sz="1600" b="1" dirty="0" err="1">
                <a:effectLst/>
                <a:ea typeface="Times New Roman"/>
                <a:cs typeface="Bell MT"/>
              </a:rPr>
              <a:t>belang</a:t>
            </a:r>
            <a:r>
              <a:rPr lang="nb-NO" sz="1600" b="1" dirty="0">
                <a:effectLst/>
                <a:ea typeface="Times New Roman"/>
                <a:cs typeface="Bell MT"/>
              </a:rPr>
              <a:t> van en </a:t>
            </a:r>
            <a:r>
              <a:rPr lang="nb-NO" sz="1600" b="1" dirty="0" err="1">
                <a:effectLst/>
                <a:ea typeface="Times New Roman"/>
                <a:cs typeface="Bell MT"/>
              </a:rPr>
              <a:t>aandacht</a:t>
            </a:r>
            <a:r>
              <a:rPr lang="nb-NO" sz="1600" b="1" dirty="0">
                <a:effectLst/>
                <a:ea typeface="Times New Roman"/>
                <a:cs typeface="Bell MT"/>
              </a:rPr>
              <a:t> </a:t>
            </a:r>
            <a:r>
              <a:rPr lang="nb-NO" sz="1600" b="1" dirty="0" err="1">
                <a:effectLst/>
                <a:ea typeface="Times New Roman"/>
                <a:cs typeface="Bell MT"/>
              </a:rPr>
              <a:t>voor</a:t>
            </a:r>
            <a:r>
              <a:rPr lang="nb-NO" sz="1600" b="1" dirty="0">
                <a:effectLst/>
                <a:ea typeface="Times New Roman"/>
                <a:cs typeface="Bell MT"/>
              </a:rPr>
              <a:t> rust/</a:t>
            </a:r>
            <a:r>
              <a:rPr lang="nb-NO" sz="1600" b="1" dirty="0" err="1">
                <a:effectLst/>
                <a:ea typeface="Times New Roman"/>
                <a:cs typeface="Bell MT"/>
              </a:rPr>
              <a:t>ontspanning</a:t>
            </a:r>
            <a:r>
              <a:rPr lang="nb-NO" sz="1600" b="1" dirty="0">
                <a:effectLst/>
                <a:ea typeface="Times New Roman"/>
                <a:cs typeface="Bell MT"/>
              </a:rPr>
              <a:t>, </a:t>
            </a:r>
            <a:r>
              <a:rPr lang="nb-NO" sz="1600" b="1" dirty="0" err="1">
                <a:effectLst/>
                <a:ea typeface="Times New Roman"/>
                <a:cs typeface="Bell MT"/>
              </a:rPr>
              <a:t>lichaamsbeweging</a:t>
            </a:r>
            <a:r>
              <a:rPr lang="nb-NO" sz="1600" b="1" dirty="0">
                <a:effectLst/>
                <a:ea typeface="Times New Roman"/>
                <a:cs typeface="Bell MT"/>
              </a:rPr>
              <a:t> en </a:t>
            </a:r>
            <a:r>
              <a:rPr lang="nb-NO" sz="1600" b="1" dirty="0" err="1">
                <a:effectLst/>
                <a:ea typeface="Times New Roman"/>
                <a:cs typeface="Bell MT"/>
              </a:rPr>
              <a:t>een</a:t>
            </a:r>
            <a:r>
              <a:rPr lang="nb-NO" sz="1600" b="1" dirty="0">
                <a:effectLst/>
                <a:ea typeface="Times New Roman"/>
                <a:cs typeface="Bell MT"/>
              </a:rPr>
              <a:t> </a:t>
            </a:r>
            <a:r>
              <a:rPr lang="nb-NO" sz="1600" b="1" dirty="0" err="1">
                <a:effectLst/>
                <a:ea typeface="Times New Roman"/>
                <a:cs typeface="Bell MT"/>
              </a:rPr>
              <a:t>verantwoorde</a:t>
            </a:r>
            <a:r>
              <a:rPr lang="nb-NO" sz="1600" b="1" dirty="0">
                <a:effectLst/>
                <a:ea typeface="Times New Roman"/>
                <a:cs typeface="Bell MT"/>
              </a:rPr>
              <a:t> (</a:t>
            </a:r>
            <a:r>
              <a:rPr lang="nb-NO" sz="1600" b="1" dirty="0" err="1">
                <a:effectLst/>
                <a:ea typeface="Times New Roman"/>
                <a:cs typeface="Bell MT"/>
              </a:rPr>
              <a:t>zit</a:t>
            </a:r>
            <a:r>
              <a:rPr lang="nb-NO" sz="1600" b="1" dirty="0">
                <a:effectLst/>
                <a:ea typeface="Times New Roman"/>
                <a:cs typeface="Bell MT"/>
              </a:rPr>
              <a:t>-)</a:t>
            </a:r>
            <a:r>
              <a:rPr lang="nb-NO" sz="1600" b="1" dirty="0" err="1">
                <a:effectLst/>
                <a:ea typeface="Times New Roman"/>
                <a:cs typeface="Bell MT"/>
              </a:rPr>
              <a:t>houding</a:t>
            </a:r>
            <a:endParaRPr lang="nl-NL" sz="1600" dirty="0">
              <a:effectLst/>
              <a:ea typeface="Times New Roman"/>
              <a:cs typeface="Bell MT"/>
            </a:endParaRPr>
          </a:p>
        </p:txBody>
      </p:sp>
      <p:sp>
        <p:nvSpPr>
          <p:cNvPr id="9" name="Text Box 423"/>
          <p:cNvSpPr txBox="1">
            <a:spLocks noChangeArrowheads="1"/>
          </p:cNvSpPr>
          <p:nvPr/>
        </p:nvSpPr>
        <p:spPr bwMode="auto">
          <a:xfrm>
            <a:off x="225332" y="3279112"/>
            <a:ext cx="3627860" cy="1506652"/>
          </a:xfrm>
          <a:prstGeom prst="rect">
            <a:avLst/>
          </a:prstGeom>
          <a:solidFill>
            <a:srgbClr val="D7E4BD"/>
          </a:solidFill>
          <a:ln>
            <a:noFill/>
          </a:ln>
          <a:extLst/>
        </p:spPr>
        <p:txBody>
          <a:bodyPr rot="0" vert="horz" wrap="square" lIns="91440" tIns="0" rIns="91440" bIns="0" anchor="t" anchorCtr="0" upright="1">
            <a:noAutofit/>
          </a:bodyPr>
          <a:lstStyle/>
          <a:p>
            <a:pPr>
              <a:spcAft>
                <a:spcPts val="600"/>
              </a:spcAft>
            </a:pPr>
            <a:r>
              <a:rPr lang="nl-NL" sz="1600" b="1" dirty="0">
                <a:effectLst/>
                <a:ea typeface="Times New Roman"/>
                <a:cs typeface="Times New Roman"/>
              </a:rPr>
              <a:t>GESCHIEDENIS. Titel </a:t>
            </a:r>
            <a:endParaRPr lang="nl-NL" sz="1600" dirty="0">
              <a:effectLst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600" b="1" dirty="0">
                <a:effectLst/>
                <a:ea typeface="Times New Roman"/>
                <a:cs typeface="Times New Roman"/>
              </a:rPr>
              <a:t>HFDST ..  BLZ…</a:t>
            </a:r>
            <a:endParaRPr lang="nl-NL" sz="1600" dirty="0">
              <a:effectLst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600" b="1" dirty="0">
                <a:effectLst/>
                <a:ea typeface="Times New Roman"/>
                <a:cs typeface="Times New Roman"/>
              </a:rPr>
              <a:t>Kerndoel </a:t>
            </a:r>
            <a:r>
              <a:rPr lang="nl-NL" sz="1600" b="1" dirty="0" err="1">
                <a:effectLst/>
                <a:ea typeface="Times New Roman"/>
                <a:cs typeface="Times New Roman"/>
              </a:rPr>
              <a:t>nr</a:t>
            </a:r>
            <a:r>
              <a:rPr lang="nl-NL" sz="1600" b="1" dirty="0">
                <a:effectLst/>
                <a:ea typeface="Times New Roman"/>
                <a:cs typeface="Times New Roman"/>
              </a:rPr>
              <a:t> 56</a:t>
            </a:r>
            <a:endParaRPr lang="nl-NL" sz="1600" dirty="0">
              <a:effectLst/>
              <a:ea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nl-NL" sz="1600" b="1" dirty="0">
                <a:effectLst/>
                <a:ea typeface="Times New Roman"/>
                <a:cs typeface="Times New Roman"/>
              </a:rPr>
              <a:t>Tussendoel:</a:t>
            </a:r>
            <a:r>
              <a:rPr lang="nb-NO" sz="1600" b="1" dirty="0">
                <a:effectLst/>
                <a:ea typeface="Times New Roman"/>
                <a:cs typeface="Times New Roman"/>
              </a:rPr>
              <a:t> </a:t>
            </a:r>
            <a:r>
              <a:rPr lang="nb-NO" sz="1600" b="1" dirty="0" err="1">
                <a:effectLst/>
                <a:ea typeface="Times New Roman"/>
                <a:cs typeface="Bell MT"/>
              </a:rPr>
              <a:t>gewoonten</a:t>
            </a:r>
            <a:r>
              <a:rPr lang="nb-NO" sz="1600" b="1" dirty="0">
                <a:effectLst/>
                <a:ea typeface="Times New Roman"/>
                <a:cs typeface="Bell MT"/>
              </a:rPr>
              <a:t> en </a:t>
            </a:r>
            <a:r>
              <a:rPr lang="nb-NO" sz="1600" b="1" dirty="0" err="1">
                <a:effectLst/>
                <a:ea typeface="Times New Roman"/>
                <a:cs typeface="Bell MT"/>
              </a:rPr>
              <a:t>gebruiken</a:t>
            </a:r>
            <a:br>
              <a:rPr lang="nb-NO" sz="1600" b="1" dirty="0">
                <a:effectLst/>
                <a:ea typeface="Times New Roman"/>
                <a:cs typeface="Bell MT"/>
              </a:rPr>
            </a:br>
            <a:r>
              <a:rPr lang="nb-NO" sz="1600" b="1" dirty="0">
                <a:effectLst/>
                <a:ea typeface="Times New Roman"/>
                <a:cs typeface="Bell MT"/>
              </a:rPr>
              <a:t>(</a:t>
            </a:r>
            <a:r>
              <a:rPr lang="nb-NO" sz="1600" b="1" dirty="0" err="1">
                <a:effectLst/>
                <a:ea typeface="Times New Roman"/>
                <a:cs typeface="Bell MT"/>
              </a:rPr>
              <a:t>bijv</a:t>
            </a:r>
            <a:r>
              <a:rPr lang="nb-NO" sz="1600" b="1" dirty="0">
                <a:effectLst/>
                <a:ea typeface="Times New Roman"/>
                <a:cs typeface="Bell MT"/>
              </a:rPr>
              <a:t>. </a:t>
            </a:r>
            <a:r>
              <a:rPr lang="nb-NO" sz="1600" b="1" dirty="0" err="1">
                <a:effectLst/>
                <a:ea typeface="Times New Roman"/>
                <a:cs typeface="Bell MT"/>
              </a:rPr>
              <a:t>bij</a:t>
            </a:r>
            <a:r>
              <a:rPr lang="nb-NO" sz="1600" b="1" dirty="0">
                <a:effectLst/>
                <a:ea typeface="Times New Roman"/>
                <a:cs typeface="Bell MT"/>
              </a:rPr>
              <a:t> </a:t>
            </a:r>
            <a:r>
              <a:rPr lang="nb-NO" sz="1600" b="1" dirty="0" err="1">
                <a:effectLst/>
                <a:ea typeface="Times New Roman"/>
                <a:cs typeface="Bell MT"/>
              </a:rPr>
              <a:t>feesten</a:t>
            </a:r>
            <a:r>
              <a:rPr lang="nb-NO" sz="1600" b="1" dirty="0">
                <a:effectLst/>
                <a:ea typeface="Times New Roman"/>
                <a:cs typeface="Bell MT"/>
              </a:rPr>
              <a:t>)</a:t>
            </a:r>
            <a:endParaRPr lang="nl-NL" sz="1600" dirty="0">
              <a:effectLst/>
              <a:ea typeface="Times New Roman"/>
              <a:cs typeface="Bell MT"/>
            </a:endParaRPr>
          </a:p>
        </p:txBody>
      </p:sp>
    </p:spTree>
    <p:extLst>
      <p:ext uri="{BB962C8B-B14F-4D97-AF65-F5344CB8AC3E}">
        <p14:creationId xmlns:p14="http://schemas.microsoft.com/office/powerpoint/2010/main" val="211858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94B5D9B-2859-7C42-BA5F-DD2B9D287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7661" y="-86959"/>
            <a:ext cx="4866339" cy="7071195"/>
          </a:xfrm>
          <a:prstGeom prst="rect">
            <a:avLst/>
          </a:prstGeom>
        </p:spPr>
      </p:pic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EFFF125B-96DE-4543-96AF-5FDCB69A43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897" y="-86959"/>
            <a:ext cx="4244764" cy="704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13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C92BCA-7D1E-354C-A0CA-26B1911BF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1" name="Tijdelijke aanduiding voor inhoud 10">
            <a:extLst>
              <a:ext uri="{FF2B5EF4-FFF2-40B4-BE49-F238E27FC236}">
                <a16:creationId xmlns:a16="http://schemas.microsoft.com/office/drawing/2014/main" id="{E7A98150-DB21-5E40-8A03-9B8C43D050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16" y="25083"/>
            <a:ext cx="3677388" cy="6975990"/>
          </a:xfr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8B1C1F06-A56F-3A4B-A3C5-B3AA5981EA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274638"/>
            <a:ext cx="5112568" cy="676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69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223A1E1F-4040-C841-AB85-14144CF4A1D1}"/>
              </a:ext>
            </a:extLst>
          </p:cNvPr>
          <p:cNvSpPr/>
          <p:nvPr/>
        </p:nvSpPr>
        <p:spPr>
          <a:xfrm>
            <a:off x="204802" y="0"/>
            <a:ext cx="8687678" cy="1121558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D974BDA4-DA21-0F44-BEF7-7C364D4825D0}"/>
              </a:ext>
            </a:extLst>
          </p:cNvPr>
          <p:cNvSpPr/>
          <p:nvPr/>
        </p:nvSpPr>
        <p:spPr>
          <a:xfrm>
            <a:off x="137679" y="1121558"/>
            <a:ext cx="8820472" cy="568863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FB0F96B-B55D-0341-B625-374EAE5E5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115" y="160337"/>
            <a:ext cx="8229600" cy="1143000"/>
          </a:xfrm>
        </p:spPr>
        <p:txBody>
          <a:bodyPr>
            <a:noAutofit/>
          </a:bodyPr>
          <a:lstStyle/>
          <a:p>
            <a:r>
              <a:rPr lang="nl-NL" sz="2400" dirty="0">
                <a:hlinkClick r:id="rId2"/>
              </a:rPr>
              <a:t>https://cmkin2school.weebly.com/16-01-2019.html</a:t>
            </a:r>
            <a:br>
              <a:rPr lang="nl-NL" sz="2400" dirty="0"/>
            </a:br>
            <a:r>
              <a:rPr lang="nl-NL" sz="1600" b="1" dirty="0">
                <a:solidFill>
                  <a:srgbClr val="333333"/>
                </a:solidFill>
                <a:latin typeface="Raleway" panose="020B0503030101060003" pitchFamily="34" charset="77"/>
              </a:rPr>
              <a:t>info </a:t>
            </a:r>
            <a:r>
              <a:rPr lang="nl-NL" sz="1600" b="1" dirty="0"/>
              <a:t>site </a:t>
            </a:r>
            <a:r>
              <a:rPr lang="nl-NL" sz="1600" b="1" dirty="0">
                <a:hlinkClick r:id="rId3"/>
              </a:rPr>
              <a:t>laatmaarleren.nl</a:t>
            </a:r>
            <a:r>
              <a:rPr lang="nl-NL" sz="1600" b="1" dirty="0"/>
              <a:t>  </a:t>
            </a:r>
            <a:r>
              <a:rPr lang="nl-NL" sz="1600" dirty="0">
                <a:hlinkClick r:id="rId4"/>
              </a:rPr>
              <a:t>student@saxion.nl</a:t>
            </a:r>
            <a:r>
              <a:rPr lang="nl-NL" sz="1600" dirty="0"/>
              <a:t> </a:t>
            </a:r>
            <a:r>
              <a:rPr lang="nl-NL" sz="1200" dirty="0"/>
              <a:t>LMLSEV22</a:t>
            </a:r>
            <a:br>
              <a:rPr lang="nl-NL" sz="2400" dirty="0"/>
            </a:br>
            <a:endParaRPr lang="nl-NL" sz="2400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A8496088-2BF7-DF4F-85FE-1B41565BF91F}"/>
              </a:ext>
            </a:extLst>
          </p:cNvPr>
          <p:cNvSpPr/>
          <p:nvPr/>
        </p:nvSpPr>
        <p:spPr>
          <a:xfrm>
            <a:off x="231093" y="1156667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nl-NL" b="1" dirty="0">
                <a:solidFill>
                  <a:srgbClr val="333333"/>
                </a:solidFill>
                <a:latin typeface="Raleway" panose="020B0503030101060003" pitchFamily="34" charset="77"/>
              </a:rPr>
            </a:br>
            <a:r>
              <a:rPr lang="nl-NL" b="1" dirty="0" err="1">
                <a:solidFill>
                  <a:srgbClr val="333333"/>
                </a:solidFill>
                <a:latin typeface="Raleway" panose="020B0503030101060003" pitchFamily="34" charset="77"/>
              </a:rPr>
              <a:t>THEMA's</a:t>
            </a:r>
            <a:r>
              <a:rPr lang="nl-NL" b="1" dirty="0">
                <a:solidFill>
                  <a:srgbClr val="333333"/>
                </a:solidFill>
                <a:latin typeface="Raleway" panose="020B0503030101060003" pitchFamily="34" charset="77"/>
              </a:rPr>
              <a:t> en SUBTHEMA'S 2018-2019.  </a:t>
            </a:r>
            <a:br>
              <a:rPr lang="nl-NL" dirty="0"/>
            </a:br>
            <a:br>
              <a:rPr lang="nl-NL" dirty="0"/>
            </a:br>
            <a:r>
              <a:rPr lang="nl-NL" dirty="0">
                <a:solidFill>
                  <a:srgbClr val="000000"/>
                </a:solidFill>
                <a:latin typeface="Raleway" panose="020B0503030101060003" pitchFamily="34" charset="77"/>
              </a:rPr>
              <a:t>De </a:t>
            </a:r>
            <a:r>
              <a:rPr lang="nl-NL" dirty="0" err="1">
                <a:solidFill>
                  <a:srgbClr val="000000"/>
                </a:solidFill>
                <a:latin typeface="Raleway" panose="020B0503030101060003" pitchFamily="34" charset="77"/>
              </a:rPr>
              <a:t>subthema's</a:t>
            </a:r>
            <a:r>
              <a:rPr lang="nl-NL" dirty="0">
                <a:solidFill>
                  <a:srgbClr val="000000"/>
                </a:solidFill>
                <a:latin typeface="Raleway" panose="020B0503030101060003" pitchFamily="34" charset="77"/>
              </a:rPr>
              <a:t>:</a:t>
            </a:r>
            <a:br>
              <a:rPr lang="nl-NL" dirty="0"/>
            </a:br>
            <a:br>
              <a:rPr lang="nl-NL" dirty="0"/>
            </a:br>
            <a:r>
              <a:rPr lang="nl-NL" b="1" dirty="0">
                <a:solidFill>
                  <a:srgbClr val="000000"/>
                </a:solidFill>
                <a:latin typeface="Raleway" panose="020B0503030101060003" pitchFamily="34" charset="77"/>
              </a:rPr>
              <a:t>Noord: Vreemde vogels</a:t>
            </a:r>
            <a:br>
              <a:rPr lang="nl-NL" dirty="0"/>
            </a:br>
            <a:r>
              <a:rPr lang="nl-NL" dirty="0">
                <a:solidFill>
                  <a:srgbClr val="000000"/>
                </a:solidFill>
                <a:latin typeface="Raleway" panose="020B0503030101060003" pitchFamily="34" charset="77"/>
              </a:rPr>
              <a:t>1-2: Het jonge lelijke endje - dans</a:t>
            </a:r>
            <a:br>
              <a:rPr lang="nl-NL" dirty="0"/>
            </a:br>
            <a:r>
              <a:rPr lang="nl-NL" dirty="0">
                <a:solidFill>
                  <a:srgbClr val="000000"/>
                </a:solidFill>
                <a:latin typeface="Raleway" panose="020B0503030101060003" pitchFamily="34" charset="77"/>
              </a:rPr>
              <a:t>3-4: Iedere vogel zingt - muziek</a:t>
            </a:r>
            <a:br>
              <a:rPr lang="nl-NL" dirty="0"/>
            </a:br>
            <a:r>
              <a:rPr lang="nl-NL" dirty="0">
                <a:solidFill>
                  <a:srgbClr val="000000"/>
                </a:solidFill>
                <a:latin typeface="Raleway" panose="020B0503030101060003" pitchFamily="34" charset="77"/>
              </a:rPr>
              <a:t>5-6: Ruwe bolster, blanke pit - speksteen</a:t>
            </a:r>
            <a:br>
              <a:rPr lang="nl-NL" dirty="0"/>
            </a:br>
            <a:r>
              <a:rPr lang="nl-NL" dirty="0">
                <a:solidFill>
                  <a:srgbClr val="000000"/>
                </a:solidFill>
                <a:latin typeface="Raleway" panose="020B0503030101060003" pitchFamily="34" charset="77"/>
              </a:rPr>
              <a:t>7-8: Magisch realisme - Dali</a:t>
            </a:r>
            <a:br>
              <a:rPr lang="nl-NL" dirty="0"/>
            </a:br>
            <a:br>
              <a:rPr lang="nl-NL" dirty="0"/>
            </a:br>
            <a:r>
              <a:rPr lang="nl-NL" b="1" dirty="0">
                <a:solidFill>
                  <a:srgbClr val="000000"/>
                </a:solidFill>
                <a:latin typeface="Raleway" panose="020B0503030101060003" pitchFamily="34" charset="77"/>
              </a:rPr>
              <a:t>Midden: Leonardo da Vinci</a:t>
            </a:r>
            <a:br>
              <a:rPr lang="nl-NL" dirty="0"/>
            </a:br>
            <a:r>
              <a:rPr lang="nl-NL" dirty="0">
                <a:solidFill>
                  <a:srgbClr val="000000"/>
                </a:solidFill>
                <a:latin typeface="Raleway" panose="020B0503030101060003" pitchFamily="34" charset="77"/>
              </a:rPr>
              <a:t>1-2: Bewegende objecten - dans en beeldend</a:t>
            </a:r>
            <a:br>
              <a:rPr lang="nl-NL" dirty="0"/>
            </a:br>
            <a:r>
              <a:rPr lang="nl-NL" dirty="0">
                <a:solidFill>
                  <a:srgbClr val="000000"/>
                </a:solidFill>
                <a:latin typeface="Raleway" panose="020B0503030101060003" pitchFamily="34" charset="77"/>
              </a:rPr>
              <a:t>3-4: Mona Lisa - theater en fotografie</a:t>
            </a:r>
            <a:br>
              <a:rPr lang="nl-NL" dirty="0"/>
            </a:br>
            <a:r>
              <a:rPr lang="nl-NL" dirty="0">
                <a:solidFill>
                  <a:srgbClr val="000000"/>
                </a:solidFill>
                <a:latin typeface="Raleway" panose="020B0503030101060003" pitchFamily="34" charset="77"/>
              </a:rPr>
              <a:t>5-6: De man van </a:t>
            </a:r>
            <a:r>
              <a:rPr lang="nl-NL" dirty="0" err="1">
                <a:solidFill>
                  <a:srgbClr val="000000"/>
                </a:solidFill>
                <a:latin typeface="Raleway" panose="020B0503030101060003" pitchFamily="34" charset="77"/>
              </a:rPr>
              <a:t>Vitruvius</a:t>
            </a:r>
            <a:r>
              <a:rPr lang="nl-NL" dirty="0">
                <a:solidFill>
                  <a:srgbClr val="000000"/>
                </a:solidFill>
                <a:latin typeface="Raleway" panose="020B0503030101060003" pitchFamily="34" charset="77"/>
              </a:rPr>
              <a:t> - circus</a:t>
            </a:r>
            <a:br>
              <a:rPr lang="nl-NL" dirty="0"/>
            </a:br>
            <a:r>
              <a:rPr lang="nl-NL" dirty="0">
                <a:solidFill>
                  <a:srgbClr val="000000"/>
                </a:solidFill>
                <a:latin typeface="Raleway" panose="020B0503030101060003" pitchFamily="34" charset="77"/>
              </a:rPr>
              <a:t>7-8: Het laatst avondmaal - schilderen</a:t>
            </a:r>
            <a:br>
              <a:rPr lang="nl-NL" dirty="0"/>
            </a:br>
            <a:br>
              <a:rPr lang="nl-NL" dirty="0">
                <a:solidFill>
                  <a:srgbClr val="000000"/>
                </a:solidFill>
                <a:latin typeface="Raleway" panose="020B0503030101060003" pitchFamily="34" charset="77"/>
              </a:rPr>
            </a:br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6DDA289-3E6E-E04F-AEAF-214683BD652C}"/>
              </a:ext>
            </a:extLst>
          </p:cNvPr>
          <p:cNvSpPr txBox="1"/>
          <p:nvPr/>
        </p:nvSpPr>
        <p:spPr>
          <a:xfrm>
            <a:off x="4875101" y="2167479"/>
            <a:ext cx="41764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nl-NL" dirty="0"/>
            </a:br>
            <a:r>
              <a:rPr lang="nl-NL" b="1" dirty="0">
                <a:solidFill>
                  <a:srgbClr val="000000"/>
                </a:solidFill>
                <a:latin typeface="Raleway" panose="020B0503030101060003" pitchFamily="34" charset="77"/>
              </a:rPr>
              <a:t>Oost: Dansen door de tijd</a:t>
            </a:r>
            <a:br>
              <a:rPr lang="nl-NL" dirty="0"/>
            </a:br>
            <a:r>
              <a:rPr lang="nl-NL" dirty="0">
                <a:solidFill>
                  <a:srgbClr val="000000"/>
                </a:solidFill>
                <a:latin typeface="Raleway" panose="020B0503030101060003" pitchFamily="34" charset="77"/>
              </a:rPr>
              <a:t>1-2: Laat de poppetjes dansen</a:t>
            </a:r>
            <a:br>
              <a:rPr lang="nl-NL" dirty="0"/>
            </a:br>
            <a:r>
              <a:rPr lang="nl-NL" dirty="0">
                <a:solidFill>
                  <a:srgbClr val="000000"/>
                </a:solidFill>
                <a:latin typeface="Raleway" panose="020B0503030101060003" pitchFamily="34" charset="77"/>
              </a:rPr>
              <a:t>3-4: Dansen met materialen</a:t>
            </a:r>
            <a:br>
              <a:rPr lang="nl-NL" dirty="0"/>
            </a:br>
            <a:r>
              <a:rPr lang="nl-NL" dirty="0">
                <a:solidFill>
                  <a:srgbClr val="000000"/>
                </a:solidFill>
                <a:latin typeface="Raleway" panose="020B0503030101060003" pitchFamily="34" charset="77"/>
              </a:rPr>
              <a:t>5-6: Dansend de wereld door</a:t>
            </a:r>
            <a:br>
              <a:rPr lang="nl-NL" dirty="0"/>
            </a:br>
            <a:r>
              <a:rPr lang="nl-NL" dirty="0">
                <a:solidFill>
                  <a:srgbClr val="000000"/>
                </a:solidFill>
                <a:latin typeface="Raleway" panose="020B0503030101060003" pitchFamily="34" charset="77"/>
              </a:rPr>
              <a:t>7-8: Laat je gevoel spreken</a:t>
            </a:r>
            <a:br>
              <a:rPr lang="nl-NL" dirty="0"/>
            </a:br>
            <a:br>
              <a:rPr lang="nl-NL" dirty="0"/>
            </a:br>
            <a:r>
              <a:rPr lang="nl-NL" b="1" dirty="0">
                <a:solidFill>
                  <a:srgbClr val="000000"/>
                </a:solidFill>
                <a:latin typeface="Raleway" panose="020B0503030101060003" pitchFamily="34" charset="77"/>
              </a:rPr>
              <a:t>Zuid: De kledingkast</a:t>
            </a:r>
            <a:br>
              <a:rPr lang="nl-NL" dirty="0"/>
            </a:br>
            <a:r>
              <a:rPr lang="nl-NL" dirty="0">
                <a:solidFill>
                  <a:srgbClr val="000000"/>
                </a:solidFill>
                <a:latin typeface="Raleway" panose="020B0503030101060003" pitchFamily="34" charset="77"/>
              </a:rPr>
              <a:t>1-2: Een, twee, jouw hoed doet mee - hoofddeksel maken, identiteit uitdrukken</a:t>
            </a:r>
            <a:br>
              <a:rPr lang="nl-NL" dirty="0"/>
            </a:br>
            <a:r>
              <a:rPr lang="nl-NL" dirty="0">
                <a:solidFill>
                  <a:srgbClr val="000000"/>
                </a:solidFill>
                <a:latin typeface="Raleway" panose="020B0503030101060003" pitchFamily="34" charset="77"/>
              </a:rPr>
              <a:t>3-4-5: Kameleon -  kledingstukken en vuilniszakken bedrukken </a:t>
            </a:r>
            <a:br>
              <a:rPr lang="nl-NL" dirty="0"/>
            </a:br>
            <a:r>
              <a:rPr lang="nl-NL" dirty="0">
                <a:solidFill>
                  <a:srgbClr val="000000"/>
                </a:solidFill>
                <a:latin typeface="Raleway" panose="020B0503030101060003" pitchFamily="34" charset="77"/>
              </a:rPr>
              <a:t>6-7-8: Smart </a:t>
            </a:r>
            <a:r>
              <a:rPr lang="nl-NL" dirty="0" err="1">
                <a:solidFill>
                  <a:srgbClr val="000000"/>
                </a:solidFill>
                <a:latin typeface="Raleway" panose="020B0503030101060003" pitchFamily="34" charset="77"/>
              </a:rPr>
              <a:t>tinkeren</a:t>
            </a:r>
            <a:r>
              <a:rPr lang="nl-NL" dirty="0">
                <a:solidFill>
                  <a:srgbClr val="000000"/>
                </a:solidFill>
                <a:latin typeface="Raleway" panose="020B0503030101060003" pitchFamily="34" charset="77"/>
              </a:rPr>
              <a:t> met je kledingkast - kleding functies geven</a:t>
            </a:r>
            <a:br>
              <a:rPr lang="nl-NL" dirty="0">
                <a:solidFill>
                  <a:srgbClr val="000000"/>
                </a:solidFill>
                <a:latin typeface="Raleway" panose="020B0503030101060003" pitchFamily="34" charset="77"/>
              </a:rPr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53302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6EBBC5DB-6152-C94D-83E7-0FD394BC894E}"/>
              </a:ext>
            </a:extLst>
          </p:cNvPr>
          <p:cNvSpPr/>
          <p:nvPr/>
        </p:nvSpPr>
        <p:spPr>
          <a:xfrm>
            <a:off x="323528" y="404664"/>
            <a:ext cx="8496944" cy="6322714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DD5BBCF-0411-3447-80F9-12A548702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497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b="1" dirty="0">
                <a:latin typeface="Open Sans" panose="020B0606030504020204" pitchFamily="34" charset="0"/>
              </a:rPr>
              <a:t>BIJEENKOMST  16 januari 2019 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7DCCDC-88AD-8F47-B002-D5FDFC88BC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b="1" dirty="0">
                <a:latin typeface="Open Sans" panose="020B0606030504020204" pitchFamily="34" charset="0"/>
              </a:rPr>
              <a:t>Thema's en </a:t>
            </a:r>
            <a:r>
              <a:rPr lang="nl-NL" b="1" dirty="0" err="1">
                <a:latin typeface="Open Sans" panose="020B0606030504020204" pitchFamily="34" charset="0"/>
              </a:rPr>
              <a:t>subthema's</a:t>
            </a:r>
            <a:r>
              <a:rPr lang="nl-NL" b="1" dirty="0">
                <a:latin typeface="Open Sans" panose="020B0606030504020204" pitchFamily="34" charset="0"/>
              </a:rPr>
              <a:t> afronden inclusief inspiratiebronnen</a:t>
            </a:r>
            <a:r>
              <a:rPr lang="nl-NL" dirty="0">
                <a:latin typeface="Open Sans" panose="020B0606030504020204" pitchFamily="34" charset="0"/>
              </a:rPr>
              <a:t> </a:t>
            </a:r>
          </a:p>
          <a:p>
            <a:pPr marL="0" indent="0">
              <a:buNone/>
            </a:pPr>
            <a:endParaRPr lang="nl-NL" dirty="0">
              <a:solidFill>
                <a:srgbClr val="666666"/>
              </a:solidFill>
              <a:latin typeface="Open Sans" panose="020B0606030504020204" pitchFamily="34" charset="0"/>
            </a:endParaRPr>
          </a:p>
          <a:p>
            <a:r>
              <a:rPr lang="nl-NL" dirty="0">
                <a:latin typeface="Open Sans" panose="020B0606030504020204" pitchFamily="34" charset="0"/>
              </a:rPr>
              <a:t>​</a:t>
            </a:r>
            <a:r>
              <a:rPr lang="nl-NL" b="1" dirty="0">
                <a:latin typeface="Open Sans" panose="020B0606030504020204" pitchFamily="34" charset="0"/>
              </a:rPr>
              <a:t>Uitwerken presentatiemateriaal voor de schoolteams</a:t>
            </a:r>
          </a:p>
          <a:p>
            <a:pPr marL="0" indent="0">
              <a:buNone/>
            </a:pPr>
            <a:endParaRPr lang="nl-NL" dirty="0">
              <a:solidFill>
                <a:srgbClr val="666666"/>
              </a:solidFill>
              <a:latin typeface="Open Sans" panose="020B0606030504020204" pitchFamily="34" charset="0"/>
            </a:endParaRPr>
          </a:p>
          <a:p>
            <a:r>
              <a:rPr lang="nl-NL" b="1" dirty="0">
                <a:latin typeface="Open Sans" panose="020B0606030504020204" pitchFamily="34" charset="0"/>
              </a:rPr>
              <a:t>​Lesbrieven bespreken met educatief medewerkers ​</a:t>
            </a:r>
            <a:endParaRPr lang="nl-NL" dirty="0">
              <a:latin typeface="Open Sans" panose="020B0606030504020204" pitchFamily="34" charset="0"/>
            </a:endParaRPr>
          </a:p>
          <a:p>
            <a:br>
              <a:rPr lang="nl-NL" b="1" dirty="0"/>
            </a:br>
            <a:r>
              <a:rPr lang="nl-NL" b="1" dirty="0">
                <a:latin typeface="Open Sans" panose="020B0606030504020204" pitchFamily="34" charset="0"/>
              </a:rPr>
              <a:t>​Aandacht voor  formulier horizontale doorgaande leerlijnen voor alle groepen</a:t>
            </a:r>
          </a:p>
          <a:p>
            <a:endParaRPr lang="nl-NL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3237B958-2FB3-9A44-A293-A46579A1E8B9}"/>
              </a:ext>
            </a:extLst>
          </p:cNvPr>
          <p:cNvSpPr/>
          <p:nvPr/>
        </p:nvSpPr>
        <p:spPr>
          <a:xfrm>
            <a:off x="971600" y="2636912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nl-NL" b="1" dirty="0">
                <a:solidFill>
                  <a:srgbClr val="666666"/>
                </a:solidFill>
                <a:latin typeface="Open Sans" panose="020B0606030504020204" pitchFamily="34" charset="0"/>
              </a:rPr>
            </a:br>
            <a:r>
              <a:rPr lang="nl-NL" b="1" dirty="0">
                <a:solidFill>
                  <a:srgbClr val="666666"/>
                </a:solidFill>
                <a:latin typeface="Open Sans" panose="020B0606030504020204" pitchFamily="34" charset="0"/>
              </a:rPr>
              <a:t>​​​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0126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CD84865D-7B31-854E-9B27-B4CEF14E421E}"/>
              </a:ext>
            </a:extLst>
          </p:cNvPr>
          <p:cNvSpPr/>
          <p:nvPr/>
        </p:nvSpPr>
        <p:spPr>
          <a:xfrm>
            <a:off x="323528" y="404664"/>
            <a:ext cx="8496944" cy="6322714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6353714-9341-1F48-8302-E2FBEF323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b="1" dirty="0"/>
              <a:t> Wat is </a:t>
            </a:r>
            <a:r>
              <a:rPr lang="nl-NL" sz="4000" b="1" dirty="0" err="1"/>
              <a:t>CmK</a:t>
            </a:r>
            <a:r>
              <a:rPr lang="nl-NL" sz="4000" b="1" dirty="0"/>
              <a:t>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A410F2B-637F-CF42-81A7-B1854893A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Cultuureducatie met Kwaliteit wil kinderen laten profiteren van goed cultuuronderwijs waarin ze: </a:t>
            </a:r>
          </a:p>
          <a:p>
            <a:pPr>
              <a:buFont typeface="Wingdings" pitchFamily="2" charset="2"/>
              <a:buChar char="Ø"/>
            </a:pPr>
            <a:r>
              <a:rPr lang="nl-NL" dirty="0"/>
              <a:t>Kennis opdoen</a:t>
            </a:r>
          </a:p>
          <a:p>
            <a:pPr>
              <a:buFont typeface="Wingdings" pitchFamily="2" charset="2"/>
              <a:buChar char="Ø"/>
            </a:pPr>
            <a:r>
              <a:rPr lang="nl-NL" dirty="0"/>
              <a:t>Vaardigheden leren</a:t>
            </a:r>
          </a:p>
          <a:p>
            <a:pPr>
              <a:buFont typeface="Wingdings" pitchFamily="2" charset="2"/>
              <a:buChar char="Ø"/>
            </a:pPr>
            <a:r>
              <a:rPr lang="nl-NL" dirty="0"/>
              <a:t>Positieve houding ontwikkelen</a:t>
            </a:r>
          </a:p>
          <a:p>
            <a:pPr marL="0" indent="0">
              <a:buNone/>
            </a:pPr>
            <a:r>
              <a:rPr lang="nl-NL" dirty="0"/>
              <a:t>en </a:t>
            </a:r>
          </a:p>
          <a:p>
            <a:pPr>
              <a:buFont typeface="Wingdings" pitchFamily="2" charset="2"/>
              <a:buChar char="Ø"/>
            </a:pPr>
            <a:r>
              <a:rPr lang="nl-NL" dirty="0"/>
              <a:t>Plezier hebben</a:t>
            </a:r>
          </a:p>
        </p:txBody>
      </p:sp>
    </p:spTree>
    <p:extLst>
      <p:ext uri="{BB962C8B-B14F-4D97-AF65-F5344CB8AC3E}">
        <p14:creationId xmlns:p14="http://schemas.microsoft.com/office/powerpoint/2010/main" val="118748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333">
        <p:fade/>
      </p:transition>
    </mc:Choice>
    <mc:Fallback xmlns="">
      <p:transition spd="med" advTm="4333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B98C5451-65EA-9A42-A26F-EEB4D95DABF5}"/>
              </a:ext>
            </a:extLst>
          </p:cNvPr>
          <p:cNvSpPr/>
          <p:nvPr/>
        </p:nvSpPr>
        <p:spPr>
          <a:xfrm>
            <a:off x="323528" y="274638"/>
            <a:ext cx="8496944" cy="6322714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963A053-BC8F-6047-9802-9CFA69627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3600" b="1" dirty="0"/>
              <a:t>Cultuureducatie met kwaliteit bevordert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2360F08-B7AA-6A4C-8BCD-8AE256378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17638"/>
            <a:ext cx="8496944" cy="4963690"/>
          </a:xfrm>
        </p:spPr>
        <p:txBody>
          <a:bodyPr>
            <a:normAutofit fontScale="62500" lnSpcReduction="20000"/>
          </a:bodyPr>
          <a:lstStyle/>
          <a:p>
            <a:r>
              <a:rPr lang="nl-NL" sz="4100" dirty="0"/>
              <a:t>Samenwerking tussen scholen en culturele instellingen</a:t>
            </a:r>
          </a:p>
          <a:p>
            <a:pPr marL="0" indent="0">
              <a:buNone/>
            </a:pPr>
            <a:endParaRPr lang="nl-NL" sz="4100" dirty="0"/>
          </a:p>
          <a:p>
            <a:r>
              <a:rPr lang="nl-NL" sz="4100" dirty="0"/>
              <a:t>Ontwikkelen van doorlopend leerlijnen plus beoordelen</a:t>
            </a:r>
          </a:p>
          <a:p>
            <a:pPr marL="0" indent="0">
              <a:buNone/>
            </a:pPr>
            <a:endParaRPr lang="nl-NL" sz="4100" dirty="0"/>
          </a:p>
          <a:p>
            <a:r>
              <a:rPr lang="nl-NL" sz="4100" dirty="0"/>
              <a:t>Inbedding in het curriculum op basis van visie</a:t>
            </a:r>
          </a:p>
          <a:p>
            <a:pPr marL="0" indent="0">
              <a:buNone/>
            </a:pPr>
            <a:endParaRPr lang="nl-NL" sz="4100" dirty="0"/>
          </a:p>
          <a:p>
            <a:r>
              <a:rPr lang="nl-NL" sz="4100" dirty="0"/>
              <a:t>Aansluiting op 21</a:t>
            </a:r>
            <a:r>
              <a:rPr lang="nl-NL" sz="4100" baseline="30000" dirty="0"/>
              <a:t>e</a:t>
            </a:r>
            <a:r>
              <a:rPr lang="nl-NL" sz="4100" dirty="0"/>
              <a:t> </a:t>
            </a:r>
            <a:r>
              <a:rPr lang="nl-NL" sz="4100" dirty="0" err="1"/>
              <a:t>eeuwse</a:t>
            </a:r>
            <a:r>
              <a:rPr lang="nl-NL" sz="4100" dirty="0"/>
              <a:t> vaardigheden</a:t>
            </a:r>
          </a:p>
          <a:p>
            <a:pPr marL="0" indent="0">
              <a:buNone/>
            </a:pPr>
            <a:endParaRPr lang="nl-NL" sz="4100" dirty="0"/>
          </a:p>
          <a:p>
            <a:r>
              <a:rPr lang="nl-NL" sz="4100" dirty="0"/>
              <a:t>Deskundigheidbevordering van leerkrachten en vakdocenten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r>
              <a:rPr lang="nl-NL" sz="2400" dirty="0"/>
              <a:t>Bron: http://</a:t>
            </a:r>
            <a:r>
              <a:rPr lang="nl-NL" sz="2400" dirty="0" err="1"/>
              <a:t>www.cultuureducatiemetkwaliteit.nl</a:t>
            </a:r>
            <a:r>
              <a:rPr lang="nl-NL" sz="2400" dirty="0"/>
              <a:t>/over-</a:t>
            </a:r>
            <a:r>
              <a:rPr lang="nl-NL" sz="2400" dirty="0" err="1"/>
              <a:t>cmk</a:t>
            </a:r>
            <a:r>
              <a:rPr lang="nl-NL" sz="2400" dirty="0"/>
              <a:t>/#het-doel</a:t>
            </a:r>
          </a:p>
        </p:txBody>
      </p:sp>
    </p:spTree>
    <p:extLst>
      <p:ext uri="{BB962C8B-B14F-4D97-AF65-F5344CB8AC3E}">
        <p14:creationId xmlns:p14="http://schemas.microsoft.com/office/powerpoint/2010/main" val="41850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711">
        <p:fade/>
      </p:transition>
    </mc:Choice>
    <mc:Fallback xmlns="">
      <p:transition spd="med" advTm="4711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68CF33AC-BE90-9D42-A3FE-26DD571B6660}"/>
              </a:ext>
            </a:extLst>
          </p:cNvPr>
          <p:cNvSpPr/>
          <p:nvPr/>
        </p:nvSpPr>
        <p:spPr>
          <a:xfrm>
            <a:off x="323528" y="274638"/>
            <a:ext cx="8496944" cy="6322714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B2E3FAA-938D-EB46-964D-B5925B871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73E9E2C-2B9C-6E41-9ED2-CAF54A004B71}"/>
              </a:ext>
            </a:extLst>
          </p:cNvPr>
          <p:cNvSpPr txBox="1"/>
          <p:nvPr/>
        </p:nvSpPr>
        <p:spPr>
          <a:xfrm>
            <a:off x="2123728" y="2420888"/>
            <a:ext cx="61926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600" dirty="0"/>
              <a:t>Verwondering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9568321-C16C-9344-A4F4-E3F91FE72F08}"/>
              </a:ext>
            </a:extLst>
          </p:cNvPr>
          <p:cNvSpPr txBox="1"/>
          <p:nvPr/>
        </p:nvSpPr>
        <p:spPr>
          <a:xfrm>
            <a:off x="2103782" y="764704"/>
            <a:ext cx="4844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Hier doen we het voor !</a:t>
            </a:r>
          </a:p>
        </p:txBody>
      </p:sp>
    </p:spTree>
    <p:extLst>
      <p:ext uri="{BB962C8B-B14F-4D97-AF65-F5344CB8AC3E}">
        <p14:creationId xmlns:p14="http://schemas.microsoft.com/office/powerpoint/2010/main" val="353846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50">
        <p:fade/>
      </p:transition>
    </mc:Choice>
    <mc:Fallback xmlns="">
      <p:transition spd="med" advTm="125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E87B48-1562-0442-B10F-EC4785B95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A986F673-34B8-CE40-BC49-FE8A6FC769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735" y="-4071"/>
            <a:ext cx="10293105" cy="6862071"/>
          </a:xfr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ECDB77E3-E139-D346-8C51-821C12EF0E2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176" y="-15836"/>
            <a:ext cx="10271985" cy="6847990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CA768A22-CCB6-8C44-8782-B78F52CC449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735" y="-60965"/>
            <a:ext cx="10617121" cy="6918965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A129A5DD-EDFE-4A40-912B-FFBB69C7779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082" y="-132914"/>
            <a:ext cx="10825294" cy="72168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715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914">
        <p:fade/>
      </p:transition>
    </mc:Choice>
    <mc:Fallback xmlns="">
      <p:transition spd="med" advTm="491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2807804" y="649125"/>
            <a:ext cx="3528392" cy="5355312"/>
          </a:xfrm>
          <a:prstGeom prst="rect">
            <a:avLst/>
          </a:prstGeom>
          <a:solidFill>
            <a:schemeClr val="bg1">
              <a:alpha val="70000"/>
            </a:schemeClr>
          </a:solidFill>
          <a:ln w="317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nl-NL" sz="2400" b="1" dirty="0">
              <a:solidFill>
                <a:srgbClr val="2500AC"/>
              </a:solidFill>
            </a:endParaRPr>
          </a:p>
          <a:p>
            <a:r>
              <a:rPr lang="nl-NL" sz="2400" b="1" dirty="0"/>
              <a:t>Hengelo: Wijkprojecten</a:t>
            </a:r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/>
          </a:p>
          <a:p>
            <a:endParaRPr lang="nl-NL" sz="2400" dirty="0">
              <a:solidFill>
                <a:srgbClr val="2500AC"/>
              </a:solidFill>
            </a:endParaRPr>
          </a:p>
          <a:p>
            <a:endParaRPr lang="nl-NL" sz="2400" dirty="0">
              <a:solidFill>
                <a:srgbClr val="2500AC"/>
              </a:solidFill>
            </a:endParaRPr>
          </a:p>
          <a:p>
            <a:endParaRPr lang="nl-NL" sz="1000" dirty="0">
              <a:solidFill>
                <a:srgbClr val="2500AC"/>
              </a:solidFill>
            </a:endParaRPr>
          </a:p>
          <a:p>
            <a:endParaRPr lang="nl-NL" sz="1000" dirty="0">
              <a:solidFill>
                <a:srgbClr val="2500AC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2807804" y="1844824"/>
            <a:ext cx="3528392" cy="461665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Thematische aanpak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2807804" y="2751311"/>
            <a:ext cx="3528392" cy="461665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Vraaggericht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2807804" y="3655073"/>
            <a:ext cx="3528392" cy="461665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Betrokkenheid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2807804" y="4565930"/>
            <a:ext cx="3528392" cy="461665"/>
          </a:xfrm>
          <a:prstGeom prst="rect">
            <a:avLst/>
          </a:prstGeom>
          <a:noFill/>
          <a:ln w="31750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Leerlijnen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4679446" y="4667555"/>
            <a:ext cx="1976028" cy="338554"/>
          </a:xfrm>
          <a:prstGeom prst="rect">
            <a:avLst/>
          </a:prstGeom>
          <a:solidFill>
            <a:srgbClr val="2500AC"/>
          </a:solidFill>
          <a:ln w="317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Horizontale leerlijnen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4684204" y="5079637"/>
            <a:ext cx="1976028" cy="338554"/>
          </a:xfrm>
          <a:prstGeom prst="rect">
            <a:avLst/>
          </a:prstGeom>
          <a:solidFill>
            <a:srgbClr val="2500AC"/>
          </a:solidFill>
          <a:ln w="317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</a:rPr>
              <a:t>Verticale leerlijnen</a:t>
            </a:r>
          </a:p>
        </p:txBody>
      </p:sp>
      <p:sp>
        <p:nvSpPr>
          <p:cNvPr id="13" name="Rechthoek 12"/>
          <p:cNvSpPr/>
          <p:nvPr/>
        </p:nvSpPr>
        <p:spPr>
          <a:xfrm>
            <a:off x="5385799" y="3805780"/>
            <a:ext cx="2539350" cy="1200329"/>
          </a:xfrm>
          <a:prstGeom prst="rect">
            <a:avLst/>
          </a:prstGeom>
          <a:solidFill>
            <a:srgbClr val="2500AC"/>
          </a:solidFill>
          <a:ln w="25400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nl-NL" sz="2400" i="1" dirty="0">
                <a:solidFill>
                  <a:schemeClr val="bg1"/>
                </a:solidFill>
              </a:rPr>
              <a:t>“Die wijkprojecten </a:t>
            </a:r>
          </a:p>
          <a:p>
            <a:pPr algn="ctr"/>
            <a:r>
              <a:rPr lang="nl-NL" sz="2400" i="1" dirty="0">
                <a:solidFill>
                  <a:schemeClr val="bg1"/>
                </a:solidFill>
              </a:rPr>
              <a:t>lopen hartstikke </a:t>
            </a:r>
          </a:p>
          <a:p>
            <a:pPr algn="ctr"/>
            <a:r>
              <a:rPr lang="nl-NL" sz="2400" i="1" dirty="0">
                <a:solidFill>
                  <a:schemeClr val="bg1"/>
                </a:solidFill>
              </a:rPr>
              <a:t>lekker!”</a:t>
            </a:r>
          </a:p>
        </p:txBody>
      </p:sp>
    </p:spTree>
    <p:extLst>
      <p:ext uri="{BB962C8B-B14F-4D97-AF65-F5344CB8AC3E}">
        <p14:creationId xmlns:p14="http://schemas.microsoft.com/office/powerpoint/2010/main" val="393300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 animBg="1"/>
      <p:bldP spid="11" grpId="0" animBg="1"/>
      <p:bldP spid="13" grpId="0" animBg="1"/>
      <p:bldP spid="1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5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375"/>
                    </a14:imgEffect>
                    <a14:imgEffect>
                      <a14:saturation sat="7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" name="Rechte verbindingslijn 74"/>
          <p:cNvCxnSpPr>
            <a:stCxn id="7" idx="2"/>
          </p:cNvCxnSpPr>
          <p:nvPr/>
        </p:nvCxnSpPr>
        <p:spPr>
          <a:xfrm>
            <a:off x="4878879" y="3192917"/>
            <a:ext cx="8807" cy="2756363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hoek 9"/>
          <p:cNvSpPr>
            <a:spLocks noChangeArrowheads="1"/>
          </p:cNvSpPr>
          <p:nvPr/>
        </p:nvSpPr>
        <p:spPr bwMode="auto">
          <a:xfrm>
            <a:off x="3800511" y="2328821"/>
            <a:ext cx="2156736" cy="864096"/>
          </a:xfrm>
          <a:prstGeom prst="rect">
            <a:avLst/>
          </a:prstGeom>
          <a:solidFill>
            <a:srgbClr val="FFC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ea typeface="Calibri" pitchFamily="34" charset="0"/>
                <a:cs typeface="Lucida Sans Unicode" pitchFamily="34" charset="0"/>
              </a:rPr>
              <a:t>Cultuurontmoeting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altLang="nl-NL" sz="1600" b="1" dirty="0">
                <a:solidFill>
                  <a:srgbClr val="000000"/>
                </a:solidFill>
                <a:latin typeface="Lucida Sans Unicode" pitchFamily="34" charset="0"/>
                <a:cs typeface="Lucida Sans Unicode" pitchFamily="34" charset="0"/>
              </a:rPr>
              <a:t>Groep 1/2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Subthema</a:t>
            </a:r>
            <a:endParaRPr kumimoji="0" lang="nl-NL" altLang="nl-N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vaal 10"/>
          <p:cNvSpPr>
            <a:spLocks noChangeArrowheads="1"/>
          </p:cNvSpPr>
          <p:nvPr/>
        </p:nvSpPr>
        <p:spPr bwMode="auto">
          <a:xfrm>
            <a:off x="3809319" y="261398"/>
            <a:ext cx="2147928" cy="1655434"/>
          </a:xfrm>
          <a:prstGeom prst="ellipse">
            <a:avLst/>
          </a:prstGeom>
          <a:solidFill>
            <a:srgbClr val="FFC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36000" tIns="288000" rIns="36000" bIns="36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 Unicode" pitchFamily="34" charset="0"/>
                <a:ea typeface="Calibri" pitchFamily="34" charset="0"/>
                <a:cs typeface="Lucida Sans Unicode" pitchFamily="34" charset="0"/>
              </a:rPr>
              <a:t>ICC wijkthema vanuit scholen</a:t>
            </a:r>
            <a:endParaRPr kumimoji="0" lang="nl-NL" altLang="nl-N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hthoek 9"/>
          <p:cNvSpPr>
            <a:spLocks noChangeArrowheads="1"/>
          </p:cNvSpPr>
          <p:nvPr/>
        </p:nvSpPr>
        <p:spPr bwMode="auto">
          <a:xfrm>
            <a:off x="3809318" y="3480949"/>
            <a:ext cx="2156736" cy="864096"/>
          </a:xfrm>
          <a:prstGeom prst="rect">
            <a:avLst/>
          </a:prstGeom>
          <a:solidFill>
            <a:srgbClr val="FFC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ea typeface="Calibri" pitchFamily="34" charset="0"/>
                <a:cs typeface="Lucida Sans Unicode" pitchFamily="34" charset="0"/>
              </a:rPr>
              <a:t>Cultuurontmoeting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altLang="nl-NL" sz="1600" b="1" dirty="0">
                <a:solidFill>
                  <a:srgbClr val="000000"/>
                </a:solidFill>
                <a:latin typeface="Lucida Sans Unicode" pitchFamily="34" charset="0"/>
                <a:cs typeface="Lucida Sans Unicode" pitchFamily="34" charset="0"/>
              </a:rPr>
              <a:t>Groep 3/4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Subthema</a:t>
            </a:r>
            <a:endParaRPr kumimoji="0" lang="nl-NL" altLang="nl-N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hthoek 9"/>
          <p:cNvSpPr>
            <a:spLocks noChangeArrowheads="1"/>
          </p:cNvSpPr>
          <p:nvPr/>
        </p:nvSpPr>
        <p:spPr bwMode="auto">
          <a:xfrm>
            <a:off x="3809318" y="4633668"/>
            <a:ext cx="2156736" cy="864096"/>
          </a:xfrm>
          <a:prstGeom prst="rect">
            <a:avLst/>
          </a:prstGeom>
          <a:solidFill>
            <a:srgbClr val="FFC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ea typeface="Calibri" pitchFamily="34" charset="0"/>
                <a:cs typeface="Lucida Sans Unicode" pitchFamily="34" charset="0"/>
              </a:rPr>
              <a:t>Cultuurontmoeting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altLang="nl-NL" sz="1600" b="1" dirty="0">
                <a:solidFill>
                  <a:srgbClr val="000000"/>
                </a:solidFill>
                <a:latin typeface="Lucida Sans Unicode" pitchFamily="34" charset="0"/>
                <a:cs typeface="Lucida Sans Unicode" pitchFamily="34" charset="0"/>
              </a:rPr>
              <a:t>Groep 5/6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Subthema</a:t>
            </a:r>
            <a:endParaRPr kumimoji="0" lang="nl-NL" altLang="nl-N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hthoek 9"/>
          <p:cNvSpPr>
            <a:spLocks noChangeArrowheads="1"/>
          </p:cNvSpPr>
          <p:nvPr/>
        </p:nvSpPr>
        <p:spPr bwMode="auto">
          <a:xfrm>
            <a:off x="3809318" y="5785205"/>
            <a:ext cx="2156736" cy="864096"/>
          </a:xfrm>
          <a:prstGeom prst="rect">
            <a:avLst/>
          </a:prstGeom>
          <a:solidFill>
            <a:srgbClr val="FFC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ea typeface="Calibri" pitchFamily="34" charset="0"/>
                <a:cs typeface="Lucida Sans Unicode" pitchFamily="34" charset="0"/>
              </a:rPr>
              <a:t>Cultuurontmoeting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altLang="nl-NL" sz="1600" b="1" dirty="0">
                <a:solidFill>
                  <a:srgbClr val="000000"/>
                </a:solidFill>
                <a:latin typeface="Lucida Sans Unicode" pitchFamily="34" charset="0"/>
                <a:cs typeface="Lucida Sans Unicode" pitchFamily="34" charset="0"/>
              </a:rPr>
              <a:t>Groep 7/8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Subthema</a:t>
            </a:r>
            <a:endParaRPr kumimoji="0" lang="nl-NL" altLang="nl-N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7" name="Rechte verbindingslijn met pijl 66"/>
          <p:cNvCxnSpPr>
            <a:stCxn id="21" idx="4"/>
          </p:cNvCxnSpPr>
          <p:nvPr/>
        </p:nvCxnSpPr>
        <p:spPr>
          <a:xfrm flipH="1">
            <a:off x="4878881" y="1916832"/>
            <a:ext cx="4402" cy="2931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fbeelding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878" y="48492"/>
            <a:ext cx="3121868" cy="2081245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878" y="4540259"/>
            <a:ext cx="3142984" cy="2088775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22" name="Afbeelding 21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761" y="2249180"/>
            <a:ext cx="3142985" cy="2126407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sp>
        <p:nvSpPr>
          <p:cNvPr id="23" name="PIJL-OMLAAG 22"/>
          <p:cNvSpPr/>
          <p:nvPr/>
        </p:nvSpPr>
        <p:spPr>
          <a:xfrm>
            <a:off x="7334206" y="2328821"/>
            <a:ext cx="622170" cy="4320480"/>
          </a:xfrm>
          <a:prstGeom prst="downArrow">
            <a:avLst/>
          </a:prstGeom>
          <a:solidFill>
            <a:srgbClr val="FFC000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9" name="Rechthoek 20"/>
          <p:cNvSpPr>
            <a:spLocks noChangeArrowheads="1"/>
          </p:cNvSpPr>
          <p:nvPr/>
        </p:nvSpPr>
        <p:spPr bwMode="auto">
          <a:xfrm>
            <a:off x="6801472" y="3423750"/>
            <a:ext cx="1687638" cy="1672352"/>
          </a:xfrm>
          <a:prstGeom prst="rect">
            <a:avLst/>
          </a:prstGeom>
          <a:solidFill>
            <a:srgbClr val="E36C0A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ea typeface="Calibri" pitchFamily="34" charset="0"/>
                <a:cs typeface="Lucida Sans Unicode" pitchFamily="34" charset="0"/>
              </a:rPr>
              <a:t>Vakspecifiek: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altLang="nl-NL" sz="1600" b="1" dirty="0">
                <a:solidFill>
                  <a:srgbClr val="000000"/>
                </a:solidFill>
                <a:latin typeface="Lucida Sans Unicode" pitchFamily="34" charset="0"/>
                <a:cs typeface="Lucida Sans Unicode" pitchFamily="34" charset="0"/>
              </a:rPr>
              <a:t>kerndoelen &amp; tussendoelen</a:t>
            </a:r>
          </a:p>
        </p:txBody>
      </p:sp>
    </p:spTree>
    <p:extLst>
      <p:ext uri="{BB962C8B-B14F-4D97-AF65-F5344CB8AC3E}">
        <p14:creationId xmlns:p14="http://schemas.microsoft.com/office/powerpoint/2010/main" val="425765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24" grpId="0" animBg="1"/>
      <p:bldP spid="38" grpId="0" animBg="1"/>
      <p:bldP spid="52" grpId="0" animBg="1"/>
      <p:bldP spid="23" grpId="0" animBg="1"/>
      <p:bldP spid="7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5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375"/>
                    </a14:imgEffect>
                    <a14:imgEffect>
                      <a14:saturation sat="7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Rechte verbindingslijn 67"/>
          <p:cNvCxnSpPr>
            <a:stCxn id="69" idx="2"/>
          </p:cNvCxnSpPr>
          <p:nvPr/>
        </p:nvCxnSpPr>
        <p:spPr>
          <a:xfrm>
            <a:off x="4878879" y="3192917"/>
            <a:ext cx="8807" cy="2756363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Rechte verbindingslijn 74"/>
          <p:cNvCxnSpPr>
            <a:stCxn id="7" idx="2"/>
          </p:cNvCxnSpPr>
          <p:nvPr/>
        </p:nvCxnSpPr>
        <p:spPr>
          <a:xfrm>
            <a:off x="4878879" y="3192917"/>
            <a:ext cx="8807" cy="2756363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hoek 9"/>
          <p:cNvSpPr>
            <a:spLocks noChangeArrowheads="1"/>
          </p:cNvSpPr>
          <p:nvPr/>
        </p:nvSpPr>
        <p:spPr bwMode="auto">
          <a:xfrm>
            <a:off x="3800511" y="2328821"/>
            <a:ext cx="2156736" cy="864096"/>
          </a:xfrm>
          <a:prstGeom prst="rect">
            <a:avLst/>
          </a:prstGeom>
          <a:solidFill>
            <a:srgbClr val="FFC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ea typeface="Calibri" pitchFamily="34" charset="0"/>
                <a:cs typeface="Lucida Sans Unicode" pitchFamily="34" charset="0"/>
              </a:rPr>
              <a:t>Cultuurontmoeting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altLang="nl-NL" sz="1600" b="1" dirty="0">
                <a:solidFill>
                  <a:srgbClr val="000000"/>
                </a:solidFill>
                <a:latin typeface="Lucida Sans Unicode" pitchFamily="34" charset="0"/>
                <a:cs typeface="Lucida Sans Unicode" pitchFamily="34" charset="0"/>
              </a:rPr>
              <a:t>Groep 1/2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Subthema</a:t>
            </a:r>
            <a:endParaRPr kumimoji="0" lang="nl-NL" altLang="nl-N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vaal 10"/>
          <p:cNvSpPr>
            <a:spLocks noChangeArrowheads="1"/>
          </p:cNvSpPr>
          <p:nvPr/>
        </p:nvSpPr>
        <p:spPr bwMode="auto">
          <a:xfrm>
            <a:off x="3809319" y="261398"/>
            <a:ext cx="2147928" cy="1655434"/>
          </a:xfrm>
          <a:prstGeom prst="ellipse">
            <a:avLst/>
          </a:prstGeom>
          <a:solidFill>
            <a:srgbClr val="FFC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36000" tIns="288000" rIns="36000" bIns="36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 Unicode" pitchFamily="34" charset="0"/>
                <a:ea typeface="Calibri" pitchFamily="34" charset="0"/>
                <a:cs typeface="Lucida Sans Unicode" pitchFamily="34" charset="0"/>
              </a:rPr>
              <a:t>ICC wijkthema vanuit scholen</a:t>
            </a:r>
            <a:endParaRPr kumimoji="0" lang="nl-NL" altLang="nl-N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hthoek 9"/>
          <p:cNvSpPr>
            <a:spLocks noChangeArrowheads="1"/>
          </p:cNvSpPr>
          <p:nvPr/>
        </p:nvSpPr>
        <p:spPr bwMode="auto">
          <a:xfrm>
            <a:off x="3809318" y="3480949"/>
            <a:ext cx="2156736" cy="864096"/>
          </a:xfrm>
          <a:prstGeom prst="rect">
            <a:avLst/>
          </a:prstGeom>
          <a:solidFill>
            <a:srgbClr val="FFC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ea typeface="Calibri" pitchFamily="34" charset="0"/>
                <a:cs typeface="Lucida Sans Unicode" pitchFamily="34" charset="0"/>
              </a:rPr>
              <a:t>Cultuurontmoeting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altLang="nl-NL" sz="1600" b="1" dirty="0">
                <a:solidFill>
                  <a:srgbClr val="000000"/>
                </a:solidFill>
                <a:latin typeface="Lucida Sans Unicode" pitchFamily="34" charset="0"/>
                <a:cs typeface="Lucida Sans Unicode" pitchFamily="34" charset="0"/>
              </a:rPr>
              <a:t>Groep 3/4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Subthema</a:t>
            </a:r>
            <a:endParaRPr kumimoji="0" lang="nl-NL" altLang="nl-N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hthoek 9"/>
          <p:cNvSpPr>
            <a:spLocks noChangeArrowheads="1"/>
          </p:cNvSpPr>
          <p:nvPr/>
        </p:nvSpPr>
        <p:spPr bwMode="auto">
          <a:xfrm>
            <a:off x="3809318" y="4633668"/>
            <a:ext cx="2156736" cy="864096"/>
          </a:xfrm>
          <a:prstGeom prst="rect">
            <a:avLst/>
          </a:prstGeom>
          <a:solidFill>
            <a:srgbClr val="FFC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ea typeface="Calibri" pitchFamily="34" charset="0"/>
                <a:cs typeface="Lucida Sans Unicode" pitchFamily="34" charset="0"/>
              </a:rPr>
              <a:t>Cultuurontmoeting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altLang="nl-NL" sz="1600" b="1" dirty="0">
                <a:solidFill>
                  <a:srgbClr val="000000"/>
                </a:solidFill>
                <a:latin typeface="Lucida Sans Unicode" pitchFamily="34" charset="0"/>
                <a:cs typeface="Lucida Sans Unicode" pitchFamily="34" charset="0"/>
              </a:rPr>
              <a:t>Groep 5/6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Subthema</a:t>
            </a:r>
            <a:endParaRPr kumimoji="0" lang="nl-NL" altLang="nl-N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hthoek 9"/>
          <p:cNvSpPr>
            <a:spLocks noChangeArrowheads="1"/>
          </p:cNvSpPr>
          <p:nvPr/>
        </p:nvSpPr>
        <p:spPr bwMode="auto">
          <a:xfrm>
            <a:off x="3809318" y="5785205"/>
            <a:ext cx="2156736" cy="864096"/>
          </a:xfrm>
          <a:prstGeom prst="rect">
            <a:avLst/>
          </a:prstGeom>
          <a:solidFill>
            <a:srgbClr val="FFC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ea typeface="Calibri" pitchFamily="34" charset="0"/>
                <a:cs typeface="Lucida Sans Unicode" pitchFamily="34" charset="0"/>
              </a:rPr>
              <a:t>Cultuurontmoeting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altLang="nl-NL" sz="1600" b="1" dirty="0">
                <a:solidFill>
                  <a:srgbClr val="000000"/>
                </a:solidFill>
                <a:latin typeface="Lucida Sans Unicode" pitchFamily="34" charset="0"/>
                <a:cs typeface="Lucida Sans Unicode" pitchFamily="34" charset="0"/>
              </a:rPr>
              <a:t>Groep 7/8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Lucida Sans Unicode" pitchFamily="34" charset="0"/>
                <a:cs typeface="Lucida Sans Unicode" pitchFamily="34" charset="0"/>
              </a:rPr>
              <a:t>Subthema</a:t>
            </a:r>
            <a:endParaRPr kumimoji="0" lang="nl-NL" altLang="nl-N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7" name="Rechte verbindingslijn met pijl 66"/>
          <p:cNvCxnSpPr>
            <a:stCxn id="21" idx="4"/>
          </p:cNvCxnSpPr>
          <p:nvPr/>
        </p:nvCxnSpPr>
        <p:spPr>
          <a:xfrm flipH="1">
            <a:off x="4878881" y="1916832"/>
            <a:ext cx="4402" cy="2931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hthoek 9"/>
          <p:cNvSpPr>
            <a:spLocks noChangeArrowheads="1"/>
          </p:cNvSpPr>
          <p:nvPr/>
        </p:nvSpPr>
        <p:spPr bwMode="auto">
          <a:xfrm>
            <a:off x="3800511" y="2328821"/>
            <a:ext cx="2156736" cy="864096"/>
          </a:xfrm>
          <a:prstGeom prst="rect">
            <a:avLst/>
          </a:prstGeom>
          <a:solidFill>
            <a:srgbClr val="FFC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altLang="nl-NL" sz="1600" b="1" dirty="0">
                <a:solidFill>
                  <a:srgbClr val="000000"/>
                </a:solidFill>
                <a:latin typeface="Lucida Sans Unicode" pitchFamily="34" charset="0"/>
                <a:cs typeface="Lucida Sans Unicode" pitchFamily="34" charset="0"/>
              </a:rPr>
              <a:t>Groep 1/2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nl-NL" sz="1600" b="1" dirty="0"/>
              <a:t>Kennismaking Muziekinstrumenten</a:t>
            </a:r>
            <a:endParaRPr kumimoji="0" lang="nl-NL" altLang="nl-NL" sz="16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Ovaal 10"/>
          <p:cNvSpPr>
            <a:spLocks noChangeArrowheads="1"/>
          </p:cNvSpPr>
          <p:nvPr/>
        </p:nvSpPr>
        <p:spPr bwMode="auto">
          <a:xfrm>
            <a:off x="3809319" y="261398"/>
            <a:ext cx="2147928" cy="1655434"/>
          </a:xfrm>
          <a:prstGeom prst="ellipse">
            <a:avLst/>
          </a:prstGeom>
          <a:solidFill>
            <a:srgbClr val="FFC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vert="horz" wrap="square" lIns="36000" tIns="288000" rIns="36000" bIns="36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ucida Sans Unicode" pitchFamily="34" charset="0"/>
                <a:ea typeface="Calibri" pitchFamily="34" charset="0"/>
                <a:cs typeface="Lucida Sans Unicode" pitchFamily="34" charset="0"/>
              </a:rPr>
              <a:t>Muziek</a:t>
            </a:r>
            <a:endParaRPr kumimoji="0" lang="nl-NL" altLang="nl-N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Rechthoek 9"/>
          <p:cNvSpPr>
            <a:spLocks noChangeArrowheads="1"/>
          </p:cNvSpPr>
          <p:nvPr/>
        </p:nvSpPr>
        <p:spPr bwMode="auto">
          <a:xfrm>
            <a:off x="3809318" y="3480949"/>
            <a:ext cx="2156736" cy="864096"/>
          </a:xfrm>
          <a:prstGeom prst="rect">
            <a:avLst/>
          </a:prstGeom>
          <a:solidFill>
            <a:srgbClr val="FFC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1600" b="1" dirty="0">
                <a:solidFill>
                  <a:srgbClr val="000000"/>
                </a:solidFill>
                <a:latin typeface="Lucida Sans Unicode" pitchFamily="34" charset="0"/>
                <a:cs typeface="Lucida Sans Unicode" pitchFamily="34" charset="0"/>
              </a:rPr>
              <a:t>Groep 3/4</a:t>
            </a:r>
            <a:r>
              <a:rPr lang="nl-NL" sz="1600" b="1" dirty="0">
                <a:solidFill>
                  <a:srgbClr val="FF0000"/>
                </a:solidFill>
              </a:rPr>
              <a:t> </a:t>
            </a:r>
            <a:r>
              <a:rPr lang="nl-NL" sz="1600" b="1" dirty="0"/>
              <a:t>Wereldmuziek</a:t>
            </a:r>
            <a:endParaRPr lang="nl-NL" altLang="nl-NL" sz="1600" b="1" dirty="0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72" name="Rechthoek 9"/>
          <p:cNvSpPr>
            <a:spLocks noChangeArrowheads="1"/>
          </p:cNvSpPr>
          <p:nvPr/>
        </p:nvSpPr>
        <p:spPr bwMode="auto">
          <a:xfrm>
            <a:off x="3809318" y="4633668"/>
            <a:ext cx="2156736" cy="864096"/>
          </a:xfrm>
          <a:prstGeom prst="rect">
            <a:avLst/>
          </a:prstGeom>
          <a:solidFill>
            <a:srgbClr val="FFC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altLang="nl-NL" sz="1600" b="1" dirty="0">
                <a:solidFill>
                  <a:srgbClr val="000000"/>
                </a:solidFill>
                <a:latin typeface="Lucida Sans Unicode" pitchFamily="34" charset="0"/>
                <a:cs typeface="Lucida Sans Unicode" pitchFamily="34" charset="0"/>
              </a:rPr>
              <a:t>Groep 5/6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nb-NO" sz="1600" b="1" dirty="0"/>
              <a:t>Componeren en lied schrijven</a:t>
            </a:r>
            <a:endParaRPr kumimoji="0" lang="nl-NL" altLang="nl-NL" sz="16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Rechthoek 9"/>
          <p:cNvSpPr>
            <a:spLocks noChangeArrowheads="1"/>
          </p:cNvSpPr>
          <p:nvPr/>
        </p:nvSpPr>
        <p:spPr bwMode="auto">
          <a:xfrm>
            <a:off x="3809319" y="5772449"/>
            <a:ext cx="2156736" cy="864096"/>
          </a:xfrm>
          <a:prstGeom prst="rect">
            <a:avLst/>
          </a:prstGeom>
          <a:solidFill>
            <a:srgbClr val="FFC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altLang="nl-NL" sz="1600" b="1" dirty="0">
                <a:solidFill>
                  <a:srgbClr val="000000"/>
                </a:solidFill>
                <a:latin typeface="Lucida Sans Unicode" pitchFamily="34" charset="0"/>
                <a:cs typeface="Lucida Sans Unicode" pitchFamily="34" charset="0"/>
              </a:rPr>
              <a:t>Groep 7/8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1600" b="1" dirty="0"/>
              <a:t>Klassiekers: toen en nu</a:t>
            </a:r>
            <a:endParaRPr lang="nl-NL" altLang="nl-NL" sz="1600" b="1" dirty="0">
              <a:latin typeface="Lucida Sans Unicode" pitchFamily="34" charset="0"/>
              <a:cs typeface="Lucida Sans Unicode" pitchFamily="34" charset="0"/>
            </a:endParaRPr>
          </a:p>
        </p:txBody>
      </p:sp>
      <p:cxnSp>
        <p:nvCxnSpPr>
          <p:cNvPr id="74" name="Rechte verbindingslijn met pijl 73"/>
          <p:cNvCxnSpPr>
            <a:stCxn id="70" idx="4"/>
          </p:cNvCxnSpPr>
          <p:nvPr/>
        </p:nvCxnSpPr>
        <p:spPr>
          <a:xfrm flipH="1">
            <a:off x="4878881" y="1916832"/>
            <a:ext cx="4402" cy="2931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666" y="3861048"/>
            <a:ext cx="3306037" cy="2889989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5052" y="116632"/>
            <a:ext cx="2505248" cy="3595136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22" name="Afbeelding 2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5436" y="1916832"/>
            <a:ext cx="2931060" cy="1955567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66" name="Afbeelding 65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5436" y="4036287"/>
            <a:ext cx="2931060" cy="2024952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76" name="Afbeelding 7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078" y="206490"/>
            <a:ext cx="3011222" cy="2862470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77" name="Afbeelding 76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666" y="3292309"/>
            <a:ext cx="3330082" cy="3377051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79" name="Afbeelding 78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5436" y="1628800"/>
            <a:ext cx="2931060" cy="3176555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81" name="Afbeelding 80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109" y="3528335"/>
            <a:ext cx="2933585" cy="3136044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84" name="Afbeelding 83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1049" y="5014920"/>
            <a:ext cx="2925447" cy="1709944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85" name="Afbeelding 84"/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323" y="2328821"/>
            <a:ext cx="3228876" cy="4437801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pic>
        <p:nvPicPr>
          <p:cNvPr id="86" name="Afbeelding 85"/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6044" y="2328820"/>
            <a:ext cx="2920452" cy="4437801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5859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71" grpId="0" animBg="1"/>
      <p:bldP spid="72" grpId="0" animBg="1"/>
      <p:bldP spid="7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3|1|1.3|1.1"/>
</p:tagLst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5243</TotalTime>
  <Words>915</Words>
  <Application>Microsoft Macintosh PowerPoint</Application>
  <PresentationFormat>Diavoorstelling (4:3)</PresentationFormat>
  <Paragraphs>319</Paragraphs>
  <Slides>19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9" baseType="lpstr">
      <vt:lpstr>Arial</vt:lpstr>
      <vt:lpstr>Bell MT</vt:lpstr>
      <vt:lpstr>Calibri</vt:lpstr>
      <vt:lpstr>Lucida Sans Unicode</vt:lpstr>
      <vt:lpstr>Open Sans</vt:lpstr>
      <vt:lpstr>Raleway</vt:lpstr>
      <vt:lpstr>Symbol</vt:lpstr>
      <vt:lpstr>Times New Roman</vt:lpstr>
      <vt:lpstr>Wingdings</vt:lpstr>
      <vt:lpstr>Kantoorthema</vt:lpstr>
      <vt:lpstr>PowerPoint-presentatie</vt:lpstr>
      <vt:lpstr>BIJEENKOMST  16 januari 2019 </vt:lpstr>
      <vt:lpstr> Wat is CmK?</vt:lpstr>
      <vt:lpstr>Cultuureducatie met kwaliteit bevordert</vt:lpstr>
      <vt:lpstr>  </vt:lpstr>
      <vt:lpstr>PowerPoint-presentatie</vt:lpstr>
      <vt:lpstr>PowerPoint-presentatie</vt:lpstr>
      <vt:lpstr>PowerPoint-presentatie</vt:lpstr>
      <vt:lpstr>PowerPoint-presentatie</vt:lpstr>
      <vt:lpstr>PowerPoint-presentatie</vt:lpstr>
      <vt:lpstr>Checklist 2016</vt:lpstr>
      <vt:lpstr>PowerPoint-presentatie</vt:lpstr>
      <vt:lpstr>Schilderkunst</vt:lpstr>
      <vt:lpstr>Architectuur</vt:lpstr>
      <vt:lpstr>Architectuur</vt:lpstr>
      <vt:lpstr>Muziek</vt:lpstr>
      <vt:lpstr>PowerPoint-presentatie</vt:lpstr>
      <vt:lpstr>PowerPoint-presentatie</vt:lpstr>
      <vt:lpstr>https://cmkin2school.weebly.com/16-01-2019.html info site laatmaarleren.nl  student@saxion.nl LMLSEV22 </vt:lpstr>
    </vt:vector>
  </TitlesOfParts>
  <Company>Saxion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saxion</dc:creator>
  <cp:lastModifiedBy>Ronald von Piekartz</cp:lastModifiedBy>
  <cp:revision>72</cp:revision>
  <dcterms:created xsi:type="dcterms:W3CDTF">2016-07-08T19:40:38Z</dcterms:created>
  <dcterms:modified xsi:type="dcterms:W3CDTF">2019-01-16T12:42:12Z</dcterms:modified>
</cp:coreProperties>
</file>