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70" r:id="rId5"/>
    <p:sldId id="274" r:id="rId6"/>
    <p:sldId id="299" r:id="rId7"/>
    <p:sldId id="294" r:id="rId8"/>
    <p:sldId id="324" r:id="rId9"/>
    <p:sldId id="275" r:id="rId10"/>
    <p:sldId id="259" r:id="rId11"/>
    <p:sldId id="265" r:id="rId12"/>
    <p:sldId id="326" r:id="rId13"/>
    <p:sldId id="264" r:id="rId14"/>
    <p:sldId id="323" r:id="rId15"/>
    <p:sldId id="262" r:id="rId16"/>
    <p:sldId id="277" r:id="rId17"/>
    <p:sldId id="278" r:id="rId18"/>
    <p:sldId id="293" r:id="rId19"/>
    <p:sldId id="267" r:id="rId20"/>
    <p:sldId id="268" r:id="rId21"/>
    <p:sldId id="295" r:id="rId22"/>
    <p:sldId id="296" r:id="rId23"/>
    <p:sldId id="271" r:id="rId24"/>
    <p:sldId id="269" r:id="rId25"/>
    <p:sldId id="280" r:id="rId26"/>
    <p:sldId id="281" r:id="rId27"/>
    <p:sldId id="282" r:id="rId28"/>
    <p:sldId id="283" r:id="rId29"/>
    <p:sldId id="285" r:id="rId30"/>
    <p:sldId id="284" r:id="rId31"/>
    <p:sldId id="286" r:id="rId32"/>
    <p:sldId id="290" r:id="rId33"/>
    <p:sldId id="298" r:id="rId34"/>
    <p:sldId id="276" r:id="rId35"/>
    <p:sldId id="273" r:id="rId36"/>
    <p:sldId id="297" r:id="rId37"/>
    <p:sldId id="291" r:id="rId38"/>
    <p:sldId id="292" r:id="rId39"/>
    <p:sldId id="272" r:id="rId40"/>
    <p:sldId id="300" r:id="rId41"/>
    <p:sldId id="301" r:id="rId42"/>
    <p:sldId id="287" r:id="rId43"/>
    <p:sldId id="302" r:id="rId44"/>
    <p:sldId id="306" r:id="rId45"/>
    <p:sldId id="261" r:id="rId46"/>
    <p:sldId id="307" r:id="rId47"/>
    <p:sldId id="305" r:id="rId48"/>
    <p:sldId id="321" r:id="rId49"/>
    <p:sldId id="288" r:id="rId50"/>
    <p:sldId id="289" r:id="rId51"/>
    <p:sldId id="322" r:id="rId52"/>
    <p:sldId id="312" r:id="rId53"/>
    <p:sldId id="313" r:id="rId54"/>
    <p:sldId id="314" r:id="rId55"/>
    <p:sldId id="315" r:id="rId56"/>
    <p:sldId id="316" r:id="rId57"/>
    <p:sldId id="317" r:id="rId58"/>
    <p:sldId id="318" r:id="rId59"/>
    <p:sldId id="319" r:id="rId60"/>
    <p:sldId id="311" r:id="rId61"/>
    <p:sldId id="308" r:id="rId62"/>
    <p:sldId id="304" r:id="rId63"/>
    <p:sldId id="309" r:id="rId64"/>
    <p:sldId id="320" r:id="rId65"/>
    <p:sldId id="325" r:id="rId6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01" autoAdjust="0"/>
  </p:normalViewPr>
  <p:slideViewPr>
    <p:cSldViewPr>
      <p:cViewPr varScale="1">
        <p:scale>
          <a:sx n="113" d="100"/>
          <a:sy n="113" d="100"/>
        </p:scale>
        <p:origin x="40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D9B6D-C9A9-41F4-9774-0FB484D10960}" type="datetimeFigureOut">
              <a:rPr lang="nl-NL" smtClean="0"/>
              <a:t>15-12-17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44090-3819-4455-92A8-76E1F2BA41F5}" type="slidenum">
              <a:rPr lang="nl-NL" smtClean="0"/>
              <a:t>‹nr.›</a:t>
            </a:fld>
            <a:endParaRPr lang="nl-NL"/>
          </a:p>
        </p:txBody>
      </p:sp>
    </p:spTree>
    <p:extLst>
      <p:ext uri="{BB962C8B-B14F-4D97-AF65-F5344CB8AC3E}">
        <p14:creationId xmlns:p14="http://schemas.microsoft.com/office/powerpoint/2010/main" val="246912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Opdracht/ taakomschrijving met nieuwe elementen </a:t>
            </a:r>
            <a:endParaRPr lang="nl-NL" dirty="0"/>
          </a:p>
        </p:txBody>
      </p:sp>
      <p:sp>
        <p:nvSpPr>
          <p:cNvPr id="4" name="Tijdelijke aanduiding voor dianummer 3"/>
          <p:cNvSpPr>
            <a:spLocks noGrp="1"/>
          </p:cNvSpPr>
          <p:nvPr>
            <p:ph type="sldNum" sz="quarter" idx="10"/>
          </p:nvPr>
        </p:nvSpPr>
        <p:spPr/>
        <p:txBody>
          <a:bodyPr/>
          <a:lstStyle/>
          <a:p>
            <a:fld id="{37A32197-BFB1-45C6-99E1-4FA09F741D9C}" type="slidenum">
              <a:rPr lang="nl-NL" smtClean="0"/>
              <a:t>7</a:t>
            </a:fld>
            <a:endParaRPr lang="nl-NL"/>
          </a:p>
        </p:txBody>
      </p:sp>
    </p:spTree>
    <p:extLst>
      <p:ext uri="{BB962C8B-B14F-4D97-AF65-F5344CB8AC3E}">
        <p14:creationId xmlns:p14="http://schemas.microsoft.com/office/powerpoint/2010/main" val="3219028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a:t>
            </a:r>
            <a:r>
              <a:rPr lang="nl-NL" baseline="0" dirty="0" smtClean="0"/>
              <a:t> rollen benoemen; </a:t>
            </a:r>
            <a:r>
              <a:rPr lang="nl-NL" baseline="0" dirty="0" err="1" smtClean="0"/>
              <a:t>Lkr</a:t>
            </a:r>
            <a:r>
              <a:rPr lang="nl-NL" baseline="0" dirty="0" smtClean="0"/>
              <a:t>, ICC, EDU.</a:t>
            </a:r>
          </a:p>
          <a:p>
            <a:r>
              <a:rPr lang="nl-NL" baseline="0" dirty="0" smtClean="0"/>
              <a:t>Voorbeelden van Film van afgelopen jaar</a:t>
            </a:r>
            <a:endParaRPr lang="en-US"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43</a:t>
            </a:fld>
            <a:endParaRPr lang="nl-NL"/>
          </a:p>
        </p:txBody>
      </p:sp>
    </p:spTree>
    <p:extLst>
      <p:ext uri="{BB962C8B-B14F-4D97-AF65-F5344CB8AC3E}">
        <p14:creationId xmlns:p14="http://schemas.microsoft.com/office/powerpoint/2010/main" val="272951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a:t>
            </a:r>
            <a:r>
              <a:rPr lang="nl-NL" baseline="0" dirty="0" smtClean="0"/>
              <a:t> rollen benoemen; </a:t>
            </a:r>
            <a:r>
              <a:rPr lang="nl-NL" baseline="0" dirty="0" err="1" smtClean="0"/>
              <a:t>Lkr</a:t>
            </a:r>
            <a:r>
              <a:rPr lang="nl-NL" baseline="0" dirty="0" smtClean="0"/>
              <a:t>, ICC, EDU.</a:t>
            </a:r>
          </a:p>
          <a:p>
            <a:r>
              <a:rPr lang="nl-NL" baseline="0" dirty="0" smtClean="0"/>
              <a:t>Voorbeelden van Film van afgelopen jaar</a:t>
            </a:r>
            <a:endParaRPr lang="en-US"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44</a:t>
            </a:fld>
            <a:endParaRPr lang="nl-NL"/>
          </a:p>
        </p:txBody>
      </p:sp>
    </p:spTree>
    <p:extLst>
      <p:ext uri="{BB962C8B-B14F-4D97-AF65-F5344CB8AC3E}">
        <p14:creationId xmlns:p14="http://schemas.microsoft.com/office/powerpoint/2010/main" val="2729518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13.30-13.35</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65</a:t>
            </a:fld>
            <a:endParaRPr lang="nl-NL"/>
          </a:p>
        </p:txBody>
      </p:sp>
    </p:spTree>
    <p:extLst>
      <p:ext uri="{BB962C8B-B14F-4D97-AF65-F5344CB8AC3E}">
        <p14:creationId xmlns:p14="http://schemas.microsoft.com/office/powerpoint/2010/main" val="369354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CF44090-3819-4455-92A8-76E1F2BA41F5}" type="slidenum">
              <a:rPr lang="nl-NL" smtClean="0"/>
              <a:t>17</a:t>
            </a:fld>
            <a:endParaRPr lang="nl-NL"/>
          </a:p>
        </p:txBody>
      </p:sp>
    </p:spTree>
    <p:extLst>
      <p:ext uri="{BB962C8B-B14F-4D97-AF65-F5344CB8AC3E}">
        <p14:creationId xmlns:p14="http://schemas.microsoft.com/office/powerpoint/2010/main" val="101823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657B3-484E-4918-BF82-05D41749876F}" type="slidenum">
              <a:rPr lang="nl-NL" smtClean="0"/>
              <a:t>18</a:t>
            </a:fld>
            <a:endParaRPr lang="nl-NL"/>
          </a:p>
        </p:txBody>
      </p:sp>
    </p:spTree>
    <p:extLst>
      <p:ext uri="{BB962C8B-B14F-4D97-AF65-F5344CB8AC3E}">
        <p14:creationId xmlns:p14="http://schemas.microsoft.com/office/powerpoint/2010/main" val="292423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19</a:t>
            </a:fld>
            <a:endParaRPr lang="nl-NL"/>
          </a:p>
        </p:txBody>
      </p:sp>
    </p:spTree>
    <p:extLst>
      <p:ext uri="{BB962C8B-B14F-4D97-AF65-F5344CB8AC3E}">
        <p14:creationId xmlns:p14="http://schemas.microsoft.com/office/powerpoint/2010/main" val="127651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Anneke levert dit nog</a:t>
            </a:r>
            <a:r>
              <a:rPr lang="nl-NL" baseline="0" dirty="0" smtClean="0"/>
              <a:t> aan. ..\versie%203.0%20format%20%20toelichting%20Lesbrief%20KOS%20en%20Wijkproject.doc</a:t>
            </a:r>
            <a:endParaRPr lang="nl-NL" dirty="0"/>
          </a:p>
        </p:txBody>
      </p:sp>
      <p:sp>
        <p:nvSpPr>
          <p:cNvPr id="4" name="Tijdelijke aanduiding voor dianummer 3"/>
          <p:cNvSpPr>
            <a:spLocks noGrp="1"/>
          </p:cNvSpPr>
          <p:nvPr>
            <p:ph type="sldNum" sz="quarter" idx="10"/>
          </p:nvPr>
        </p:nvSpPr>
        <p:spPr/>
        <p:txBody>
          <a:bodyPr/>
          <a:lstStyle/>
          <a:p>
            <a:fld id="{37A32197-BFB1-45C6-99E1-4FA09F741D9C}" type="slidenum">
              <a:rPr lang="nl-NL" smtClean="0"/>
              <a:t>23</a:t>
            </a:fld>
            <a:endParaRPr lang="nl-NL"/>
          </a:p>
        </p:txBody>
      </p:sp>
    </p:spTree>
    <p:extLst>
      <p:ext uri="{BB962C8B-B14F-4D97-AF65-F5344CB8AC3E}">
        <p14:creationId xmlns:p14="http://schemas.microsoft.com/office/powerpoint/2010/main" val="146625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CF44090-3819-4455-92A8-76E1F2BA41F5}" type="slidenum">
              <a:rPr lang="nl-NL" smtClean="0"/>
              <a:t>30</a:t>
            </a:fld>
            <a:endParaRPr lang="nl-NL"/>
          </a:p>
        </p:txBody>
      </p:sp>
    </p:spTree>
    <p:extLst>
      <p:ext uri="{BB962C8B-B14F-4D97-AF65-F5344CB8AC3E}">
        <p14:creationId xmlns:p14="http://schemas.microsoft.com/office/powerpoint/2010/main" val="44011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35</a:t>
            </a:fld>
            <a:endParaRPr lang="nl-NL"/>
          </a:p>
        </p:txBody>
      </p:sp>
    </p:spTree>
    <p:extLst>
      <p:ext uri="{BB962C8B-B14F-4D97-AF65-F5344CB8AC3E}">
        <p14:creationId xmlns:p14="http://schemas.microsoft.com/office/powerpoint/2010/main" val="272951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38</a:t>
            </a:fld>
            <a:endParaRPr lang="nl-NL"/>
          </a:p>
        </p:txBody>
      </p:sp>
    </p:spTree>
    <p:extLst>
      <p:ext uri="{BB962C8B-B14F-4D97-AF65-F5344CB8AC3E}">
        <p14:creationId xmlns:p14="http://schemas.microsoft.com/office/powerpoint/2010/main" val="272951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a:t>
            </a:r>
            <a:r>
              <a:rPr lang="nl-NL" baseline="0" dirty="0" smtClean="0"/>
              <a:t> rollen benoemen; </a:t>
            </a:r>
            <a:r>
              <a:rPr lang="nl-NL" baseline="0" dirty="0" err="1" smtClean="0"/>
              <a:t>Lkr</a:t>
            </a:r>
            <a:r>
              <a:rPr lang="nl-NL" baseline="0" dirty="0" smtClean="0"/>
              <a:t>, ICC, EDU.</a:t>
            </a:r>
          </a:p>
          <a:p>
            <a:r>
              <a:rPr lang="nl-NL" baseline="0" dirty="0" smtClean="0"/>
              <a:t>Voorbeelden van Film van afgelopen jaar</a:t>
            </a:r>
            <a:endParaRPr lang="en-US"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39</a:t>
            </a:fld>
            <a:endParaRPr lang="nl-NL"/>
          </a:p>
        </p:txBody>
      </p:sp>
    </p:spTree>
    <p:extLst>
      <p:ext uri="{BB962C8B-B14F-4D97-AF65-F5344CB8AC3E}">
        <p14:creationId xmlns:p14="http://schemas.microsoft.com/office/powerpoint/2010/main" val="272951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BFB01AC-5693-414F-8A3A-4726D1BC7664}" type="datetimeFigureOut">
              <a:rPr lang="nl-NL" smtClean="0"/>
              <a:t>15-12-17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30041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FB01AC-5693-414F-8A3A-4726D1BC7664}" type="datetimeFigureOut">
              <a:rPr lang="nl-NL" smtClean="0"/>
              <a:t>15-12-17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73553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FB01AC-5693-414F-8A3A-4726D1BC7664}" type="datetimeFigureOut">
              <a:rPr lang="nl-NL" smtClean="0"/>
              <a:t>15-12-17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213983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FB01AC-5693-414F-8A3A-4726D1BC7664}" type="datetimeFigureOut">
              <a:rPr lang="nl-NL" smtClean="0"/>
              <a:t>15-12-17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111727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BFB01AC-5693-414F-8A3A-4726D1BC7664}" type="datetimeFigureOut">
              <a:rPr lang="nl-NL" smtClean="0"/>
              <a:t>15-12-17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100958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BFB01AC-5693-414F-8A3A-4726D1BC7664}" type="datetimeFigureOut">
              <a:rPr lang="nl-NL" smtClean="0"/>
              <a:t>15-12-17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935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BFB01AC-5693-414F-8A3A-4726D1BC7664}" type="datetimeFigureOut">
              <a:rPr lang="nl-NL" smtClean="0"/>
              <a:t>15-12-17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28478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BFB01AC-5693-414F-8A3A-4726D1BC7664}" type="datetimeFigureOut">
              <a:rPr lang="nl-NL" smtClean="0"/>
              <a:t>15-12-17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159532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BFB01AC-5693-414F-8A3A-4726D1BC7664}" type="datetimeFigureOut">
              <a:rPr lang="nl-NL" smtClean="0"/>
              <a:t>15-12-17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25935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FB01AC-5693-414F-8A3A-4726D1BC7664}" type="datetimeFigureOut">
              <a:rPr lang="nl-NL" smtClean="0"/>
              <a:t>15-12-17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71709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FB01AC-5693-414F-8A3A-4726D1BC7664}" type="datetimeFigureOut">
              <a:rPr lang="nl-NL" smtClean="0"/>
              <a:t>15-12-17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4172AA1-E43F-413C-A7CF-FD4CF11A3713}" type="slidenum">
              <a:rPr lang="nl-NL" smtClean="0"/>
              <a:t>‹nr.›</a:t>
            </a:fld>
            <a:endParaRPr lang="nl-NL"/>
          </a:p>
        </p:txBody>
      </p:sp>
    </p:spTree>
    <p:extLst>
      <p:ext uri="{BB962C8B-B14F-4D97-AF65-F5344CB8AC3E}">
        <p14:creationId xmlns:p14="http://schemas.microsoft.com/office/powerpoint/2010/main" val="36421271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B01AC-5693-414F-8A3A-4726D1BC7664}" type="datetimeFigureOut">
              <a:rPr lang="nl-NL" smtClean="0"/>
              <a:t>15-12-17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2AA1-E43F-413C-A7CF-FD4CF11A3713}" type="slidenum">
              <a:rPr lang="nl-NL" smtClean="0"/>
              <a:t>‹nr.›</a:t>
            </a:fld>
            <a:endParaRPr lang="nl-NL"/>
          </a:p>
        </p:txBody>
      </p:sp>
    </p:spTree>
    <p:extLst>
      <p:ext uri="{BB962C8B-B14F-4D97-AF65-F5344CB8AC3E}">
        <p14:creationId xmlns:p14="http://schemas.microsoft.com/office/powerpoint/2010/main" val="3456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goo.gl/photos/fpKHKc1Xfg19hiPh6" TargetMode="External"/><Relationship Id="rId3" Type="http://schemas.openxmlformats.org/officeDocument/2006/relationships/hyperlink" Target="https://www.youtube.com/playlist?list=PLwHv4K1NFFQqQUd20i1W4o2cwBIF16WP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tule.slo.nl/index.html" TargetMode="External"/><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hyperlink" Target="../Lesbrief%203.2/Formulier%20Lesbrief%20ICC%20wijkproject%20%201516.doc"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hyperlink" Target="gr3-4muziekcmkhengelo%20checklist.docx" TargetMode="External"/><Relationship Id="rId4" Type="http://schemas.openxmlformats.org/officeDocument/2006/relationships/hyperlink" Target="gr5-6Schilderkunstcmkhengelo%20checklist.docx" TargetMode="External"/><Relationship Id="rId5" Type="http://schemas.openxmlformats.org/officeDocument/2006/relationships/hyperlink" Target="gr7-8%20Architectuurcmkhengelo%20checklist.docx" TargetMode="External"/><Relationship Id="rId1" Type="http://schemas.openxmlformats.org/officeDocument/2006/relationships/slideLayout" Target="../slideLayouts/slideLayout2.xml"/><Relationship Id="rId2" Type="http://schemas.openxmlformats.org/officeDocument/2006/relationships/hyperlink" Target="gr1-2Architectuurcmkhengelo%20checklist.doc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microsoft.com/office/2007/relationships/hdphoto" Target="../media/hdphoto1.wdp"/><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pp.biteable.com/videos/preview/140595/24785a442867e99c39b697334e73004693e98fb0" TargetMode="Externa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hyperlink" Target="http://www.jeugdpleinhengelo.n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hyperlink" Target="http://www.jeugdpleinhengelo.nl/"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hyperlink" Target="http://tule.slo.n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hyperlink" Target="../Leerlijn_Beeldend%20_Didactisch.pdf" TargetMode="External"/><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hyperlink" Target="http://kunstzinnigeorientatie.slo.nl/samenhang/21eeuw/" TargetMode="External"/><Relationship Id="rId1" Type="http://schemas.openxmlformats.org/officeDocument/2006/relationships/slideLayout" Target="../slideLayouts/slideLayout2.xml"/><Relationship Id="rId2"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NULL" TargetMode="External"/><Relationship Id="rId5" Type="http://schemas.openxmlformats.org/officeDocument/2006/relationships/image" Target="../media/image56.jpeg"/><Relationship Id="rId6" Type="http://schemas.openxmlformats.org/officeDocument/2006/relationships/image" Target="../media/image57.jpeg"/><Relationship Id="rId7" Type="http://schemas.openxmlformats.org/officeDocument/2006/relationships/hyperlink" Target="http://www.google.nl/url?sa=i&amp;rct=j&amp;q=&amp;esrc=s&amp;frm=1&amp;source=images&amp;cd=&amp;cad=rja&amp;uact=8&amp;ved=0CAcQjRw&amp;url=http://www.computeridee.nl/downloads/grafisch/photofit-me-maak-een-compositietekening-van-uzelf/&amp;ei=o2MRVYGyBIXVOPfAgegC&amp;bvm=bv.89184060,d.ZWU&amp;psig=AFQjCNFPt8TFXTR4xiUwdvzLbKUWwP4FJg&amp;ust=1427289348882515" TargetMode="External"/><Relationship Id="rId8"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NULL" TargetMode="External"/><Relationship Id="rId5" Type="http://schemas.openxmlformats.org/officeDocument/2006/relationships/image" Target="../media/image56.jpeg"/><Relationship Id="rId6" Type="http://schemas.openxmlformats.org/officeDocument/2006/relationships/image" Target="../media/image59.jpeg"/><Relationship Id="rId7" Type="http://schemas.openxmlformats.org/officeDocument/2006/relationships/hyperlink" Target="http://www.google.nl/url?sa=i&amp;rct=j&amp;q=&amp;esrc=s&amp;frm=1&amp;source=images&amp;cd=&amp;cad=rja&amp;uact=8&amp;ved=0CAcQjRw&amp;url=http://oud.puntuit.nl/acties/helden_2_2045/malala_yusufzai_heldin_van_pakistan_1_683368&amp;ei=jmQRVcLSCIKSPfmhgbgE&amp;bvm=bv.89184060,d.ZWU&amp;psig=AFQjCNE20LwVxuwBZydvh9Jc2nM1HcbDwA&amp;ust=1427289573494024" TargetMode="External"/><Relationship Id="rId8" Type="http://schemas.openxmlformats.org/officeDocument/2006/relationships/image" Target="../media/image60.jpeg"/><Relationship Id="rId9" Type="http://schemas.openxmlformats.org/officeDocument/2006/relationships/hyperlink" Target="http://www.google.nl/url?sa=i&amp;rct=j&amp;q=&amp;esrc=s&amp;frm=1&amp;source=images&amp;cd=&amp;cad=rja&amp;uact=8&amp;ved=0CAcQjRw&amp;url=http://www.keerzijde.org/2011/03/hoe-drugs-de-mensheid-vleugels-gaven.html&amp;ei=R2URVf_WOIO5Peq8gZAO&amp;psig=AFQjCNFrkH1p3he4SngU93d9TBiFGfRjCg&amp;ust=1427289707570494" TargetMode="External"/><Relationship Id="rId10"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NULL" TargetMode="External"/><Relationship Id="rId5" Type="http://schemas.openxmlformats.org/officeDocument/2006/relationships/image" Target="../media/image56.jpeg"/><Relationship Id="rId6"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NULL" TargetMode="External"/><Relationship Id="rId5" Type="http://schemas.openxmlformats.org/officeDocument/2006/relationships/image" Target="../media/image56.jpeg"/><Relationship Id="rId6" Type="http://schemas.openxmlformats.org/officeDocument/2006/relationships/image" Target="../media/image63.jpeg"/><Relationship Id="rId7"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NULL" TargetMode="External"/><Relationship Id="rId5" Type="http://schemas.openxmlformats.org/officeDocument/2006/relationships/image" Target="../media/image56.jpeg"/><Relationship Id="rId6" Type="http://schemas.openxmlformats.org/officeDocument/2006/relationships/image" Target="../media/image65.jpeg"/><Relationship Id="rId7" Type="http://schemas.openxmlformats.org/officeDocument/2006/relationships/hyperlink" Target="http://www.google.nl/url?sa=i&amp;rct=j&amp;q=&amp;esrc=s&amp;frm=1&amp;source=images&amp;cd=&amp;cad=rja&amp;uact=8&amp;ved=0CAcQjRw&amp;url=http://zoom.nl/artikel/cursussen/22897-workshop-paint-net/5.html&amp;ei=VWcRVc-vEsXfPdGHgeAF&amp;bvm=bv.89184060,d.d24&amp;psig=AFQjCNHNRG4qkURQAY5eA8K-t_P7SzL-Tw&amp;ust=1427290278731151" TargetMode="External"/><Relationship Id="rId8"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NULL" TargetMode="External"/><Relationship Id="rId5" Type="http://schemas.openxmlformats.org/officeDocument/2006/relationships/image" Target="../media/image56.jpeg"/><Relationship Id="rId6"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NULL" TargetMode="External"/><Relationship Id="rId5" Type="http://schemas.openxmlformats.org/officeDocument/2006/relationships/image" Target="../media/image56.jpeg"/><Relationship Id="rId6"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hyperlink" Target="../../../Ontwikkelwerk/Voorbeelden%20zelfbeoordeling" TargetMode="External"/><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jpg"/><Relationship Id="rId5" Type="http://schemas.openxmlformats.org/officeDocument/2006/relationships/image" Target="../media/image73.jpg"/><Relationship Id="rId6" Type="http://schemas.openxmlformats.org/officeDocument/2006/relationships/image" Target="../media/image74.jpg"/><Relationship Id="rId7" Type="http://schemas.openxmlformats.org/officeDocument/2006/relationships/image" Target="../media/image75.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27584" y="117693"/>
            <a:ext cx="7848872" cy="6740307"/>
          </a:xfrm>
          <a:prstGeom prst="rect">
            <a:avLst/>
          </a:prstGeom>
        </p:spPr>
        <p:txBody>
          <a:bodyPr wrap="square">
            <a:spAutoFit/>
          </a:bodyPr>
          <a:lstStyle/>
          <a:p>
            <a:r>
              <a:rPr lang="nl-NL" b="1" dirty="0"/>
              <a:t>20 april </a:t>
            </a:r>
            <a:endParaRPr lang="nl-NL" dirty="0"/>
          </a:p>
          <a:p>
            <a:r>
              <a:rPr lang="nl-NL" b="1" dirty="0"/>
              <a:t> </a:t>
            </a:r>
            <a:endParaRPr lang="nl-NL" dirty="0"/>
          </a:p>
          <a:p>
            <a:r>
              <a:rPr lang="nl-NL" dirty="0"/>
              <a:t>Ronald heeft filmpje eindexpo muziek</a:t>
            </a:r>
          </a:p>
          <a:p>
            <a:r>
              <a:rPr lang="nl-NL" dirty="0"/>
              <a:t> </a:t>
            </a:r>
          </a:p>
          <a:p>
            <a:r>
              <a:rPr lang="nl-NL" dirty="0"/>
              <a:t> </a:t>
            </a:r>
          </a:p>
          <a:p>
            <a:r>
              <a:rPr lang="nl-NL" dirty="0"/>
              <a:t>Alle rollen in beeld brengen</a:t>
            </a:r>
          </a:p>
          <a:p>
            <a:r>
              <a:rPr lang="nl-NL" dirty="0"/>
              <a:t>Leerkracht </a:t>
            </a:r>
            <a:r>
              <a:rPr lang="nl-NL" dirty="0" err="1"/>
              <a:t>icc</a:t>
            </a:r>
            <a:r>
              <a:rPr lang="nl-NL" dirty="0"/>
              <a:t> educatief medewerker directeur </a:t>
            </a:r>
            <a:r>
              <a:rPr lang="nl-NL" dirty="0">
                <a:sym typeface="Wingdings"/>
              </a:rPr>
              <a:t></a:t>
            </a:r>
            <a:r>
              <a:rPr lang="nl-NL" dirty="0"/>
              <a:t> leerlijn zeggen</a:t>
            </a:r>
          </a:p>
          <a:p>
            <a:r>
              <a:rPr lang="nl-NL" dirty="0"/>
              <a:t>Proces model </a:t>
            </a:r>
            <a:r>
              <a:rPr lang="nl-NL" dirty="0" err="1"/>
              <a:t>roelofs</a:t>
            </a:r>
            <a:r>
              <a:rPr lang="nl-NL" dirty="0"/>
              <a:t> , maar dan beginnen bij resultaat </a:t>
            </a:r>
          </a:p>
          <a:p>
            <a:r>
              <a:rPr lang="nl-NL" dirty="0"/>
              <a:t> </a:t>
            </a:r>
          </a:p>
          <a:p>
            <a:r>
              <a:rPr lang="nl-NL" dirty="0"/>
              <a:t>Werkgedrag: wat lag er (leerlijnen </a:t>
            </a:r>
            <a:r>
              <a:rPr lang="nl-NL" dirty="0" err="1"/>
              <a:t>moestenling</a:t>
            </a:r>
            <a:r>
              <a:rPr lang="nl-NL" dirty="0"/>
              <a:t>, culturele </a:t>
            </a:r>
            <a:r>
              <a:rPr lang="nl-NL" dirty="0" err="1"/>
              <a:t>inste</a:t>
            </a:r>
            <a:r>
              <a:rPr lang="nl-NL" dirty="0"/>
              <a:t>) </a:t>
            </a:r>
          </a:p>
          <a:p>
            <a:r>
              <a:rPr lang="nl-NL" dirty="0"/>
              <a:t>Wat voor beslissingen zijn gemaakt? (horizontale leerlijn, verticale )</a:t>
            </a:r>
          </a:p>
          <a:p>
            <a:r>
              <a:rPr lang="nl-NL" dirty="0"/>
              <a:t> </a:t>
            </a:r>
          </a:p>
          <a:p>
            <a:r>
              <a:rPr lang="nl-NL" dirty="0"/>
              <a:t> </a:t>
            </a:r>
          </a:p>
          <a:p>
            <a:r>
              <a:rPr lang="nl-NL" dirty="0"/>
              <a:t>Klein stukje muziek als aanleiding </a:t>
            </a:r>
            <a:r>
              <a:rPr lang="nl-NL" dirty="0">
                <a:sym typeface="Wingdings"/>
              </a:rPr>
              <a:t></a:t>
            </a:r>
            <a:r>
              <a:rPr lang="nl-NL" dirty="0"/>
              <a:t> groter voorbeeld schilderkunst </a:t>
            </a:r>
          </a:p>
          <a:p>
            <a:r>
              <a:rPr lang="nl-NL" dirty="0"/>
              <a:t> </a:t>
            </a:r>
          </a:p>
          <a:p>
            <a:r>
              <a:rPr lang="nl-NL" dirty="0"/>
              <a:t>Kruisjes zijn vakspecifieke verticale leerlijn</a:t>
            </a:r>
          </a:p>
          <a:p>
            <a:r>
              <a:rPr lang="nl-NL" dirty="0"/>
              <a:t>Rondjes zijn </a:t>
            </a:r>
            <a:r>
              <a:rPr lang="nl-NL" dirty="0" err="1"/>
              <a:t>projectspecifieke</a:t>
            </a:r>
            <a:r>
              <a:rPr lang="nl-NL" dirty="0"/>
              <a:t> verticale leerlijn</a:t>
            </a:r>
          </a:p>
          <a:p>
            <a:r>
              <a:rPr lang="nl-NL" dirty="0"/>
              <a:t> </a:t>
            </a:r>
          </a:p>
          <a:p>
            <a:r>
              <a:rPr lang="nl-NL" dirty="0"/>
              <a:t> </a:t>
            </a:r>
          </a:p>
          <a:p>
            <a:r>
              <a:rPr lang="nl-NL" dirty="0"/>
              <a:t>Vorm:</a:t>
            </a:r>
          </a:p>
          <a:p>
            <a:r>
              <a:rPr lang="nl-NL" dirty="0"/>
              <a:t> </a:t>
            </a:r>
          </a:p>
          <a:p>
            <a:r>
              <a:rPr lang="nl-NL" dirty="0"/>
              <a:t>Filmpje eindexpo muziek op </a:t>
            </a:r>
            <a:r>
              <a:rPr lang="nl-NL" dirty="0" err="1"/>
              <a:t>kuypersschool</a:t>
            </a:r>
            <a:r>
              <a:rPr lang="nl-NL" dirty="0"/>
              <a:t>, betrokkenen komen aan het woord, zorgen dat het woord leerlijn valt</a:t>
            </a:r>
          </a:p>
          <a:p>
            <a:r>
              <a:rPr lang="nl-NL" dirty="0"/>
              <a:t> </a:t>
            </a:r>
          </a:p>
        </p:txBody>
      </p:sp>
      <p:sp>
        <p:nvSpPr>
          <p:cNvPr id="3" name="Rechthoek 2"/>
          <p:cNvSpPr/>
          <p:nvPr/>
        </p:nvSpPr>
        <p:spPr>
          <a:xfrm>
            <a:off x="4721754" y="0"/>
            <a:ext cx="4572000" cy="1477328"/>
          </a:xfrm>
          <a:prstGeom prst="rect">
            <a:avLst/>
          </a:prstGeom>
        </p:spPr>
        <p:txBody>
          <a:bodyPr>
            <a:spAutoFit/>
          </a:bodyPr>
          <a:lstStyle/>
          <a:p>
            <a:r>
              <a:rPr lang="nl-NL" b="1" dirty="0" err="1"/>
              <a:t>kuypersschool</a:t>
            </a:r>
            <a:r>
              <a:rPr lang="nl-NL" b="1" dirty="0"/>
              <a:t> muziek</a:t>
            </a:r>
            <a:endParaRPr lang="nl-NL" dirty="0"/>
          </a:p>
          <a:p>
            <a:r>
              <a:rPr lang="nl-NL" b="1" u="sng" dirty="0">
                <a:hlinkClick r:id="rId2"/>
              </a:rPr>
              <a:t>https://goo.gl/photos/fpKHKc1Xfg19hiPh6</a:t>
            </a:r>
            <a:endParaRPr lang="nl-NL" dirty="0"/>
          </a:p>
          <a:p>
            <a:r>
              <a:rPr lang="nl-NL" b="1" u="sng" dirty="0">
                <a:hlinkClick r:id="rId3"/>
              </a:rPr>
              <a:t>https://www.youtube.com/playlist?list=PLwHv4K1NFFQqQUd20i1W4o2cwBIF16WPv</a:t>
            </a:r>
            <a:r>
              <a:rPr lang="nl-NL" b="1" dirty="0"/>
              <a:t> </a:t>
            </a:r>
            <a:endParaRPr lang="nl-NL" dirty="0"/>
          </a:p>
          <a:p>
            <a:r>
              <a:rPr lang="nl-NL" b="1" dirty="0"/>
              <a:t> </a:t>
            </a:r>
            <a:endParaRPr lang="nl-NL" dirty="0"/>
          </a:p>
        </p:txBody>
      </p:sp>
    </p:spTree>
    <p:extLst>
      <p:ext uri="{BB962C8B-B14F-4D97-AF65-F5344CB8AC3E}">
        <p14:creationId xmlns:p14="http://schemas.microsoft.com/office/powerpoint/2010/main" val="55289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hthoek 1"/>
          <p:cNvSpPr/>
          <p:nvPr/>
        </p:nvSpPr>
        <p:spPr>
          <a:xfrm>
            <a:off x="827584" y="260648"/>
            <a:ext cx="6707990" cy="1754326"/>
          </a:xfrm>
          <a:prstGeom prst="rect">
            <a:avLst/>
          </a:prstGeom>
        </p:spPr>
        <p:txBody>
          <a:bodyPr wrap="none">
            <a:spAutoFit/>
          </a:bodyPr>
          <a:lstStyle/>
          <a:p>
            <a:r>
              <a:rPr lang="nl-NL" sz="5400" dirty="0">
                <a:solidFill>
                  <a:schemeClr val="bg1"/>
                </a:solidFill>
              </a:rPr>
              <a:t>Dan leerlijnen </a:t>
            </a:r>
            <a:endParaRPr lang="nl-NL" sz="5400" dirty="0" smtClean="0">
              <a:solidFill>
                <a:schemeClr val="bg1"/>
              </a:solidFill>
            </a:endParaRPr>
          </a:p>
          <a:p>
            <a:r>
              <a:rPr lang="nl-NL" sz="5400" dirty="0" smtClean="0">
                <a:solidFill>
                  <a:schemeClr val="bg1"/>
                </a:solidFill>
              </a:rPr>
              <a:t>totaaloverzicht </a:t>
            </a:r>
            <a:r>
              <a:rPr lang="nl-NL" sz="5400" dirty="0">
                <a:solidFill>
                  <a:schemeClr val="bg1"/>
                </a:solidFill>
              </a:rPr>
              <a:t>schema</a:t>
            </a:r>
          </a:p>
        </p:txBody>
      </p:sp>
      <p:sp>
        <p:nvSpPr>
          <p:cNvPr id="3" name="Rechthoek 2"/>
          <p:cNvSpPr/>
          <p:nvPr/>
        </p:nvSpPr>
        <p:spPr>
          <a:xfrm>
            <a:off x="971600" y="2780928"/>
            <a:ext cx="5904656" cy="3170099"/>
          </a:xfrm>
          <a:prstGeom prst="rect">
            <a:avLst/>
          </a:prstGeom>
        </p:spPr>
        <p:txBody>
          <a:bodyPr wrap="square">
            <a:spAutoFit/>
          </a:bodyPr>
          <a:lstStyle/>
          <a:p>
            <a:r>
              <a:rPr lang="nl-NL" sz="4000" dirty="0">
                <a:solidFill>
                  <a:schemeClr val="bg1"/>
                </a:solidFill>
              </a:rPr>
              <a:t>(laten zien dat er meerdere thema’s zijn – dan 1 thema , namelijk het thema Schilderkunst, uitlichten en gebruiken als voorbeeld) </a:t>
            </a:r>
          </a:p>
        </p:txBody>
      </p:sp>
    </p:spTree>
    <p:extLst>
      <p:ext uri="{BB962C8B-B14F-4D97-AF65-F5344CB8AC3E}">
        <p14:creationId xmlns:p14="http://schemas.microsoft.com/office/powerpoint/2010/main" val="659816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graphicFrame>
        <p:nvGraphicFramePr>
          <p:cNvPr id="4" name="Object 3"/>
          <p:cNvGraphicFramePr>
            <a:graphicFrameLocks noChangeAspect="1"/>
          </p:cNvGraphicFramePr>
          <p:nvPr>
            <p:extLst>
              <p:ext uri="{D42A27DB-BD31-4B8C-83A1-F6EECF244321}">
                <p14:modId xmlns:p14="http://schemas.microsoft.com/office/powerpoint/2010/main" val="541247433"/>
              </p:ext>
            </p:extLst>
          </p:nvPr>
        </p:nvGraphicFramePr>
        <p:xfrm>
          <a:off x="12614" y="0"/>
          <a:ext cx="9131386" cy="7118648"/>
        </p:xfrm>
        <a:graphic>
          <a:graphicData uri="http://schemas.openxmlformats.org/presentationml/2006/ole">
            <mc:AlternateContent xmlns:mc="http://schemas.openxmlformats.org/markup-compatibility/2006">
              <mc:Choice xmlns:v="urn:schemas-microsoft-com:vml" Requires="v">
                <p:oleObj spid="_x0000_s1038"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2614" y="0"/>
                        <a:ext cx="9131386" cy="7118648"/>
                      </a:xfrm>
                      <a:prstGeom prst="rect">
                        <a:avLst/>
                      </a:prstGeom>
                    </p:spPr>
                  </p:pic>
                </p:oleObj>
              </mc:Fallback>
            </mc:AlternateContent>
          </a:graphicData>
        </a:graphic>
      </p:graphicFrame>
    </p:spTree>
    <p:extLst>
      <p:ext uri="{BB962C8B-B14F-4D97-AF65-F5344CB8AC3E}">
        <p14:creationId xmlns:p14="http://schemas.microsoft.com/office/powerpoint/2010/main" val="268972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143000"/>
          </a:xfrm>
        </p:spPr>
        <p:txBody>
          <a:bodyPr>
            <a:normAutofit fontScale="90000"/>
          </a:bodyPr>
          <a:lstStyle/>
          <a:p>
            <a:r>
              <a:rPr lang="nl-NL" dirty="0" smtClean="0"/>
              <a:t>Cultuurontmoeting</a:t>
            </a:r>
            <a:br>
              <a:rPr lang="nl-NL" dirty="0" smtClean="0"/>
            </a:br>
            <a:r>
              <a:rPr lang="nl-NL" dirty="0" smtClean="0"/>
              <a:t>Film en Fotografie</a:t>
            </a:r>
            <a:br>
              <a:rPr lang="nl-NL" dirty="0" smtClean="0"/>
            </a:br>
            <a:r>
              <a:rPr lang="nl-NL" dirty="0" smtClean="0"/>
              <a:t>Gr.1/2</a:t>
            </a:r>
            <a:endParaRPr lang="en-US" dirty="0"/>
          </a:p>
        </p:txBody>
      </p:sp>
      <p:sp>
        <p:nvSpPr>
          <p:cNvPr id="3" name="Content Placeholder 2"/>
          <p:cNvSpPr>
            <a:spLocks noGrp="1"/>
          </p:cNvSpPr>
          <p:nvPr>
            <p:ph idx="1"/>
          </p:nvPr>
        </p:nvSpPr>
        <p:spPr>
          <a:xfrm>
            <a:off x="467544" y="1600200"/>
            <a:ext cx="8219256" cy="1396752"/>
          </a:xfrm>
          <a:solidFill>
            <a:schemeClr val="accent2"/>
          </a:solidFill>
        </p:spPr>
        <p:txBody>
          <a:bodyPr>
            <a:normAutofit fontScale="92500" lnSpcReduction="20000"/>
          </a:bodyPr>
          <a:lstStyle/>
          <a:p>
            <a:pPr marL="0" indent="0">
              <a:buNone/>
            </a:pPr>
            <a:r>
              <a:rPr lang="nl-NL" sz="2000" dirty="0" smtClean="0">
                <a:solidFill>
                  <a:schemeClr val="bg1"/>
                </a:solidFill>
              </a:rPr>
              <a:t>TULE </a:t>
            </a:r>
          </a:p>
          <a:p>
            <a:pPr marL="0" indent="0">
              <a:buNone/>
            </a:pPr>
            <a:r>
              <a:rPr lang="nl-NL" sz="2000" dirty="0" smtClean="0">
                <a:solidFill>
                  <a:schemeClr val="bg1"/>
                </a:solidFill>
              </a:rPr>
              <a:t>betekenisvolle onderwerpen en thema’s</a:t>
            </a:r>
          </a:p>
          <a:p>
            <a:pPr marL="0" indent="0">
              <a:buNone/>
            </a:pPr>
            <a:r>
              <a:rPr lang="nl-NL" sz="1800" dirty="0" smtClean="0"/>
              <a:t>-bijvoorbeeld: mensen, dieren, figuren uit verhalen</a:t>
            </a:r>
          </a:p>
          <a:p>
            <a:pPr marL="0" indent="0">
              <a:buNone/>
            </a:pPr>
            <a:r>
              <a:rPr lang="nl-NL" sz="1800" dirty="0" smtClean="0">
                <a:solidFill>
                  <a:schemeClr val="bg1"/>
                </a:solidFill>
              </a:rPr>
              <a:t>Materialen en technieken</a:t>
            </a:r>
          </a:p>
          <a:p>
            <a:pPr marL="0" indent="0">
              <a:buNone/>
            </a:pPr>
            <a:r>
              <a:rPr lang="nl-NL" sz="1800" dirty="0" smtClean="0"/>
              <a:t>-digitale foto’s maken</a:t>
            </a:r>
          </a:p>
          <a:p>
            <a:pPr marL="0" indent="0">
              <a:buNone/>
            </a:pPr>
            <a:endParaRPr lang="nl-NL" sz="1800" dirty="0" smtClean="0"/>
          </a:p>
          <a:p>
            <a:pPr marL="0" indent="0">
              <a:buNone/>
            </a:pPr>
            <a:endParaRPr lang="nl-NL" sz="1800" dirty="0" smtClean="0"/>
          </a:p>
          <a:p>
            <a:pPr marL="0" indent="0">
              <a:buNone/>
            </a:pPr>
            <a:endParaRPr lang="nl-NL" sz="1800" dirty="0" smtClean="0"/>
          </a:p>
          <a:p>
            <a:pPr marL="0" indent="0">
              <a:buNone/>
            </a:pPr>
            <a:endParaRPr lang="en-US" dirty="0"/>
          </a:p>
        </p:txBody>
      </p:sp>
      <p:sp>
        <p:nvSpPr>
          <p:cNvPr id="4" name="TextBox 3"/>
          <p:cNvSpPr txBox="1"/>
          <p:nvPr/>
        </p:nvSpPr>
        <p:spPr>
          <a:xfrm>
            <a:off x="467544" y="3182044"/>
            <a:ext cx="4464496" cy="2800767"/>
          </a:xfrm>
          <a:prstGeom prst="rect">
            <a:avLst/>
          </a:prstGeom>
          <a:solidFill>
            <a:srgbClr val="FFC000"/>
          </a:solidFill>
        </p:spPr>
        <p:txBody>
          <a:bodyPr wrap="square" rtlCol="0">
            <a:spAutoFit/>
          </a:bodyPr>
          <a:lstStyle/>
          <a:p>
            <a:r>
              <a:rPr lang="nl-NL" dirty="0" smtClean="0">
                <a:solidFill>
                  <a:srgbClr val="C00000"/>
                </a:solidFill>
              </a:rPr>
              <a:t>KO -Tekenen</a:t>
            </a:r>
          </a:p>
          <a:p>
            <a:r>
              <a:rPr lang="nl-NL" dirty="0" smtClean="0"/>
              <a:t>Digitale foto’s maken</a:t>
            </a:r>
          </a:p>
          <a:p>
            <a:endParaRPr lang="nl-NL" dirty="0" smtClean="0"/>
          </a:p>
          <a:p>
            <a:r>
              <a:rPr lang="nl-NL" dirty="0" smtClean="0"/>
              <a:t>*wat is een portret?</a:t>
            </a:r>
          </a:p>
          <a:p>
            <a:r>
              <a:rPr lang="nl-NL" dirty="0" smtClean="0"/>
              <a:t>*leren fotograferen</a:t>
            </a:r>
          </a:p>
          <a:p>
            <a:r>
              <a:rPr lang="nl-NL" dirty="0"/>
              <a:t> </a:t>
            </a:r>
            <a:r>
              <a:rPr lang="nl-NL" dirty="0" smtClean="0"/>
              <a:t> keukenrol </a:t>
            </a:r>
            <a:r>
              <a:rPr lang="nl-NL" sz="1400" i="1" dirty="0" smtClean="0"/>
              <a:t>(leren mikken)</a:t>
            </a:r>
          </a:p>
          <a:p>
            <a:r>
              <a:rPr lang="nl-NL" dirty="0" smtClean="0"/>
              <a:t>  techniek van de fotocamera</a:t>
            </a:r>
          </a:p>
          <a:p>
            <a:r>
              <a:rPr lang="nl-NL" sz="1400" i="1" dirty="0"/>
              <a:t> </a:t>
            </a:r>
            <a:r>
              <a:rPr lang="nl-NL" sz="1400" i="1" dirty="0" smtClean="0"/>
              <a:t>                             (knopje drukken) </a:t>
            </a:r>
          </a:p>
          <a:p>
            <a:endParaRPr lang="nl-NL" dirty="0" smtClean="0"/>
          </a:p>
          <a:p>
            <a:endParaRPr lang="en-US" dirty="0"/>
          </a:p>
        </p:txBody>
      </p:sp>
      <p:cxnSp>
        <p:nvCxnSpPr>
          <p:cNvPr id="5" name="Straight Arrow Connector 5"/>
          <p:cNvCxnSpPr/>
          <p:nvPr/>
        </p:nvCxnSpPr>
        <p:spPr>
          <a:xfrm flipV="1">
            <a:off x="4932040" y="3870820"/>
            <a:ext cx="100811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7"/>
          <p:cNvSpPr txBox="1"/>
          <p:nvPr/>
        </p:nvSpPr>
        <p:spPr>
          <a:xfrm>
            <a:off x="5940152" y="3194248"/>
            <a:ext cx="2736304" cy="1477328"/>
          </a:xfrm>
          <a:prstGeom prst="rect">
            <a:avLst/>
          </a:prstGeom>
          <a:solidFill>
            <a:srgbClr val="00B050"/>
          </a:solidFill>
        </p:spPr>
        <p:txBody>
          <a:bodyPr wrap="square" rtlCol="0">
            <a:spAutoFit/>
          </a:bodyPr>
          <a:lstStyle/>
          <a:p>
            <a:r>
              <a:rPr lang="nl-NL" dirty="0" smtClean="0">
                <a:solidFill>
                  <a:schemeClr val="bg1"/>
                </a:solidFill>
              </a:rPr>
              <a:t>OJW – Geschiedenis</a:t>
            </a:r>
          </a:p>
          <a:p>
            <a:endParaRPr lang="nl-NL" dirty="0"/>
          </a:p>
          <a:p>
            <a:r>
              <a:rPr lang="nl-NL" dirty="0" smtClean="0"/>
              <a:t>*mijn familie</a:t>
            </a:r>
          </a:p>
          <a:p>
            <a:r>
              <a:rPr lang="nl-NL" dirty="0" smtClean="0"/>
              <a:t>*foto’s bekijken van </a:t>
            </a:r>
          </a:p>
          <a:p>
            <a:r>
              <a:rPr lang="nl-NL" dirty="0"/>
              <a:t> </a:t>
            </a:r>
            <a:r>
              <a:rPr lang="nl-NL" dirty="0" smtClean="0"/>
              <a:t>gezin en familie</a:t>
            </a:r>
            <a:endParaRPr lang="en-US" dirty="0"/>
          </a:p>
        </p:txBody>
      </p:sp>
      <p:sp>
        <p:nvSpPr>
          <p:cNvPr id="7" name="TextBox 10"/>
          <p:cNvSpPr txBox="1"/>
          <p:nvPr/>
        </p:nvSpPr>
        <p:spPr>
          <a:xfrm>
            <a:off x="5940152" y="4766220"/>
            <a:ext cx="2736304" cy="1754326"/>
          </a:xfrm>
          <a:prstGeom prst="rect">
            <a:avLst/>
          </a:prstGeom>
          <a:solidFill>
            <a:schemeClr val="accent6">
              <a:lumMod val="75000"/>
            </a:schemeClr>
          </a:solidFill>
        </p:spPr>
        <p:txBody>
          <a:bodyPr wrap="square" rtlCol="0">
            <a:spAutoFit/>
          </a:bodyPr>
          <a:lstStyle/>
          <a:p>
            <a:r>
              <a:rPr lang="nl-NL" dirty="0" smtClean="0">
                <a:solidFill>
                  <a:schemeClr val="bg1"/>
                </a:solidFill>
              </a:rPr>
              <a:t>Taal</a:t>
            </a:r>
          </a:p>
          <a:p>
            <a:endParaRPr lang="nl-NL" dirty="0"/>
          </a:p>
          <a:p>
            <a:r>
              <a:rPr lang="nl-NL" dirty="0" smtClean="0"/>
              <a:t>*kringgesprek voeren over verschillen vroeger en nu (</a:t>
            </a:r>
            <a:r>
              <a:rPr lang="nl-NL" dirty="0" err="1" smtClean="0"/>
              <a:t>adhv</a:t>
            </a:r>
            <a:r>
              <a:rPr lang="nl-NL" dirty="0" smtClean="0"/>
              <a:t> foto’s)</a:t>
            </a:r>
            <a:endParaRPr lang="en-US" dirty="0"/>
          </a:p>
        </p:txBody>
      </p:sp>
      <p:cxnSp>
        <p:nvCxnSpPr>
          <p:cNvPr id="8" name="Straight Arrow Connector 11"/>
          <p:cNvCxnSpPr/>
          <p:nvPr/>
        </p:nvCxnSpPr>
        <p:spPr>
          <a:xfrm flipV="1">
            <a:off x="4932040" y="5414292"/>
            <a:ext cx="100811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1491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hthoek 1"/>
          <p:cNvSpPr/>
          <p:nvPr/>
        </p:nvSpPr>
        <p:spPr>
          <a:xfrm>
            <a:off x="2339752" y="1124744"/>
            <a:ext cx="4572000" cy="4247317"/>
          </a:xfrm>
          <a:prstGeom prst="rect">
            <a:avLst/>
          </a:prstGeom>
        </p:spPr>
        <p:txBody>
          <a:bodyPr>
            <a:spAutoFit/>
          </a:bodyPr>
          <a:lstStyle/>
          <a:p>
            <a:r>
              <a:rPr lang="nl-NL" sz="5400" dirty="0" smtClean="0">
                <a:solidFill>
                  <a:schemeClr val="bg1"/>
                </a:solidFill>
              </a:rPr>
              <a:t>thema </a:t>
            </a:r>
            <a:r>
              <a:rPr lang="nl-NL" sz="5400" dirty="0">
                <a:solidFill>
                  <a:schemeClr val="bg1"/>
                </a:solidFill>
              </a:rPr>
              <a:t>Schilderkunst, uitlichten en gebruiken als </a:t>
            </a:r>
            <a:r>
              <a:rPr lang="nl-NL" sz="5400" dirty="0" smtClean="0">
                <a:solidFill>
                  <a:schemeClr val="bg1"/>
                </a:solidFill>
              </a:rPr>
              <a:t>voorbeeld</a:t>
            </a:r>
            <a:endParaRPr lang="nl-NL" sz="5400" dirty="0">
              <a:solidFill>
                <a:schemeClr val="bg1"/>
              </a:solidFill>
            </a:endParaRPr>
          </a:p>
        </p:txBody>
      </p:sp>
    </p:spTree>
    <p:extLst>
      <p:ext uri="{BB962C8B-B14F-4D97-AF65-F5344CB8AC3E}">
        <p14:creationId xmlns:p14="http://schemas.microsoft.com/office/powerpoint/2010/main" val="1525129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286000" y="2967335"/>
            <a:ext cx="4572000" cy="923330"/>
          </a:xfrm>
          <a:prstGeom prst="rect">
            <a:avLst/>
          </a:prstGeom>
        </p:spPr>
        <p:txBody>
          <a:bodyPr>
            <a:spAutoFit/>
          </a:bodyPr>
          <a:lstStyle/>
          <a:p>
            <a:r>
              <a:rPr lang="nl-NL" dirty="0" smtClean="0"/>
              <a:t>-wijk noord 3-4: </a:t>
            </a:r>
            <a:r>
              <a:rPr lang="nl-NL" dirty="0" err="1" smtClean="0"/>
              <a:t>mondriaan</a:t>
            </a:r>
            <a:endParaRPr lang="nl-NL" dirty="0" smtClean="0"/>
          </a:p>
          <a:p>
            <a:r>
              <a:rPr lang="nl-NL" dirty="0" smtClean="0"/>
              <a:t>-wijk noord 5-6: van </a:t>
            </a:r>
            <a:r>
              <a:rPr lang="nl-NL" dirty="0" err="1" smtClean="0"/>
              <a:t>gogh</a:t>
            </a:r>
            <a:endParaRPr lang="nl-NL" dirty="0" smtClean="0"/>
          </a:p>
          <a:p>
            <a:r>
              <a:rPr lang="nl-NL" dirty="0" smtClean="0"/>
              <a:t>-wijk noord 7-8; </a:t>
            </a:r>
            <a:r>
              <a:rPr lang="nl-NL" dirty="0" err="1" smtClean="0"/>
              <a:t>rembrandt</a:t>
            </a:r>
            <a:endParaRPr lang="nl-NL" dirty="0"/>
          </a:p>
        </p:txBody>
      </p:sp>
    </p:spTree>
    <p:extLst>
      <p:ext uri="{BB962C8B-B14F-4D97-AF65-F5344CB8AC3E}">
        <p14:creationId xmlns:p14="http://schemas.microsoft.com/office/powerpoint/2010/main" val="3772450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51520" y="22130"/>
            <a:ext cx="8750020" cy="628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254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7504" y="332656"/>
            <a:ext cx="8954092" cy="629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240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3528" y="404664"/>
            <a:ext cx="8602938" cy="598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881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43808" y="274638"/>
            <a:ext cx="58429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Lucida Sans Unicode" pitchFamily="34" charset="0"/>
                <a:ea typeface="+mj-ea"/>
                <a:cs typeface="Lucida Sans Unicode" pitchFamily="34" charset="0"/>
              </a:defRPr>
            </a:lvl1pPr>
          </a:lstStyle>
          <a:p>
            <a:r>
              <a:rPr lang="nl-NL" sz="2400" dirty="0" smtClean="0"/>
              <a:t>Schilderkunst</a:t>
            </a:r>
            <a:r>
              <a:rPr lang="nl-NL" dirty="0" smtClean="0"/>
              <a:t> </a:t>
            </a:r>
            <a:r>
              <a:rPr lang="nl-NL" sz="1600" i="1" dirty="0" smtClean="0"/>
              <a:t>(Noord)</a:t>
            </a:r>
            <a:endParaRPr lang="en-US" sz="1600" i="1" dirty="0"/>
          </a:p>
        </p:txBody>
      </p:sp>
      <p:sp>
        <p:nvSpPr>
          <p:cNvPr id="5" name="TextBox 4"/>
          <p:cNvSpPr txBox="1"/>
          <p:nvPr/>
        </p:nvSpPr>
        <p:spPr>
          <a:xfrm>
            <a:off x="8100392" y="6309320"/>
            <a:ext cx="936104" cy="369332"/>
          </a:xfrm>
          <a:prstGeom prst="rect">
            <a:avLst/>
          </a:prstGeom>
          <a:noFill/>
        </p:spPr>
        <p:txBody>
          <a:bodyPr wrap="square" rtlCol="0">
            <a:spAutoFit/>
          </a:bodyPr>
          <a:lstStyle/>
          <a:p>
            <a:r>
              <a:rPr lang="nl-NL" dirty="0" smtClean="0">
                <a:hlinkClick r:id="rId3"/>
              </a:rPr>
              <a:t>TULE</a:t>
            </a:r>
            <a:endParaRPr lang="en-US" dirty="0"/>
          </a:p>
        </p:txBody>
      </p:sp>
      <p:sp>
        <p:nvSpPr>
          <p:cNvPr id="6" name="TextBox 5"/>
          <p:cNvSpPr txBox="1"/>
          <p:nvPr/>
        </p:nvSpPr>
        <p:spPr>
          <a:xfrm>
            <a:off x="576818" y="1861108"/>
            <a:ext cx="3045677" cy="369332"/>
          </a:xfrm>
          <a:prstGeom prst="rect">
            <a:avLst/>
          </a:prstGeom>
          <a:noFill/>
        </p:spPr>
        <p:txBody>
          <a:bodyPr wrap="square" rtlCol="0">
            <a:spAutoFit/>
          </a:bodyPr>
          <a:lstStyle/>
          <a:p>
            <a:r>
              <a:rPr lang="nl-NL" dirty="0" smtClean="0"/>
              <a:t>Groep1-2</a:t>
            </a:r>
          </a:p>
        </p:txBody>
      </p:sp>
      <p:sp>
        <p:nvSpPr>
          <p:cNvPr id="7" name="TextBox 6"/>
          <p:cNvSpPr txBox="1"/>
          <p:nvPr/>
        </p:nvSpPr>
        <p:spPr>
          <a:xfrm>
            <a:off x="2303342" y="1872887"/>
            <a:ext cx="1440160" cy="1200329"/>
          </a:xfrm>
          <a:prstGeom prst="rect">
            <a:avLst/>
          </a:prstGeom>
          <a:noFill/>
        </p:spPr>
        <p:txBody>
          <a:bodyPr wrap="square" rtlCol="0">
            <a:spAutoFit/>
          </a:bodyPr>
          <a:lstStyle/>
          <a:p>
            <a:r>
              <a:rPr lang="nl-NL" dirty="0" smtClean="0"/>
              <a:t>‘ik’ ‘mensen’</a:t>
            </a:r>
          </a:p>
          <a:p>
            <a:r>
              <a:rPr lang="nl-NL" dirty="0" smtClean="0"/>
              <a:t>‘spelen</a:t>
            </a:r>
            <a:r>
              <a:rPr lang="en-US" dirty="0" smtClean="0"/>
              <a:t>’</a:t>
            </a:r>
          </a:p>
          <a:p>
            <a:r>
              <a:rPr lang="nl-NL" dirty="0" smtClean="0"/>
              <a:t>‘dieren’</a:t>
            </a:r>
          </a:p>
        </p:txBody>
      </p:sp>
      <p:sp>
        <p:nvSpPr>
          <p:cNvPr id="9" name="TextBox 8"/>
          <p:cNvSpPr txBox="1"/>
          <p:nvPr/>
        </p:nvSpPr>
        <p:spPr>
          <a:xfrm>
            <a:off x="510400" y="3288918"/>
            <a:ext cx="3045677" cy="369332"/>
          </a:xfrm>
          <a:prstGeom prst="rect">
            <a:avLst/>
          </a:prstGeom>
          <a:noFill/>
        </p:spPr>
        <p:txBody>
          <a:bodyPr wrap="square" rtlCol="0">
            <a:spAutoFit/>
          </a:bodyPr>
          <a:lstStyle/>
          <a:p>
            <a:r>
              <a:rPr lang="nl-NL" dirty="0" smtClean="0"/>
              <a:t>Groep 3-4</a:t>
            </a:r>
          </a:p>
        </p:txBody>
      </p:sp>
      <p:sp>
        <p:nvSpPr>
          <p:cNvPr id="10" name="TextBox 9"/>
          <p:cNvSpPr txBox="1"/>
          <p:nvPr/>
        </p:nvSpPr>
        <p:spPr>
          <a:xfrm>
            <a:off x="2193107" y="3284580"/>
            <a:ext cx="1979813" cy="923330"/>
          </a:xfrm>
          <a:prstGeom prst="rect">
            <a:avLst/>
          </a:prstGeom>
          <a:noFill/>
        </p:spPr>
        <p:txBody>
          <a:bodyPr wrap="square" rtlCol="0">
            <a:spAutoFit/>
          </a:bodyPr>
          <a:lstStyle/>
          <a:p>
            <a:r>
              <a:rPr lang="nl-NL" dirty="0" smtClean="0"/>
              <a:t>‘familieportret’</a:t>
            </a:r>
          </a:p>
          <a:p>
            <a:r>
              <a:rPr lang="nl-NL" dirty="0" smtClean="0"/>
              <a:t>‘aankleding’</a:t>
            </a:r>
          </a:p>
          <a:p>
            <a:r>
              <a:rPr lang="nl-NL" dirty="0" smtClean="0"/>
              <a:t>-waarneming-</a:t>
            </a:r>
          </a:p>
        </p:txBody>
      </p:sp>
      <p:pic>
        <p:nvPicPr>
          <p:cNvPr id="3076" name="Picture 4" descr="http://tule.slo.nl/KunstzinnigeOrientatie/images/L54a-Gr1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08304" y="1844824"/>
            <a:ext cx="1620118" cy="12150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8" name="Picture 6" descr="http://tule.slo.nl/KunstzinnigeOrientatie/images/L54a-Gr3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16016" y="3212976"/>
            <a:ext cx="1800200" cy="13501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0400" y="4441806"/>
            <a:ext cx="1450830" cy="369332"/>
          </a:xfrm>
          <a:prstGeom prst="rect">
            <a:avLst/>
          </a:prstGeom>
          <a:noFill/>
        </p:spPr>
        <p:txBody>
          <a:bodyPr wrap="square" rtlCol="0">
            <a:spAutoFit/>
          </a:bodyPr>
          <a:lstStyle/>
          <a:p>
            <a:r>
              <a:rPr lang="nl-NL" dirty="0" smtClean="0"/>
              <a:t>Groep 5-6</a:t>
            </a:r>
            <a:endParaRPr lang="en-US" dirty="0"/>
          </a:p>
        </p:txBody>
      </p:sp>
      <p:pic>
        <p:nvPicPr>
          <p:cNvPr id="3080" name="Picture 8" descr="http://www.debiesweide.be/2013/images/Website/Kleuter/Kleuter-3A/ik.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940152" y="1628800"/>
            <a:ext cx="1121460" cy="14449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82" name="Picture 10" descr="http://static.zoom.nl/1C66E4E926FCFAD9709ECE6D2D9D175C-zelfportret-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16016" y="1600822"/>
            <a:ext cx="949825" cy="14236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03342" y="4441806"/>
            <a:ext cx="1944215" cy="923330"/>
          </a:xfrm>
          <a:prstGeom prst="rect">
            <a:avLst/>
          </a:prstGeom>
          <a:noFill/>
        </p:spPr>
        <p:txBody>
          <a:bodyPr wrap="square" rtlCol="0">
            <a:spAutoFit/>
          </a:bodyPr>
          <a:lstStyle/>
          <a:p>
            <a:r>
              <a:rPr lang="nl-NL" dirty="0" smtClean="0"/>
              <a:t>‘andere tijden’</a:t>
            </a:r>
          </a:p>
          <a:p>
            <a:r>
              <a:rPr lang="nl-NL" dirty="0" smtClean="0"/>
              <a:t>‘verre landen’</a:t>
            </a:r>
          </a:p>
          <a:p>
            <a:r>
              <a:rPr lang="nl-NL" dirty="0" smtClean="0"/>
              <a:t>‘interieurs’</a:t>
            </a:r>
            <a:endParaRPr lang="en-US" dirty="0"/>
          </a:p>
        </p:txBody>
      </p:sp>
      <p:sp>
        <p:nvSpPr>
          <p:cNvPr id="12" name="TextBox 11"/>
          <p:cNvSpPr txBox="1"/>
          <p:nvPr/>
        </p:nvSpPr>
        <p:spPr>
          <a:xfrm>
            <a:off x="494140" y="5573875"/>
            <a:ext cx="1605517" cy="369332"/>
          </a:xfrm>
          <a:prstGeom prst="rect">
            <a:avLst/>
          </a:prstGeom>
          <a:noFill/>
        </p:spPr>
        <p:txBody>
          <a:bodyPr wrap="square" rtlCol="0">
            <a:spAutoFit/>
          </a:bodyPr>
          <a:lstStyle/>
          <a:p>
            <a:r>
              <a:rPr lang="nl-NL" dirty="0" smtClean="0"/>
              <a:t>Groep 7-8</a:t>
            </a:r>
            <a:endParaRPr lang="en-US" dirty="0"/>
          </a:p>
        </p:txBody>
      </p:sp>
      <p:sp>
        <p:nvSpPr>
          <p:cNvPr id="14" name="TextBox 13"/>
          <p:cNvSpPr txBox="1"/>
          <p:nvPr/>
        </p:nvSpPr>
        <p:spPr>
          <a:xfrm>
            <a:off x="2303342" y="5573318"/>
            <a:ext cx="3900017" cy="923330"/>
          </a:xfrm>
          <a:prstGeom prst="rect">
            <a:avLst/>
          </a:prstGeom>
          <a:noFill/>
        </p:spPr>
        <p:txBody>
          <a:bodyPr wrap="square" rtlCol="0">
            <a:spAutoFit/>
          </a:bodyPr>
          <a:lstStyle/>
          <a:p>
            <a:r>
              <a:rPr lang="nl-NL" dirty="0" smtClean="0"/>
              <a:t>‘de kunstenaar’ </a:t>
            </a:r>
            <a:r>
              <a:rPr lang="nl-NL" sz="1600" i="1" dirty="0" smtClean="0"/>
              <a:t>(en zijn stijl)</a:t>
            </a:r>
          </a:p>
          <a:p>
            <a:r>
              <a:rPr lang="nl-NL" dirty="0" smtClean="0"/>
              <a:t>‘affiches’ </a:t>
            </a:r>
            <a:r>
              <a:rPr lang="nl-NL" sz="1600" i="1" dirty="0" smtClean="0"/>
              <a:t>(musical)</a:t>
            </a:r>
          </a:p>
          <a:p>
            <a:r>
              <a:rPr lang="nl-NL" dirty="0" smtClean="0"/>
              <a:t>-inrichten van tentoonstellingen’</a:t>
            </a:r>
            <a:endParaRPr lang="en-US" dirty="0"/>
          </a:p>
        </p:txBody>
      </p:sp>
      <p:pic>
        <p:nvPicPr>
          <p:cNvPr id="3084" name="Picture 12" descr="http://uploads5.wikiart.org/images/jan-steen/feast-of-st-nicholas-1665.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11445" y="3568660"/>
            <a:ext cx="2130591" cy="24919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hthoek 1"/>
          <p:cNvSpPr/>
          <p:nvPr/>
        </p:nvSpPr>
        <p:spPr>
          <a:xfrm>
            <a:off x="339802" y="3703385"/>
            <a:ext cx="1778051" cy="400110"/>
          </a:xfrm>
          <a:prstGeom prst="rect">
            <a:avLst/>
          </a:prstGeom>
        </p:spPr>
        <p:txBody>
          <a:bodyPr wrap="none">
            <a:spAutoFit/>
          </a:bodyPr>
          <a:lstStyle/>
          <a:p>
            <a:r>
              <a:rPr lang="nl-NL" sz="2000" b="1" dirty="0" smtClean="0">
                <a:solidFill>
                  <a:srgbClr val="FF0000"/>
                </a:solidFill>
              </a:rPr>
              <a:t> “Mondriaan”</a:t>
            </a:r>
            <a:endParaRPr lang="nl-NL" sz="2000" b="1" dirty="0">
              <a:solidFill>
                <a:srgbClr val="FF0000"/>
              </a:solidFill>
            </a:endParaRPr>
          </a:p>
        </p:txBody>
      </p:sp>
      <p:sp>
        <p:nvSpPr>
          <p:cNvPr id="3" name="Rechthoek 2"/>
          <p:cNvSpPr/>
          <p:nvPr/>
        </p:nvSpPr>
        <p:spPr>
          <a:xfrm>
            <a:off x="510400" y="4915718"/>
            <a:ext cx="1635384" cy="400110"/>
          </a:xfrm>
          <a:prstGeom prst="rect">
            <a:avLst/>
          </a:prstGeom>
        </p:spPr>
        <p:txBody>
          <a:bodyPr wrap="none">
            <a:spAutoFit/>
          </a:bodyPr>
          <a:lstStyle/>
          <a:p>
            <a:r>
              <a:rPr lang="nb-NO" sz="2000" b="1" dirty="0">
                <a:solidFill>
                  <a:srgbClr val="FF0000"/>
                </a:solidFill>
              </a:rPr>
              <a:t>“van Gogh ”</a:t>
            </a:r>
            <a:endParaRPr lang="nl-NL" sz="2000" b="1" dirty="0">
              <a:solidFill>
                <a:srgbClr val="FF0000"/>
              </a:solidFill>
            </a:endParaRPr>
          </a:p>
        </p:txBody>
      </p:sp>
      <p:sp>
        <p:nvSpPr>
          <p:cNvPr id="13" name="Rechthoek 12"/>
          <p:cNvSpPr/>
          <p:nvPr/>
        </p:nvSpPr>
        <p:spPr>
          <a:xfrm>
            <a:off x="424426" y="6060579"/>
            <a:ext cx="1827744" cy="400110"/>
          </a:xfrm>
          <a:prstGeom prst="rect">
            <a:avLst/>
          </a:prstGeom>
        </p:spPr>
        <p:txBody>
          <a:bodyPr wrap="none">
            <a:spAutoFit/>
          </a:bodyPr>
          <a:lstStyle/>
          <a:p>
            <a:r>
              <a:rPr lang="nl-NL" sz="2000" b="1" dirty="0">
                <a:solidFill>
                  <a:srgbClr val="FF0000"/>
                </a:solidFill>
              </a:rPr>
              <a:t> </a:t>
            </a:r>
            <a:r>
              <a:rPr lang="nl-NL" sz="2000" b="1" dirty="0" smtClean="0">
                <a:solidFill>
                  <a:srgbClr val="FF0000"/>
                </a:solidFill>
              </a:rPr>
              <a:t>“Rembrandt</a:t>
            </a:r>
            <a:r>
              <a:rPr lang="nl-NL" sz="2000" b="1" dirty="0">
                <a:solidFill>
                  <a:srgbClr val="FF0000"/>
                </a:solidFill>
              </a:rPr>
              <a:t>”</a:t>
            </a:r>
          </a:p>
        </p:txBody>
      </p:sp>
      <p:sp>
        <p:nvSpPr>
          <p:cNvPr id="15" name="Rechthoek 14"/>
          <p:cNvSpPr/>
          <p:nvPr/>
        </p:nvSpPr>
        <p:spPr>
          <a:xfrm>
            <a:off x="539552" y="2348880"/>
            <a:ext cx="1473480" cy="369332"/>
          </a:xfrm>
          <a:prstGeom prst="rect">
            <a:avLst/>
          </a:prstGeom>
        </p:spPr>
        <p:txBody>
          <a:bodyPr wrap="none">
            <a:spAutoFit/>
          </a:bodyPr>
          <a:lstStyle/>
          <a:p>
            <a:r>
              <a:rPr lang="nl-NL" b="1" dirty="0" smtClean="0">
                <a:solidFill>
                  <a:srgbClr val="FF0000"/>
                </a:solidFill>
              </a:rPr>
              <a:t>“Kunstjam’’</a:t>
            </a:r>
            <a:endParaRPr lang="nl-NL" b="1" dirty="0">
              <a:solidFill>
                <a:srgbClr val="FF0000"/>
              </a:solidFill>
            </a:endParaRPr>
          </a:p>
        </p:txBody>
      </p:sp>
    </p:spTree>
    <p:extLst>
      <p:ext uri="{BB962C8B-B14F-4D97-AF65-F5344CB8AC3E}">
        <p14:creationId xmlns:p14="http://schemas.microsoft.com/office/powerpoint/2010/main" val="38518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abdekkers.files.wordpress.com/2014/10/21st-century-skills.jpg">
            <a:hlinkClick r:id="rId3"/>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297" y="173539"/>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1520" y="3356992"/>
            <a:ext cx="1323140" cy="1569660"/>
          </a:xfrm>
          <a:prstGeom prst="rect">
            <a:avLst/>
          </a:prstGeom>
          <a:noFill/>
        </p:spPr>
        <p:txBody>
          <a:bodyPr wrap="square" rtlCol="0">
            <a:spAutoFit/>
          </a:bodyPr>
          <a:lstStyle/>
          <a:p>
            <a:r>
              <a:rPr lang="nl-NL" sz="2400" b="1" i="1" dirty="0" smtClean="0"/>
              <a:t>Is deze les ‘21-proof’?</a:t>
            </a:r>
            <a:endParaRPr lang="en-US" sz="2400" b="1" i="1" dirty="0"/>
          </a:p>
        </p:txBody>
      </p:sp>
      <p:sp>
        <p:nvSpPr>
          <p:cNvPr id="3" name="Rechthoek 2"/>
          <p:cNvSpPr/>
          <p:nvPr/>
        </p:nvSpPr>
        <p:spPr>
          <a:xfrm>
            <a:off x="2680223" y="160048"/>
            <a:ext cx="3339376" cy="369332"/>
          </a:xfrm>
          <a:prstGeom prst="rect">
            <a:avLst/>
          </a:prstGeom>
        </p:spPr>
        <p:txBody>
          <a:bodyPr wrap="none">
            <a:spAutoFit/>
          </a:bodyPr>
          <a:lstStyle/>
          <a:p>
            <a:r>
              <a:rPr lang="nl-NL" b="1" dirty="0" smtClean="0"/>
              <a:t>SCHILDERKUNST. </a:t>
            </a:r>
            <a:r>
              <a:rPr lang="nl-NL" b="1" dirty="0"/>
              <a:t>G</a:t>
            </a:r>
            <a:r>
              <a:rPr lang="nl-NL" b="1" dirty="0" smtClean="0"/>
              <a:t>roep </a:t>
            </a:r>
            <a:r>
              <a:rPr lang="nl-NL" b="1" dirty="0"/>
              <a:t>7/8</a:t>
            </a:r>
          </a:p>
        </p:txBody>
      </p:sp>
      <p:sp>
        <p:nvSpPr>
          <p:cNvPr id="5" name="Tekstvak 4"/>
          <p:cNvSpPr txBox="1"/>
          <p:nvPr/>
        </p:nvSpPr>
        <p:spPr>
          <a:xfrm>
            <a:off x="2699793" y="606109"/>
            <a:ext cx="4752528" cy="646331"/>
          </a:xfrm>
          <a:prstGeom prst="rect">
            <a:avLst/>
          </a:prstGeom>
          <a:noFill/>
        </p:spPr>
        <p:txBody>
          <a:bodyPr wrap="square" rtlCol="0">
            <a:spAutoFit/>
          </a:bodyPr>
          <a:lstStyle/>
          <a:p>
            <a:r>
              <a:rPr lang="nl-NL" dirty="0" smtClean="0"/>
              <a:t>Portretten, </a:t>
            </a:r>
            <a:r>
              <a:rPr lang="nl-NL" dirty="0"/>
              <a:t>de stijl van </a:t>
            </a:r>
            <a:r>
              <a:rPr lang="nl-NL" dirty="0" smtClean="0"/>
              <a:t>een kunstenaar  (Zie </a:t>
            </a:r>
            <a:r>
              <a:rPr lang="nl-NL" dirty="0" err="1" smtClean="0"/>
              <a:t>slo</a:t>
            </a:r>
            <a:r>
              <a:rPr lang="nl-NL" dirty="0" smtClean="0"/>
              <a:t>-</a:t>
            </a:r>
            <a:r>
              <a:rPr lang="nl-NL" dirty="0"/>
              <a:t>t</a:t>
            </a:r>
            <a:r>
              <a:rPr lang="nl-NL" dirty="0" smtClean="0"/>
              <a:t>ule)</a:t>
            </a:r>
            <a:endParaRPr lang="nl-NL" dirty="0"/>
          </a:p>
        </p:txBody>
      </p:sp>
      <p:pic>
        <p:nvPicPr>
          <p:cNvPr id="13" name="Picture 2" descr="https://oabdekkers.files.wordpress.com/2014/10/21st-century-skills.jpg">
            <a:hlinkClick r:id="rId3"/>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444208" y="4628072"/>
            <a:ext cx="2699793" cy="222992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2649257" y="1556792"/>
            <a:ext cx="2376264" cy="861774"/>
          </a:xfrm>
          <a:prstGeom prst="rect">
            <a:avLst/>
          </a:prstGeom>
          <a:noFill/>
        </p:spPr>
        <p:txBody>
          <a:bodyPr wrap="square" rtlCol="0">
            <a:spAutoFit/>
          </a:bodyPr>
          <a:lstStyle/>
          <a:p>
            <a:r>
              <a:rPr lang="nl-NL" b="1" dirty="0"/>
              <a:t>Natuur.</a:t>
            </a:r>
            <a:r>
              <a:rPr lang="nl-NL" dirty="0"/>
              <a:t> </a:t>
            </a:r>
            <a:r>
              <a:rPr lang="nl-NL" sz="1600" dirty="0"/>
              <a:t>Zelf ontdekken van het maken van  verf.</a:t>
            </a:r>
          </a:p>
        </p:txBody>
      </p:sp>
      <p:sp>
        <p:nvSpPr>
          <p:cNvPr id="7" name="Tekstvak 6"/>
          <p:cNvSpPr txBox="1"/>
          <p:nvPr/>
        </p:nvSpPr>
        <p:spPr>
          <a:xfrm>
            <a:off x="2632569" y="2541438"/>
            <a:ext cx="2448273" cy="1354217"/>
          </a:xfrm>
          <a:prstGeom prst="rect">
            <a:avLst/>
          </a:prstGeom>
          <a:noFill/>
        </p:spPr>
        <p:txBody>
          <a:bodyPr wrap="square" rtlCol="0">
            <a:spAutoFit/>
          </a:bodyPr>
          <a:lstStyle/>
          <a:p>
            <a:r>
              <a:rPr lang="nl-NL" b="1" dirty="0" smtClean="0"/>
              <a:t>Geschiedenis.</a:t>
            </a:r>
            <a:r>
              <a:rPr lang="nl-NL" dirty="0" smtClean="0"/>
              <a:t> </a:t>
            </a:r>
            <a:r>
              <a:rPr lang="nl-NL" sz="1600" dirty="0" smtClean="0"/>
              <a:t>leren </a:t>
            </a:r>
            <a:r>
              <a:rPr lang="nl-NL" sz="1600" dirty="0"/>
              <a:t>over kenmerkende aspecten </a:t>
            </a:r>
            <a:r>
              <a:rPr lang="nl-NL" sz="1600" dirty="0" smtClean="0"/>
              <a:t>van</a:t>
            </a:r>
            <a:r>
              <a:rPr lang="nl-NL" sz="1600" dirty="0"/>
              <a:t/>
            </a:r>
            <a:br>
              <a:rPr lang="nl-NL" sz="1600" dirty="0"/>
            </a:br>
            <a:r>
              <a:rPr lang="nl-NL" sz="1600" dirty="0" smtClean="0"/>
              <a:t>volgend tijdvak; de gouden eeuw </a:t>
            </a:r>
            <a:endParaRPr lang="nl-NL" sz="1600" dirty="0"/>
          </a:p>
        </p:txBody>
      </p:sp>
      <p:sp>
        <p:nvSpPr>
          <p:cNvPr id="8" name="Tekstvak 7"/>
          <p:cNvSpPr txBox="1"/>
          <p:nvPr/>
        </p:nvSpPr>
        <p:spPr>
          <a:xfrm>
            <a:off x="6156176" y="1571285"/>
            <a:ext cx="2808312" cy="861774"/>
          </a:xfrm>
          <a:prstGeom prst="rect">
            <a:avLst/>
          </a:prstGeom>
          <a:noFill/>
        </p:spPr>
        <p:txBody>
          <a:bodyPr wrap="square" rtlCol="0">
            <a:spAutoFit/>
          </a:bodyPr>
          <a:lstStyle/>
          <a:p>
            <a:r>
              <a:rPr lang="nl-NL" b="1" dirty="0"/>
              <a:t>Tekenen</a:t>
            </a:r>
            <a:r>
              <a:rPr lang="nl-NL" dirty="0"/>
              <a:t> </a:t>
            </a:r>
            <a:r>
              <a:rPr lang="nl-NL" sz="1600" dirty="0"/>
              <a:t>en schilderen. het verhaal van </a:t>
            </a:r>
            <a:r>
              <a:rPr lang="nl-NL" sz="1600" dirty="0" smtClean="0"/>
              <a:t> </a:t>
            </a:r>
            <a:r>
              <a:rPr lang="nl-NL" sz="1600" dirty="0"/>
              <a:t>p</a:t>
            </a:r>
            <a:r>
              <a:rPr lang="nl-NL" sz="1600" dirty="0" smtClean="0"/>
              <a:t>ortretschilderen. </a:t>
            </a:r>
            <a:endParaRPr lang="nl-NL" dirty="0"/>
          </a:p>
        </p:txBody>
      </p:sp>
      <p:pic>
        <p:nvPicPr>
          <p:cNvPr id="11" name="Picture 2" descr="https://oabdekkers.files.wordpress.com/2014/10/21st-century-skills.jpg">
            <a:hlinkClick r:id="rId3"/>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737766" y="4698588"/>
            <a:ext cx="2532940" cy="2204863"/>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6119664" y="2787605"/>
            <a:ext cx="3024336" cy="1354217"/>
          </a:xfrm>
          <a:prstGeom prst="rect">
            <a:avLst/>
          </a:prstGeom>
          <a:noFill/>
        </p:spPr>
        <p:txBody>
          <a:bodyPr wrap="square" rtlCol="0">
            <a:spAutoFit/>
          </a:bodyPr>
          <a:lstStyle/>
          <a:p>
            <a:r>
              <a:rPr lang="nl-NL" b="1" dirty="0" smtClean="0"/>
              <a:t>Drama.</a:t>
            </a:r>
            <a:r>
              <a:rPr lang="nl-NL" dirty="0"/>
              <a:t> </a:t>
            </a:r>
            <a:r>
              <a:rPr lang="nl-NL" sz="1600" dirty="0" smtClean="0"/>
              <a:t>Spel </a:t>
            </a:r>
            <a:r>
              <a:rPr lang="nl-NL" sz="1600" dirty="0"/>
              <a:t>op basis van theatervoorstellingen. </a:t>
            </a:r>
            <a:r>
              <a:rPr lang="nl-NL" sz="1600" dirty="0" smtClean="0"/>
              <a:t>Vormgeving </a:t>
            </a:r>
            <a:r>
              <a:rPr lang="nl-NL" sz="1600" dirty="0"/>
              <a:t>met gebruik van kostuums, attributen, decor, licht en </a:t>
            </a:r>
            <a:r>
              <a:rPr lang="nl-NL" sz="1600" dirty="0" smtClean="0"/>
              <a:t>geluid. </a:t>
            </a:r>
            <a:endParaRPr lang="nl-NL" sz="1600" dirty="0"/>
          </a:p>
        </p:txBody>
      </p:sp>
      <p:sp>
        <p:nvSpPr>
          <p:cNvPr id="12" name="Tekstvak 11"/>
          <p:cNvSpPr txBox="1"/>
          <p:nvPr/>
        </p:nvSpPr>
        <p:spPr>
          <a:xfrm>
            <a:off x="2608532" y="3907599"/>
            <a:ext cx="3391815" cy="861774"/>
          </a:xfrm>
          <a:prstGeom prst="rect">
            <a:avLst/>
          </a:prstGeom>
          <a:noFill/>
        </p:spPr>
        <p:txBody>
          <a:bodyPr wrap="square" rtlCol="0">
            <a:spAutoFit/>
          </a:bodyPr>
          <a:lstStyle/>
          <a:p>
            <a:r>
              <a:rPr lang="nl-NL" b="1" dirty="0" smtClean="0"/>
              <a:t>Nederlands.</a:t>
            </a:r>
            <a:r>
              <a:rPr lang="nl-NL" dirty="0"/>
              <a:t> </a:t>
            </a:r>
            <a:r>
              <a:rPr lang="nl-NL" sz="1600" dirty="0" smtClean="0"/>
              <a:t>Informatie achterhalen </a:t>
            </a:r>
            <a:r>
              <a:rPr lang="nl-NL" sz="1600" dirty="0"/>
              <a:t>in informatieve </a:t>
            </a:r>
            <a:r>
              <a:rPr lang="nl-NL" sz="1600" dirty="0" smtClean="0"/>
              <a:t>teksten.</a:t>
            </a:r>
            <a:endParaRPr lang="nl-NL" sz="1600" b="1" dirty="0"/>
          </a:p>
        </p:txBody>
      </p:sp>
      <p:sp>
        <p:nvSpPr>
          <p:cNvPr id="14" name="Rechthoek 13"/>
          <p:cNvSpPr/>
          <p:nvPr/>
        </p:nvSpPr>
        <p:spPr>
          <a:xfrm>
            <a:off x="4800445" y="3033881"/>
            <a:ext cx="1302422" cy="369332"/>
          </a:xfrm>
          <a:prstGeom prst="rect">
            <a:avLst/>
          </a:prstGeom>
          <a:solidFill>
            <a:srgbClr val="FF6600"/>
          </a:solidFill>
        </p:spPr>
        <p:txBody>
          <a:bodyPr wrap="none">
            <a:spAutoFit/>
          </a:bodyPr>
          <a:lstStyle/>
          <a:p>
            <a:r>
              <a:rPr lang="nl-NL" b="1" dirty="0"/>
              <a:t>Portretten</a:t>
            </a:r>
          </a:p>
        </p:txBody>
      </p:sp>
      <p:sp>
        <p:nvSpPr>
          <p:cNvPr id="2" name="Rechthoek 1"/>
          <p:cNvSpPr/>
          <p:nvPr/>
        </p:nvSpPr>
        <p:spPr>
          <a:xfrm>
            <a:off x="2091" y="5445224"/>
            <a:ext cx="2286000" cy="1477328"/>
          </a:xfrm>
          <a:prstGeom prst="rect">
            <a:avLst/>
          </a:prstGeom>
        </p:spPr>
        <p:txBody>
          <a:bodyPr wrap="square">
            <a:spAutoFit/>
          </a:bodyPr>
          <a:lstStyle/>
          <a:p>
            <a:r>
              <a:rPr lang="nl-NL" dirty="0" smtClean="0"/>
              <a:t>Brainstorm in duo’s wat bij deze twee onderdelen zou passen?</a:t>
            </a:r>
          </a:p>
          <a:p>
            <a:r>
              <a:rPr lang="nl-NL" dirty="0" smtClean="0"/>
              <a:t> </a:t>
            </a:r>
            <a:r>
              <a:rPr lang="nl-NL" sz="1400" dirty="0" smtClean="0"/>
              <a:t>(2 minuten)</a:t>
            </a:r>
            <a:endParaRPr lang="nl-NL" sz="1400" dirty="0"/>
          </a:p>
        </p:txBody>
      </p:sp>
    </p:spTree>
    <p:extLst>
      <p:ext uri="{BB962C8B-B14F-4D97-AF65-F5344CB8AC3E}">
        <p14:creationId xmlns:p14="http://schemas.microsoft.com/office/powerpoint/2010/main" val="16390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P spid="1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hthoek 1"/>
          <p:cNvSpPr/>
          <p:nvPr/>
        </p:nvSpPr>
        <p:spPr>
          <a:xfrm>
            <a:off x="2408266" y="3244334"/>
            <a:ext cx="5807231" cy="1569660"/>
          </a:xfrm>
          <a:prstGeom prst="rect">
            <a:avLst/>
          </a:prstGeom>
        </p:spPr>
        <p:txBody>
          <a:bodyPr wrap="none">
            <a:spAutoFit/>
          </a:bodyPr>
          <a:lstStyle/>
          <a:p>
            <a:r>
              <a:rPr lang="nl-NL" sz="4800" dirty="0">
                <a:solidFill>
                  <a:schemeClr val="bg1"/>
                </a:solidFill>
              </a:rPr>
              <a:t>-Beginnen bij foto van </a:t>
            </a:r>
            <a:endParaRPr lang="nl-NL" sz="4800" dirty="0" smtClean="0">
              <a:solidFill>
                <a:schemeClr val="bg1"/>
              </a:solidFill>
            </a:endParaRPr>
          </a:p>
          <a:p>
            <a:r>
              <a:rPr lang="nl-NL" sz="4800" dirty="0" smtClean="0">
                <a:solidFill>
                  <a:schemeClr val="bg1"/>
                </a:solidFill>
              </a:rPr>
              <a:t>leerling </a:t>
            </a:r>
            <a:r>
              <a:rPr lang="nl-NL" sz="4800" dirty="0">
                <a:solidFill>
                  <a:schemeClr val="bg1"/>
                </a:solidFill>
              </a:rPr>
              <a:t>aan het werk </a:t>
            </a:r>
          </a:p>
        </p:txBody>
      </p:sp>
    </p:spTree>
    <p:extLst>
      <p:ext uri="{BB962C8B-B14F-4D97-AF65-F5344CB8AC3E}">
        <p14:creationId xmlns:p14="http://schemas.microsoft.com/office/powerpoint/2010/main" val="271843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Schilderkunst</a:t>
            </a:r>
            <a:endParaRPr lang="nl-NL" dirty="0"/>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547664" y="1484784"/>
            <a:ext cx="7596336" cy="524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1547664" y="1556792"/>
            <a:ext cx="7596336" cy="5472608"/>
          </a:xfrm>
          <a:prstGeom prst="rect">
            <a:avLst/>
          </a:prstGeom>
          <a:solidFill>
            <a:schemeClr val="accent3">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4932040" y="3789040"/>
            <a:ext cx="1129030" cy="1033145"/>
          </a:xfrm>
          <a:prstGeom prst="rect">
            <a:avLst/>
          </a:prstGeom>
          <a:solidFill>
            <a:srgbClr val="D7E4BD"/>
          </a:solid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nl-NL" sz="1200" b="1" dirty="0">
                <a:solidFill>
                  <a:srgbClr val="FF0000"/>
                </a:solidFill>
                <a:effectLst/>
                <a:latin typeface="Bell MT"/>
                <a:ea typeface="Calibri"/>
                <a:cs typeface="Bell MT"/>
              </a:rPr>
              <a:t>Groep 5 en 6</a:t>
            </a:r>
            <a:endParaRPr lang="nl-NL" sz="1100" dirty="0">
              <a:effectLst/>
              <a:latin typeface="Bell MT"/>
              <a:ea typeface="Calibri"/>
              <a:cs typeface="Bell MT"/>
            </a:endParaRPr>
          </a:p>
          <a:p>
            <a:pPr>
              <a:spcAft>
                <a:spcPts val="0"/>
              </a:spcAft>
            </a:pPr>
            <a:r>
              <a:rPr lang="nb-NO" sz="1200" b="1" dirty="0">
                <a:solidFill>
                  <a:srgbClr val="FF0000"/>
                </a:solidFill>
                <a:effectLst/>
                <a:latin typeface="Bell MT"/>
                <a:ea typeface="Times New Roman"/>
                <a:cs typeface="Bell MT"/>
              </a:rPr>
              <a:t>“van Gogh ”</a:t>
            </a:r>
            <a:endParaRPr lang="nl-NL" sz="1200" dirty="0">
              <a:effectLst/>
              <a:latin typeface="Bell MT"/>
              <a:ea typeface="Times New Roman"/>
              <a:cs typeface="Bell MT"/>
            </a:endParaRPr>
          </a:p>
          <a:p>
            <a:pPr>
              <a:spcAft>
                <a:spcPts val="0"/>
              </a:spcAft>
            </a:pPr>
            <a:r>
              <a:rPr lang="nb-NO" sz="1200" b="1" dirty="0">
                <a:solidFill>
                  <a:srgbClr val="FF0000"/>
                </a:solidFill>
                <a:effectLst/>
                <a:latin typeface="Bell MT"/>
                <a:ea typeface="Times New Roman"/>
                <a:cs typeface="Bell MT"/>
              </a:rPr>
              <a:t> </a:t>
            </a:r>
            <a:endParaRPr lang="nl-NL" sz="1200" dirty="0">
              <a:effectLst/>
              <a:latin typeface="Bell MT"/>
              <a:ea typeface="Times New Roman"/>
              <a:cs typeface="Bell MT"/>
            </a:endParaRPr>
          </a:p>
          <a:p>
            <a:pPr>
              <a:spcAft>
                <a:spcPts val="0"/>
              </a:spcAft>
            </a:pPr>
            <a:r>
              <a:rPr lang="nb-NO" sz="1200" b="1" dirty="0" err="1">
                <a:solidFill>
                  <a:srgbClr val="FF0000"/>
                </a:solidFill>
                <a:effectLst/>
                <a:latin typeface="Bell MT"/>
                <a:ea typeface="Times New Roman"/>
                <a:cs typeface="Bell MT"/>
              </a:rPr>
              <a:t>Groep</a:t>
            </a:r>
            <a:r>
              <a:rPr lang="nb-NO" sz="1200" b="1" dirty="0">
                <a:solidFill>
                  <a:srgbClr val="FF0000"/>
                </a:solidFill>
                <a:effectLst/>
                <a:latin typeface="Bell MT"/>
                <a:ea typeface="Times New Roman"/>
                <a:cs typeface="Bell MT"/>
              </a:rPr>
              <a:t> 5:</a:t>
            </a:r>
            <a:endParaRPr lang="nl-NL" sz="1200" dirty="0">
              <a:effectLst/>
              <a:latin typeface="Bell MT"/>
              <a:ea typeface="Times New Roman"/>
              <a:cs typeface="Bell MT"/>
            </a:endParaRPr>
          </a:p>
          <a:p>
            <a:pPr>
              <a:spcAft>
                <a:spcPts val="0"/>
              </a:spcAft>
            </a:pPr>
            <a:r>
              <a:rPr lang="nb-NO" sz="1200" b="1" dirty="0">
                <a:solidFill>
                  <a:srgbClr val="FF0000"/>
                </a:solidFill>
                <a:effectLst/>
                <a:latin typeface="Bell MT"/>
                <a:ea typeface="Times New Roman"/>
                <a:cs typeface="Bell MT"/>
              </a:rPr>
              <a:t>Groep6:</a:t>
            </a:r>
            <a:endParaRPr lang="nl-NL" sz="1200" dirty="0">
              <a:effectLst/>
              <a:latin typeface="Bell MT"/>
              <a:ea typeface="Times New Roman"/>
              <a:cs typeface="Bell MT"/>
            </a:endParaRPr>
          </a:p>
          <a:p>
            <a:pPr>
              <a:spcAft>
                <a:spcPts val="0"/>
              </a:spcAft>
            </a:pPr>
            <a:r>
              <a:rPr lang="nb-NO" sz="1100" dirty="0">
                <a:solidFill>
                  <a:srgbClr val="FF0000"/>
                </a:solidFill>
                <a:effectLst/>
                <a:ea typeface="Times New Roman"/>
                <a:cs typeface="Times New Roman"/>
              </a:rPr>
              <a:t> </a:t>
            </a:r>
            <a:endParaRPr lang="nl-NL" sz="1200" dirty="0">
              <a:effectLst/>
              <a:ea typeface="Times New Roman"/>
              <a:cs typeface="Times New Roman"/>
            </a:endParaRPr>
          </a:p>
          <a:p>
            <a:pPr>
              <a:spcAft>
                <a:spcPts val="0"/>
              </a:spcAft>
            </a:pPr>
            <a:r>
              <a:rPr lang="nb-NO" sz="1200" dirty="0">
                <a:effectLst/>
                <a:ea typeface="Times New Roman"/>
                <a:cs typeface="Times New Roman"/>
              </a:rPr>
              <a:t> </a:t>
            </a:r>
            <a:endParaRPr lang="nl-NL" sz="1200" dirty="0">
              <a:effectLst/>
              <a:ea typeface="Times New Roman"/>
              <a:cs typeface="Times New Roman"/>
            </a:endParaRPr>
          </a:p>
        </p:txBody>
      </p:sp>
      <p:sp>
        <p:nvSpPr>
          <p:cNvPr id="7" name="Text Box 423"/>
          <p:cNvSpPr txBox="1">
            <a:spLocks noChangeArrowheads="1"/>
          </p:cNvSpPr>
          <p:nvPr/>
        </p:nvSpPr>
        <p:spPr bwMode="auto">
          <a:xfrm>
            <a:off x="6100445" y="5229200"/>
            <a:ext cx="3043555" cy="1224136"/>
          </a:xfrm>
          <a:prstGeom prst="rect">
            <a:avLst/>
          </a:prstGeom>
          <a:solidFill>
            <a:srgbClr val="D7E4BD"/>
          </a:solidFill>
          <a:ln>
            <a:noFill/>
          </a:ln>
          <a:extLst/>
        </p:spPr>
        <p:txBody>
          <a:bodyPr rot="0" vert="horz" wrap="square" lIns="91440" tIns="0" rIns="91440" bIns="0" anchor="t" anchorCtr="0" upright="1">
            <a:noAutofit/>
          </a:bodyPr>
          <a:lstStyle/>
          <a:p>
            <a:pPr>
              <a:spcAft>
                <a:spcPts val="0"/>
              </a:spcAft>
            </a:pPr>
            <a:r>
              <a:rPr lang="nl-NL" sz="1200" b="1" dirty="0">
                <a:solidFill>
                  <a:srgbClr val="FF0000"/>
                </a:solidFill>
                <a:effectLst/>
                <a:latin typeface="Bell MT"/>
                <a:ea typeface="Times New Roman"/>
                <a:cs typeface="Times New Roman"/>
              </a:rPr>
              <a:t>TEKENEN. Titel </a:t>
            </a:r>
            <a:r>
              <a:rPr lang="nb-NO" sz="1100" b="1" dirty="0" err="1">
                <a:solidFill>
                  <a:srgbClr val="FF0000"/>
                </a:solidFill>
                <a:effectLst/>
                <a:latin typeface="Times New Roman"/>
                <a:ea typeface="Times New Roman"/>
                <a:cs typeface="Times New Roman"/>
              </a:rPr>
              <a:t>relatie</a:t>
            </a:r>
            <a:r>
              <a:rPr lang="nb-NO" sz="1100" b="1" dirty="0">
                <a:solidFill>
                  <a:srgbClr val="FF0000"/>
                </a:solidFill>
                <a:effectLst/>
                <a:latin typeface="Times New Roman"/>
                <a:ea typeface="Times New Roman"/>
                <a:cs typeface="Times New Roman"/>
              </a:rPr>
              <a:t> met </a:t>
            </a:r>
            <a:r>
              <a:rPr lang="nb-NO" sz="1100" b="1" dirty="0" err="1">
                <a:solidFill>
                  <a:srgbClr val="FF0000"/>
                </a:solidFill>
                <a:effectLst/>
                <a:latin typeface="Times New Roman"/>
                <a:ea typeface="Times New Roman"/>
                <a:cs typeface="Times New Roman"/>
              </a:rPr>
              <a:t>Cobra</a:t>
            </a:r>
            <a:r>
              <a:rPr lang="nb-NO" sz="1100" b="1" dirty="0">
                <a:solidFill>
                  <a:srgbClr val="FF0000"/>
                </a:solidFill>
                <a:effectLst/>
                <a:latin typeface="Times New Roman"/>
                <a:ea typeface="Times New Roman"/>
                <a:cs typeface="Times New Roman"/>
              </a:rPr>
              <a:t>, </a:t>
            </a:r>
            <a:r>
              <a:rPr lang="nb-NO" sz="1100" b="1" dirty="0" err="1">
                <a:solidFill>
                  <a:srgbClr val="FF0000"/>
                </a:solidFill>
                <a:effectLst/>
                <a:latin typeface="Times New Roman"/>
                <a:ea typeface="Times New Roman"/>
                <a:cs typeface="Times New Roman"/>
              </a:rPr>
              <a:t>voorloper</a:t>
            </a:r>
            <a:r>
              <a:rPr lang="nb-NO" sz="1100" b="1" dirty="0">
                <a:solidFill>
                  <a:srgbClr val="FF0000"/>
                </a:solidFill>
                <a:effectLst/>
                <a:latin typeface="Times New Roman"/>
                <a:ea typeface="Times New Roman"/>
                <a:cs typeface="Times New Roman"/>
              </a:rPr>
              <a:t> </a:t>
            </a:r>
            <a:r>
              <a:rPr lang="nb-NO" sz="1100" b="1" dirty="0" err="1">
                <a:solidFill>
                  <a:srgbClr val="FF0000"/>
                </a:solidFill>
                <a:effectLst/>
                <a:latin typeface="Times New Roman"/>
                <a:ea typeface="Times New Roman"/>
                <a:cs typeface="Times New Roman"/>
              </a:rPr>
              <a:t>schilder</a:t>
            </a:r>
            <a:r>
              <a:rPr lang="nb-NO" sz="1100" b="1" dirty="0">
                <a:solidFill>
                  <a:srgbClr val="FF0000"/>
                </a:solidFill>
                <a:effectLst/>
                <a:latin typeface="Times New Roman"/>
                <a:ea typeface="Times New Roman"/>
                <a:cs typeface="Times New Roman"/>
              </a:rPr>
              <a:t> van </a:t>
            </a:r>
            <a:r>
              <a:rPr lang="nb-NO" sz="1100" b="1" dirty="0" err="1">
                <a:solidFill>
                  <a:srgbClr val="FF0000"/>
                </a:solidFill>
                <a:effectLst/>
                <a:latin typeface="Times New Roman"/>
                <a:ea typeface="Times New Roman"/>
                <a:cs typeface="Times New Roman"/>
              </a:rPr>
              <a:t>uit</a:t>
            </a:r>
            <a:r>
              <a:rPr lang="nb-NO" sz="1100" b="1" dirty="0">
                <a:solidFill>
                  <a:srgbClr val="FF0000"/>
                </a:solidFill>
                <a:effectLst/>
                <a:latin typeface="Times New Roman"/>
                <a:ea typeface="Times New Roman"/>
                <a:cs typeface="Times New Roman"/>
              </a:rPr>
              <a:t> het </a:t>
            </a:r>
            <a:r>
              <a:rPr lang="nb-NO" sz="1100" b="1" dirty="0" err="1">
                <a:solidFill>
                  <a:srgbClr val="FF0000"/>
                </a:solidFill>
                <a:effectLst/>
                <a:latin typeface="Times New Roman"/>
                <a:ea typeface="Times New Roman"/>
                <a:cs typeface="Times New Roman"/>
              </a:rPr>
              <a:t>gevoel</a:t>
            </a:r>
            <a:endParaRPr lang="nl-NL" sz="1200" dirty="0">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HFDST ..  BLZ…</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Kerndoel </a:t>
            </a:r>
            <a:r>
              <a:rPr lang="nl-NL" sz="1000" b="1" dirty="0" err="1">
                <a:solidFill>
                  <a:srgbClr val="FF0000"/>
                </a:solidFill>
                <a:effectLst/>
                <a:latin typeface="Bell MT"/>
                <a:ea typeface="Times New Roman"/>
                <a:cs typeface="Times New Roman"/>
              </a:rPr>
              <a:t>nr</a:t>
            </a:r>
            <a:r>
              <a:rPr lang="nl-NL" sz="1000" b="1" dirty="0">
                <a:solidFill>
                  <a:srgbClr val="FF0000"/>
                </a:solidFill>
                <a:effectLst/>
                <a:latin typeface="Bell MT"/>
                <a:ea typeface="Times New Roman"/>
                <a:cs typeface="Times New Roman"/>
              </a:rPr>
              <a:t> 55</a:t>
            </a:r>
            <a:endParaRPr lang="nl-NL" sz="1000" dirty="0">
              <a:solidFill>
                <a:srgbClr val="43541D"/>
              </a:solidFill>
              <a:effectLst/>
              <a:latin typeface="Bell MT"/>
              <a:ea typeface="Times New Roman"/>
              <a:cs typeface="Times New Roman"/>
            </a:endParaRPr>
          </a:p>
          <a:p>
            <a:pPr marL="342900" lvl="0" indent="-342900">
              <a:spcAft>
                <a:spcPts val="0"/>
              </a:spcAft>
              <a:buSzPts val="1000"/>
              <a:buFont typeface="Symbol"/>
              <a:buChar char=""/>
              <a:tabLst>
                <a:tab pos="457200" algn="l"/>
              </a:tabLst>
            </a:pPr>
            <a:r>
              <a:rPr lang="nl-NL" sz="1050" b="1" dirty="0">
                <a:solidFill>
                  <a:srgbClr val="FF0000"/>
                </a:solidFill>
                <a:effectLst/>
                <a:latin typeface="Bell MT"/>
                <a:ea typeface="Times New Roman"/>
                <a:cs typeface="Times New Roman"/>
              </a:rPr>
              <a:t>Tussendoel</a:t>
            </a:r>
            <a:r>
              <a:rPr lang="nl-NL" sz="1200" b="1" dirty="0">
                <a:solidFill>
                  <a:srgbClr val="FF0000"/>
                </a:solidFill>
                <a:effectLst/>
                <a:latin typeface="Bell MT"/>
                <a:ea typeface="Times New Roman"/>
                <a:cs typeface="Times New Roman"/>
              </a:rPr>
              <a:t>:</a:t>
            </a:r>
            <a:r>
              <a:rPr lang="nl-NL" sz="1200" b="1" dirty="0">
                <a:solidFill>
                  <a:srgbClr val="FF0000"/>
                </a:solidFill>
                <a:effectLst/>
                <a:latin typeface="Times New Roman"/>
                <a:ea typeface="Times New Roman"/>
                <a:cs typeface="Times New Roman"/>
              </a:rPr>
              <a:t> </a:t>
            </a:r>
            <a:r>
              <a:rPr lang="nl-NL" sz="1000" b="1" dirty="0">
                <a:solidFill>
                  <a:srgbClr val="FF0000"/>
                </a:solidFill>
                <a:latin typeface="Bell MT"/>
                <a:ea typeface="Times New Roman"/>
                <a:cs typeface="Bell MT"/>
              </a:rPr>
              <a:t>z</a:t>
            </a:r>
            <a:r>
              <a:rPr lang="nl-NL" sz="1000" b="1" dirty="0" smtClean="0">
                <a:solidFill>
                  <a:srgbClr val="FF0000"/>
                </a:solidFill>
                <a:effectLst/>
                <a:latin typeface="Bell MT"/>
                <a:ea typeface="Times New Roman"/>
                <a:cs typeface="Bell MT"/>
              </a:rPr>
              <a:t>e </a:t>
            </a:r>
            <a:r>
              <a:rPr lang="nl-NL" sz="1000" b="1" dirty="0">
                <a:solidFill>
                  <a:srgbClr val="FF0000"/>
                </a:solidFill>
                <a:effectLst/>
                <a:latin typeface="Bell MT"/>
                <a:ea typeface="Times New Roman"/>
                <a:cs typeface="Bell MT"/>
              </a:rPr>
              <a:t>tonen respect voor het werk en de werk- en zienswijze van anderen.</a:t>
            </a:r>
            <a:endParaRPr lang="nl-NL" sz="1200" dirty="0">
              <a:effectLst/>
              <a:latin typeface="Bell MT"/>
              <a:ea typeface="Times New Roman"/>
              <a:cs typeface="Bell MT"/>
            </a:endParaRPr>
          </a:p>
          <a:p>
            <a:pPr>
              <a:spcAft>
                <a:spcPts val="600"/>
              </a:spcAft>
            </a:pPr>
            <a:r>
              <a:rPr lang="nb-NO" sz="1000" dirty="0">
                <a:solidFill>
                  <a:srgbClr val="313E15"/>
                </a:solidFill>
                <a:effectLst/>
                <a:latin typeface="Bell MT"/>
                <a:ea typeface="Times New Roman"/>
                <a:cs typeface="Times New Roman"/>
              </a:rPr>
              <a:t> </a:t>
            </a:r>
            <a:endParaRPr lang="nl-NL" sz="1000" dirty="0">
              <a:solidFill>
                <a:srgbClr val="43541D"/>
              </a:solidFill>
              <a:effectLst/>
              <a:latin typeface="Bell MT"/>
              <a:ea typeface="Times New Roman"/>
              <a:cs typeface="Times New Roman"/>
            </a:endParaRPr>
          </a:p>
        </p:txBody>
      </p:sp>
      <p:sp>
        <p:nvSpPr>
          <p:cNvPr id="8" name="Text Box 423"/>
          <p:cNvSpPr txBox="1">
            <a:spLocks noChangeArrowheads="1"/>
          </p:cNvSpPr>
          <p:nvPr/>
        </p:nvSpPr>
        <p:spPr bwMode="auto">
          <a:xfrm>
            <a:off x="6084570" y="2132856"/>
            <a:ext cx="3059430" cy="1200150"/>
          </a:xfrm>
          <a:prstGeom prst="rect">
            <a:avLst/>
          </a:prstGeom>
          <a:solidFill>
            <a:srgbClr val="D7E4BD"/>
          </a:solidFill>
          <a:ln>
            <a:noFill/>
          </a:ln>
          <a:extLst/>
        </p:spPr>
        <p:txBody>
          <a:bodyPr rot="0" vert="horz" wrap="square" lIns="91440" tIns="0" rIns="91440" bIns="0" anchor="t" anchorCtr="0" upright="1">
            <a:noAutofit/>
          </a:bodyPr>
          <a:lstStyle/>
          <a:p>
            <a:pPr>
              <a:spcAft>
                <a:spcPts val="600"/>
              </a:spcAft>
            </a:pPr>
            <a:r>
              <a:rPr lang="nl-NL" sz="1000" b="1" dirty="0">
                <a:solidFill>
                  <a:srgbClr val="FF0000"/>
                </a:solidFill>
                <a:effectLst/>
                <a:latin typeface="Bell MT"/>
                <a:ea typeface="Times New Roman"/>
                <a:cs typeface="Times New Roman"/>
              </a:rPr>
              <a:t>DANS. Titel</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HFDST ..  BLZ…</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Kerndoel </a:t>
            </a:r>
            <a:r>
              <a:rPr lang="nl-NL" sz="1000" b="1" dirty="0" err="1">
                <a:solidFill>
                  <a:srgbClr val="FF0000"/>
                </a:solidFill>
                <a:effectLst/>
                <a:latin typeface="Bell MT"/>
                <a:ea typeface="Times New Roman"/>
                <a:cs typeface="Times New Roman"/>
              </a:rPr>
              <a:t>nr</a:t>
            </a:r>
            <a:r>
              <a:rPr lang="nl-NL" sz="1000" b="1" dirty="0">
                <a:solidFill>
                  <a:srgbClr val="FF0000"/>
                </a:solidFill>
                <a:effectLst/>
                <a:latin typeface="Bell MT"/>
                <a:ea typeface="Times New Roman"/>
                <a:cs typeface="Times New Roman"/>
              </a:rPr>
              <a:t> 54</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Tussendoel:</a:t>
            </a:r>
            <a:r>
              <a:rPr lang="nb-NO" sz="1000" b="1" dirty="0">
                <a:solidFill>
                  <a:srgbClr val="FF0000"/>
                </a:solidFill>
                <a:effectLst/>
                <a:latin typeface="Arial"/>
                <a:ea typeface="Times New Roman"/>
                <a:cs typeface="Times New Roman"/>
              </a:rPr>
              <a:t> </a:t>
            </a:r>
            <a:r>
              <a:rPr lang="nb-NO" sz="1000" b="1" dirty="0" err="1">
                <a:solidFill>
                  <a:srgbClr val="FF0000"/>
                </a:solidFill>
                <a:effectLst/>
                <a:latin typeface="Bell MT"/>
                <a:ea typeface="Times New Roman"/>
                <a:cs typeface="Bell MT"/>
              </a:rPr>
              <a:t>experimenteren</a:t>
            </a:r>
            <a:r>
              <a:rPr lang="nb-NO" sz="1000" b="1" dirty="0">
                <a:solidFill>
                  <a:srgbClr val="FF0000"/>
                </a:solidFill>
                <a:effectLst/>
                <a:latin typeface="Bell MT"/>
                <a:ea typeface="Times New Roman"/>
                <a:cs typeface="Bell MT"/>
              </a:rPr>
              <a:t> met </a:t>
            </a:r>
            <a:r>
              <a:rPr lang="nb-NO" sz="1000" b="1" dirty="0" err="1">
                <a:solidFill>
                  <a:srgbClr val="FF0000"/>
                </a:solidFill>
                <a:effectLst/>
                <a:latin typeface="Bell MT"/>
                <a:ea typeface="Times New Roman"/>
                <a:cs typeface="Bell MT"/>
              </a:rPr>
              <a:t>verschillende</a:t>
            </a:r>
            <a:r>
              <a:rPr lang="nb-NO" sz="1000" b="1" dirty="0">
                <a:solidFill>
                  <a:srgbClr val="FF0000"/>
                </a:solidFill>
                <a:effectLst/>
                <a:latin typeface="Bell MT"/>
                <a:ea typeface="Times New Roman"/>
                <a:cs typeface="Bell MT"/>
              </a:rPr>
              <a:t> </a:t>
            </a:r>
            <a:r>
              <a:rPr lang="nb-NO" sz="1000" b="1" dirty="0" err="1">
                <a:solidFill>
                  <a:srgbClr val="FF0000"/>
                </a:solidFill>
                <a:effectLst/>
                <a:latin typeface="Bell MT"/>
                <a:ea typeface="Times New Roman"/>
                <a:cs typeface="Bell MT"/>
              </a:rPr>
              <a:t>klankkleuren</a:t>
            </a:r>
            <a:r>
              <a:rPr lang="nb-NO" sz="1000" b="1" dirty="0">
                <a:solidFill>
                  <a:srgbClr val="FF0000"/>
                </a:solidFill>
                <a:effectLst/>
                <a:latin typeface="Bell MT"/>
                <a:ea typeface="Times New Roman"/>
                <a:cs typeface="Bell MT"/>
              </a:rPr>
              <a:t> en </a:t>
            </a:r>
            <a:r>
              <a:rPr lang="nb-NO" sz="1000" b="1" dirty="0" err="1">
                <a:solidFill>
                  <a:srgbClr val="FF0000"/>
                </a:solidFill>
                <a:effectLst/>
                <a:latin typeface="Bell MT"/>
                <a:ea typeface="Times New Roman"/>
                <a:cs typeface="Bell MT"/>
              </a:rPr>
              <a:t>bespeelmogelijkheden</a:t>
            </a:r>
            <a:r>
              <a:rPr lang="nb-NO" sz="1000" b="1" dirty="0">
                <a:solidFill>
                  <a:srgbClr val="FF0000"/>
                </a:solidFill>
                <a:effectLst/>
                <a:latin typeface="Bell MT"/>
                <a:ea typeface="Times New Roman"/>
                <a:cs typeface="Bell MT"/>
              </a:rPr>
              <a:t> die passen </a:t>
            </a:r>
            <a:r>
              <a:rPr lang="nb-NO" sz="1000" b="1" dirty="0" err="1">
                <a:solidFill>
                  <a:srgbClr val="FF0000"/>
                </a:solidFill>
                <a:effectLst/>
                <a:latin typeface="Bell MT"/>
                <a:ea typeface="Times New Roman"/>
                <a:cs typeface="Bell MT"/>
              </a:rPr>
              <a:t>bij</a:t>
            </a:r>
            <a:r>
              <a:rPr lang="nb-NO" sz="1000" b="1" dirty="0">
                <a:solidFill>
                  <a:srgbClr val="FF0000"/>
                </a:solidFill>
                <a:effectLst/>
                <a:latin typeface="Bell MT"/>
                <a:ea typeface="Times New Roman"/>
                <a:cs typeface="Bell MT"/>
              </a:rPr>
              <a:t> het instrument</a:t>
            </a:r>
            <a:endParaRPr lang="nl-NL" sz="1000" dirty="0">
              <a:solidFill>
                <a:srgbClr val="43541D"/>
              </a:solidFill>
              <a:effectLst/>
              <a:latin typeface="Bell MT"/>
              <a:ea typeface="Times New Roman"/>
              <a:cs typeface="Bell MT"/>
            </a:endParaRPr>
          </a:p>
        </p:txBody>
      </p:sp>
      <p:sp>
        <p:nvSpPr>
          <p:cNvPr id="9" name="Text Box 423"/>
          <p:cNvSpPr txBox="1">
            <a:spLocks noChangeArrowheads="1"/>
          </p:cNvSpPr>
          <p:nvPr/>
        </p:nvSpPr>
        <p:spPr bwMode="auto">
          <a:xfrm>
            <a:off x="1547664" y="2132856"/>
            <a:ext cx="3171825" cy="1080120"/>
          </a:xfrm>
          <a:prstGeom prst="rect">
            <a:avLst/>
          </a:prstGeom>
          <a:solidFill>
            <a:srgbClr val="D7E4BD"/>
          </a:solidFill>
          <a:ln>
            <a:noFill/>
          </a:ln>
          <a:extLst/>
        </p:spPr>
        <p:txBody>
          <a:bodyPr rot="0" vert="horz" wrap="square" lIns="91440" tIns="0" rIns="91440" bIns="0" anchor="t" anchorCtr="0" upright="1">
            <a:noAutofit/>
          </a:bodyPr>
          <a:lstStyle/>
          <a:p>
            <a:pPr>
              <a:spcAft>
                <a:spcPts val="600"/>
              </a:spcAft>
            </a:pPr>
            <a:r>
              <a:rPr lang="nl-NL" sz="1000" b="1" dirty="0">
                <a:solidFill>
                  <a:srgbClr val="FF0000"/>
                </a:solidFill>
                <a:effectLst/>
                <a:latin typeface="Bell MT"/>
                <a:ea typeface="Times New Roman"/>
                <a:cs typeface="Times New Roman"/>
              </a:rPr>
              <a:t>GESCHIEDENIS. Titel </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HFDST ..  BLZ…</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Kerndoel </a:t>
            </a:r>
            <a:r>
              <a:rPr lang="nl-NL" sz="1000" b="1" dirty="0" err="1">
                <a:solidFill>
                  <a:srgbClr val="FF0000"/>
                </a:solidFill>
                <a:effectLst/>
                <a:latin typeface="Bell MT"/>
                <a:ea typeface="Times New Roman"/>
                <a:cs typeface="Times New Roman"/>
              </a:rPr>
              <a:t>nr</a:t>
            </a:r>
            <a:r>
              <a:rPr lang="nl-NL" sz="1000" b="1" dirty="0">
                <a:solidFill>
                  <a:srgbClr val="FF0000"/>
                </a:solidFill>
                <a:effectLst/>
                <a:latin typeface="Bell MT"/>
                <a:ea typeface="Times New Roman"/>
                <a:cs typeface="Times New Roman"/>
              </a:rPr>
              <a:t> </a:t>
            </a:r>
            <a:r>
              <a:rPr lang="nl-NL" sz="1100" b="1" dirty="0">
                <a:solidFill>
                  <a:srgbClr val="FF0000"/>
                </a:solidFill>
                <a:effectLst/>
                <a:latin typeface="Bell MT"/>
                <a:ea typeface="Times New Roman"/>
                <a:cs typeface="Times New Roman"/>
              </a:rPr>
              <a:t>53</a:t>
            </a:r>
            <a:endParaRPr lang="nl-NL" sz="11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Tussendoel</a:t>
            </a:r>
            <a:r>
              <a:rPr lang="nl-NL" sz="1000" b="1" dirty="0">
                <a:solidFill>
                  <a:srgbClr val="FF0000"/>
                </a:solidFill>
                <a:effectLst/>
                <a:latin typeface="Arial"/>
                <a:ea typeface="Times New Roman"/>
                <a:cs typeface="Times New Roman"/>
              </a:rPr>
              <a:t>:</a:t>
            </a:r>
            <a:r>
              <a:rPr lang="nb-NO" sz="1000" b="1" dirty="0">
                <a:solidFill>
                  <a:srgbClr val="FF0000"/>
                </a:solidFill>
                <a:effectLst/>
                <a:latin typeface="Arial"/>
                <a:ea typeface="Times New Roman"/>
                <a:cs typeface="Times New Roman"/>
              </a:rPr>
              <a:t> </a:t>
            </a:r>
            <a:r>
              <a:rPr lang="nb-NO" sz="1050" b="1" dirty="0" err="1">
                <a:solidFill>
                  <a:srgbClr val="FF0000"/>
                </a:solidFill>
                <a:latin typeface="Bell MT"/>
                <a:ea typeface="Times New Roman"/>
                <a:cs typeface="Bell MT"/>
              </a:rPr>
              <a:t>t</a:t>
            </a:r>
            <a:r>
              <a:rPr lang="nb-NO" sz="1050" b="1" dirty="0" err="1" smtClean="0">
                <a:solidFill>
                  <a:srgbClr val="FF0000"/>
                </a:solidFill>
                <a:effectLst/>
                <a:latin typeface="Bell MT"/>
                <a:ea typeface="Times New Roman"/>
                <a:cs typeface="Bell MT"/>
              </a:rPr>
              <a:t>ijd</a:t>
            </a:r>
            <a:r>
              <a:rPr lang="nb-NO" sz="1050" b="1" dirty="0" smtClean="0">
                <a:solidFill>
                  <a:srgbClr val="FF0000"/>
                </a:solidFill>
                <a:effectLst/>
                <a:latin typeface="Bell MT"/>
                <a:ea typeface="Times New Roman"/>
                <a:cs typeface="Bell MT"/>
              </a:rPr>
              <a:t>  </a:t>
            </a:r>
            <a:r>
              <a:rPr lang="nb-NO" sz="1050" b="1" dirty="0">
                <a:solidFill>
                  <a:srgbClr val="FF0000"/>
                </a:solidFill>
                <a:effectLst/>
                <a:latin typeface="Bell MT"/>
                <a:ea typeface="Times New Roman"/>
                <a:cs typeface="Bell MT"/>
              </a:rPr>
              <a:t>van </a:t>
            </a:r>
            <a:r>
              <a:rPr lang="nb-NO" sz="1050" b="1" dirty="0" smtClean="0">
                <a:solidFill>
                  <a:srgbClr val="FF0000"/>
                </a:solidFill>
                <a:effectLst/>
                <a:latin typeface="Bell MT"/>
                <a:ea typeface="Times New Roman"/>
                <a:cs typeface="Bell MT"/>
              </a:rPr>
              <a:t>burger</a:t>
            </a:r>
            <a:r>
              <a:rPr lang="nl-NL" sz="1050" dirty="0">
                <a:solidFill>
                  <a:srgbClr val="43541D"/>
                </a:solidFill>
                <a:latin typeface="Bell MT"/>
                <a:ea typeface="Times New Roman"/>
                <a:cs typeface="Bell MT"/>
              </a:rPr>
              <a:t> </a:t>
            </a:r>
            <a:r>
              <a:rPr lang="nb-NO" sz="1050" b="1" dirty="0" smtClean="0">
                <a:solidFill>
                  <a:srgbClr val="FF0000"/>
                </a:solidFill>
                <a:effectLst/>
                <a:latin typeface="Bell MT"/>
                <a:ea typeface="Times New Roman"/>
                <a:cs typeface="Bell MT"/>
              </a:rPr>
              <a:t>en </a:t>
            </a:r>
            <a:r>
              <a:rPr lang="nb-NO" sz="1050" b="1" dirty="0" err="1">
                <a:solidFill>
                  <a:srgbClr val="FF0000"/>
                </a:solidFill>
                <a:effectLst/>
                <a:latin typeface="Bell MT"/>
                <a:ea typeface="Times New Roman"/>
                <a:cs typeface="Bell MT"/>
              </a:rPr>
              <a:t>stoommachines</a:t>
            </a:r>
            <a:r>
              <a:rPr lang="nb-NO" sz="600" b="1" dirty="0" err="1">
                <a:solidFill>
                  <a:srgbClr val="FF0000"/>
                </a:solidFill>
                <a:effectLst/>
                <a:latin typeface="Bell MT"/>
                <a:ea typeface="Times New Roman"/>
                <a:cs typeface="Bell MT"/>
              </a:rPr>
              <a:t>T</a:t>
            </a:r>
            <a:r>
              <a:rPr lang="nb-NO" sz="600" b="1" dirty="0">
                <a:solidFill>
                  <a:srgbClr val="FF0000"/>
                </a:solidFill>
                <a:effectLst/>
                <a:latin typeface="Bell MT"/>
                <a:ea typeface="Times New Roman"/>
                <a:cs typeface="Bell MT"/>
              </a:rPr>
              <a:t> </a:t>
            </a:r>
            <a:r>
              <a:rPr lang="nb-NO" sz="1050" b="1" dirty="0">
                <a:solidFill>
                  <a:srgbClr val="FF0000"/>
                </a:solidFill>
                <a:effectLst/>
                <a:latin typeface="Bell MT"/>
                <a:ea typeface="Times New Roman"/>
                <a:cs typeface="Bell MT"/>
              </a:rPr>
              <a:t>(1800 - 1900)</a:t>
            </a:r>
            <a:endParaRPr lang="nl-NL" sz="1050" dirty="0">
              <a:solidFill>
                <a:srgbClr val="43541D"/>
              </a:solidFill>
              <a:effectLst/>
              <a:latin typeface="Bell MT"/>
              <a:ea typeface="Times New Roman"/>
              <a:cs typeface="Bell MT"/>
            </a:endParaRPr>
          </a:p>
        </p:txBody>
      </p:sp>
      <p:sp>
        <p:nvSpPr>
          <p:cNvPr id="10" name="Text Box 423"/>
          <p:cNvSpPr txBox="1">
            <a:spLocks noChangeArrowheads="1"/>
          </p:cNvSpPr>
          <p:nvPr/>
        </p:nvSpPr>
        <p:spPr bwMode="auto">
          <a:xfrm>
            <a:off x="1547664" y="3645024"/>
            <a:ext cx="3168352" cy="1224136"/>
          </a:xfrm>
          <a:prstGeom prst="rect">
            <a:avLst/>
          </a:prstGeom>
          <a:solidFill>
            <a:srgbClr val="D7E4BD"/>
          </a:solidFill>
          <a:ln>
            <a:noFill/>
          </a:ln>
          <a:extLst/>
        </p:spPr>
        <p:txBody>
          <a:bodyPr rot="0" vert="horz" wrap="square" lIns="91440" tIns="0" rIns="91440" bIns="0" anchor="t" anchorCtr="0" upright="1">
            <a:noAutofit/>
          </a:bodyPr>
          <a:lstStyle/>
          <a:p>
            <a:pPr>
              <a:spcAft>
                <a:spcPts val="600"/>
              </a:spcAft>
            </a:pPr>
            <a:r>
              <a:rPr lang="nl-NL" sz="1000" b="1" dirty="0">
                <a:solidFill>
                  <a:srgbClr val="FF0000"/>
                </a:solidFill>
                <a:effectLst/>
                <a:latin typeface="Bell MT"/>
                <a:ea typeface="Times New Roman"/>
                <a:cs typeface="Times New Roman"/>
              </a:rPr>
              <a:t>NATUUR EN TECHNIEK . Titel</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HFDST ..  BLZ…</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Kerndoel </a:t>
            </a:r>
            <a:r>
              <a:rPr lang="nl-NL" sz="1000" b="1" dirty="0" err="1">
                <a:solidFill>
                  <a:srgbClr val="FF0000"/>
                </a:solidFill>
                <a:effectLst/>
                <a:latin typeface="Bell MT"/>
                <a:ea typeface="Times New Roman"/>
                <a:cs typeface="Times New Roman"/>
              </a:rPr>
              <a:t>nr</a:t>
            </a:r>
            <a:r>
              <a:rPr lang="nl-NL" sz="1000" b="1" dirty="0">
                <a:solidFill>
                  <a:srgbClr val="FF0000"/>
                </a:solidFill>
                <a:effectLst/>
                <a:latin typeface="Bell MT"/>
                <a:ea typeface="Times New Roman"/>
                <a:cs typeface="Times New Roman"/>
              </a:rPr>
              <a:t> 42</a:t>
            </a:r>
            <a:endParaRPr lang="nl-NL" sz="1000" dirty="0">
              <a:solidFill>
                <a:srgbClr val="43541D"/>
              </a:solidFill>
              <a:effectLst/>
              <a:latin typeface="Bell MT"/>
              <a:ea typeface="Times New Roman"/>
              <a:cs typeface="Times New Roman"/>
            </a:endParaRPr>
          </a:p>
          <a:p>
            <a:pPr lvl="0">
              <a:spcAft>
                <a:spcPts val="0"/>
              </a:spcAft>
              <a:buSzPts val="1000"/>
              <a:tabLst>
                <a:tab pos="457200" algn="l"/>
              </a:tabLst>
            </a:pPr>
            <a:r>
              <a:rPr lang="nl-NL" sz="1050" b="1" dirty="0">
                <a:solidFill>
                  <a:srgbClr val="FF0000"/>
                </a:solidFill>
                <a:effectLst/>
                <a:latin typeface="Bell MT"/>
                <a:ea typeface="Times New Roman"/>
                <a:cs typeface="Times New Roman"/>
              </a:rPr>
              <a:t>Tussendoel</a:t>
            </a:r>
            <a:r>
              <a:rPr lang="nl-NL" sz="1100" b="1" dirty="0" smtClean="0">
                <a:solidFill>
                  <a:srgbClr val="FF0000"/>
                </a:solidFill>
                <a:effectLst/>
                <a:latin typeface="Bell MT"/>
                <a:ea typeface="Times New Roman"/>
                <a:cs typeface="Bell MT"/>
              </a:rPr>
              <a:t>:</a:t>
            </a:r>
          </a:p>
          <a:p>
            <a:pPr marL="171450" lvl="0" indent="-171450">
              <a:spcAft>
                <a:spcPts val="0"/>
              </a:spcAft>
              <a:buSzPts val="1000"/>
              <a:buFont typeface="Arial"/>
              <a:buChar char="•"/>
              <a:tabLst>
                <a:tab pos="457200" algn="l"/>
              </a:tabLst>
            </a:pPr>
            <a:r>
              <a:rPr lang="nl-NL" sz="1100" b="1" dirty="0">
                <a:solidFill>
                  <a:srgbClr val="FF0000"/>
                </a:solidFill>
                <a:latin typeface="Bell MT"/>
                <a:ea typeface="Times New Roman"/>
                <a:cs typeface="Bell MT"/>
              </a:rPr>
              <a:t> </a:t>
            </a:r>
            <a:r>
              <a:rPr lang="nl-NL" sz="1100" b="1" dirty="0" smtClean="0">
                <a:solidFill>
                  <a:srgbClr val="FF0000"/>
                </a:solidFill>
                <a:latin typeface="Bell MT"/>
                <a:ea typeface="Times New Roman"/>
                <a:cs typeface="Bell MT"/>
              </a:rPr>
              <a:t>   </a:t>
            </a:r>
            <a:r>
              <a:rPr lang="nl-NL" sz="1100" b="1" dirty="0" smtClean="0">
                <a:solidFill>
                  <a:srgbClr val="FF0000"/>
                </a:solidFill>
                <a:effectLst/>
                <a:latin typeface="Bell MT"/>
                <a:ea typeface="Times New Roman"/>
                <a:cs typeface="Bell MT"/>
              </a:rPr>
              <a:t> </a:t>
            </a:r>
            <a:r>
              <a:rPr lang="nl-NL" sz="1000" b="1" dirty="0">
                <a:solidFill>
                  <a:srgbClr val="FF0000"/>
                </a:solidFill>
                <a:effectLst/>
                <a:latin typeface="Bell MT"/>
                <a:ea typeface="Times New Roman"/>
                <a:cs typeface="Bell MT"/>
              </a:rPr>
              <a:t>licht is afkomstig van bronnen </a:t>
            </a:r>
            <a:endParaRPr lang="nl-NL" sz="1400" dirty="0">
              <a:effectLst/>
              <a:latin typeface="Bell MT"/>
              <a:ea typeface="Times New Roman"/>
              <a:cs typeface="Bell MT"/>
            </a:endParaRPr>
          </a:p>
          <a:p>
            <a:pPr marL="342900" lvl="0" indent="-342900">
              <a:spcAft>
                <a:spcPts val="0"/>
              </a:spcAft>
              <a:buSzPts val="1000"/>
              <a:buFont typeface="Symbol"/>
              <a:buChar char=""/>
              <a:tabLst>
                <a:tab pos="457200" algn="l"/>
              </a:tabLst>
            </a:pPr>
            <a:r>
              <a:rPr lang="nl-NL" sz="1000" b="1" dirty="0">
                <a:solidFill>
                  <a:srgbClr val="FF0000"/>
                </a:solidFill>
                <a:effectLst/>
                <a:latin typeface="Bell MT"/>
                <a:ea typeface="Times New Roman"/>
                <a:cs typeface="Bell MT"/>
              </a:rPr>
              <a:t>licht wordt teruggekaatst en/of doorgelaten </a:t>
            </a:r>
            <a:endParaRPr lang="nl-NL" sz="1400" dirty="0">
              <a:effectLst/>
              <a:latin typeface="Bell MT"/>
              <a:ea typeface="Times New Roman"/>
              <a:cs typeface="Bell MT"/>
            </a:endParaRPr>
          </a:p>
          <a:p>
            <a:pPr>
              <a:spcAft>
                <a:spcPts val="600"/>
              </a:spcAft>
            </a:pPr>
            <a:r>
              <a:rPr lang="nl-NL" sz="1000" b="1" dirty="0">
                <a:solidFill>
                  <a:srgbClr val="FF0000"/>
                </a:solidFill>
                <a:effectLst/>
                <a:latin typeface="Bell MT"/>
                <a:ea typeface="Times New Roman"/>
                <a:cs typeface="Times New Roman"/>
              </a:rPr>
              <a:t> </a:t>
            </a:r>
            <a:endParaRPr lang="nl-NL" sz="1000" dirty="0">
              <a:solidFill>
                <a:srgbClr val="43541D"/>
              </a:solidFill>
              <a:effectLst/>
              <a:latin typeface="Bell MT"/>
              <a:ea typeface="Times New Roman"/>
              <a:cs typeface="Times New Roman"/>
            </a:endParaRPr>
          </a:p>
        </p:txBody>
      </p:sp>
      <p:sp>
        <p:nvSpPr>
          <p:cNvPr id="11" name="Text Box 423"/>
          <p:cNvSpPr txBox="1">
            <a:spLocks noChangeArrowheads="1"/>
          </p:cNvSpPr>
          <p:nvPr/>
        </p:nvSpPr>
        <p:spPr bwMode="auto">
          <a:xfrm>
            <a:off x="1547665" y="5157192"/>
            <a:ext cx="3168352" cy="1368152"/>
          </a:xfrm>
          <a:prstGeom prst="rect">
            <a:avLst/>
          </a:prstGeom>
          <a:solidFill>
            <a:srgbClr val="D7E4BD"/>
          </a:solidFill>
          <a:ln>
            <a:noFill/>
          </a:ln>
          <a:extLst/>
        </p:spPr>
        <p:txBody>
          <a:bodyPr rot="0" vert="horz" wrap="square" lIns="91440" tIns="0" rIns="91440" bIns="0" anchor="t" anchorCtr="0" upright="1">
            <a:noAutofit/>
          </a:bodyPr>
          <a:lstStyle/>
          <a:p>
            <a:pPr>
              <a:spcAft>
                <a:spcPts val="600"/>
              </a:spcAft>
            </a:pPr>
            <a:r>
              <a:rPr lang="nl-NL" sz="1000" b="1" dirty="0">
                <a:solidFill>
                  <a:srgbClr val="FF0000"/>
                </a:solidFill>
                <a:effectLst/>
                <a:latin typeface="Bell MT"/>
                <a:ea typeface="Times New Roman"/>
                <a:cs typeface="Times New Roman"/>
              </a:rPr>
              <a:t>TAAL. Titel </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HFDST ..  BLZ…</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Kerndoel </a:t>
            </a:r>
            <a:r>
              <a:rPr lang="nl-NL" sz="1000" b="1" dirty="0" err="1">
                <a:solidFill>
                  <a:srgbClr val="FF0000"/>
                </a:solidFill>
                <a:effectLst/>
                <a:latin typeface="Bell MT"/>
                <a:ea typeface="Times New Roman"/>
                <a:cs typeface="Times New Roman"/>
              </a:rPr>
              <a:t>nr</a:t>
            </a:r>
            <a:r>
              <a:rPr lang="nl-NL" sz="1000" b="1" dirty="0">
                <a:solidFill>
                  <a:srgbClr val="FF0000"/>
                </a:solidFill>
                <a:effectLst/>
                <a:latin typeface="Bell MT"/>
                <a:ea typeface="Times New Roman"/>
                <a:cs typeface="Times New Roman"/>
              </a:rPr>
              <a:t> 2</a:t>
            </a:r>
            <a:endParaRPr lang="nl-NL" sz="1000" dirty="0">
              <a:solidFill>
                <a:srgbClr val="43541D"/>
              </a:solidFill>
              <a:effectLst/>
              <a:latin typeface="Bell MT"/>
              <a:ea typeface="Times New Roman"/>
              <a:cs typeface="Times New Roman"/>
            </a:endParaRPr>
          </a:p>
          <a:p>
            <a:pPr>
              <a:spcAft>
                <a:spcPts val="600"/>
              </a:spcAft>
            </a:pPr>
            <a:r>
              <a:rPr lang="nl-NL" sz="1000" b="1" dirty="0">
                <a:solidFill>
                  <a:srgbClr val="FF0000"/>
                </a:solidFill>
                <a:effectLst/>
                <a:latin typeface="Bell MT"/>
                <a:ea typeface="Times New Roman"/>
                <a:cs typeface="Times New Roman"/>
              </a:rPr>
              <a:t>Tussendoel</a:t>
            </a:r>
            <a:r>
              <a:rPr lang="nl-NL" sz="1000" b="1" dirty="0">
                <a:solidFill>
                  <a:srgbClr val="FF0000"/>
                </a:solidFill>
                <a:effectLst/>
                <a:latin typeface="Bell MT"/>
                <a:ea typeface="Times New Roman"/>
                <a:cs typeface="Bell MT"/>
              </a:rPr>
              <a:t>:</a:t>
            </a:r>
            <a:r>
              <a:rPr lang="nb-NO" sz="1000" b="1" dirty="0">
                <a:solidFill>
                  <a:srgbClr val="FF0000"/>
                </a:solidFill>
                <a:effectLst/>
                <a:latin typeface="Bell MT"/>
                <a:ea typeface="Times New Roman"/>
                <a:cs typeface="Bell MT"/>
              </a:rPr>
              <a:t> </a:t>
            </a:r>
            <a:r>
              <a:rPr lang="nb-NO" sz="1000" b="1" dirty="0" err="1">
                <a:solidFill>
                  <a:srgbClr val="FF0000"/>
                </a:solidFill>
                <a:effectLst/>
                <a:latin typeface="Bell MT"/>
                <a:ea typeface="Times New Roman"/>
                <a:cs typeface="Bell MT"/>
              </a:rPr>
              <a:t>vooral</a:t>
            </a:r>
            <a:r>
              <a:rPr lang="nb-NO" sz="1000" b="1" dirty="0">
                <a:solidFill>
                  <a:srgbClr val="FF0000"/>
                </a:solidFill>
                <a:effectLst/>
                <a:latin typeface="Bell MT"/>
                <a:ea typeface="Times New Roman"/>
                <a:cs typeface="Bell MT"/>
              </a:rPr>
              <a:t> </a:t>
            </a:r>
            <a:r>
              <a:rPr lang="nb-NO" sz="1000" b="1" dirty="0" err="1">
                <a:solidFill>
                  <a:srgbClr val="FF0000"/>
                </a:solidFill>
                <a:effectLst/>
                <a:latin typeface="Bell MT"/>
                <a:ea typeface="Times New Roman"/>
                <a:cs typeface="Bell MT"/>
              </a:rPr>
              <a:t>informatief</a:t>
            </a:r>
            <a:r>
              <a:rPr lang="nb-NO" sz="1000" b="1" dirty="0">
                <a:solidFill>
                  <a:srgbClr val="FF0000"/>
                </a:solidFill>
                <a:effectLst/>
                <a:latin typeface="Bell MT"/>
                <a:ea typeface="Times New Roman"/>
                <a:cs typeface="Bell MT"/>
              </a:rPr>
              <a:t> (</a:t>
            </a:r>
            <a:r>
              <a:rPr lang="nb-NO" sz="1000" b="1" dirty="0" err="1">
                <a:solidFill>
                  <a:srgbClr val="FF0000"/>
                </a:solidFill>
                <a:effectLst/>
                <a:latin typeface="Bell MT"/>
                <a:ea typeface="Times New Roman"/>
                <a:cs typeface="Bell MT"/>
              </a:rPr>
              <a:t>presentaties</a:t>
            </a:r>
            <a:r>
              <a:rPr lang="nb-NO" sz="1000" b="1" dirty="0">
                <a:solidFill>
                  <a:srgbClr val="FF0000"/>
                </a:solidFill>
                <a:effectLst/>
                <a:latin typeface="Bell MT"/>
                <a:ea typeface="Times New Roman"/>
                <a:cs typeface="Bell MT"/>
              </a:rPr>
              <a:t>, </a:t>
            </a:r>
            <a:r>
              <a:rPr lang="nb-NO" sz="1000" b="1" dirty="0" err="1">
                <a:solidFill>
                  <a:srgbClr val="FF0000"/>
                </a:solidFill>
                <a:effectLst/>
                <a:latin typeface="Bell MT"/>
                <a:ea typeface="Times New Roman"/>
                <a:cs typeface="Bell MT"/>
              </a:rPr>
              <a:t>mondelinge</a:t>
            </a:r>
            <a:r>
              <a:rPr lang="nb-NO" sz="1000" b="1" dirty="0">
                <a:solidFill>
                  <a:srgbClr val="FF0000"/>
                </a:solidFill>
                <a:effectLst/>
                <a:latin typeface="Bell MT"/>
                <a:ea typeface="Times New Roman"/>
                <a:cs typeface="Bell MT"/>
              </a:rPr>
              <a:t> </a:t>
            </a:r>
            <a:r>
              <a:rPr lang="nb-NO" sz="1000" b="1" dirty="0" err="1">
                <a:solidFill>
                  <a:srgbClr val="FF0000"/>
                </a:solidFill>
                <a:effectLst/>
                <a:latin typeface="Bell MT"/>
                <a:ea typeface="Times New Roman"/>
                <a:cs typeface="Bell MT"/>
              </a:rPr>
              <a:t>verslagen</a:t>
            </a:r>
            <a:r>
              <a:rPr lang="nb-NO" sz="1000" b="1" dirty="0">
                <a:solidFill>
                  <a:srgbClr val="FF0000"/>
                </a:solidFill>
                <a:effectLst/>
                <a:latin typeface="Bell MT"/>
                <a:ea typeface="Times New Roman"/>
                <a:cs typeface="Bell MT"/>
              </a:rPr>
              <a:t> en </a:t>
            </a:r>
            <a:r>
              <a:rPr lang="nb-NO" sz="1000" b="1" dirty="0" err="1">
                <a:solidFill>
                  <a:srgbClr val="FF0000"/>
                </a:solidFill>
                <a:effectLst/>
                <a:latin typeface="Bell MT"/>
                <a:ea typeface="Times New Roman"/>
                <a:cs typeface="Bell MT"/>
              </a:rPr>
              <a:t>vragen</a:t>
            </a:r>
            <a:r>
              <a:rPr lang="nb-NO" sz="1000" b="1" dirty="0">
                <a:solidFill>
                  <a:srgbClr val="FF0000"/>
                </a:solidFill>
                <a:effectLst/>
                <a:latin typeface="Bell MT"/>
                <a:ea typeface="Times New Roman"/>
                <a:cs typeface="Bell MT"/>
              </a:rPr>
              <a:t> om </a:t>
            </a:r>
            <a:r>
              <a:rPr lang="nb-NO" sz="1000" b="1" dirty="0" err="1">
                <a:solidFill>
                  <a:srgbClr val="FF0000"/>
                </a:solidFill>
                <a:effectLst/>
                <a:latin typeface="Bell MT"/>
                <a:ea typeface="Times New Roman"/>
                <a:cs typeface="Bell MT"/>
              </a:rPr>
              <a:t>informatie</a:t>
            </a:r>
            <a:r>
              <a:rPr lang="nb-NO" sz="1000" b="1" dirty="0">
                <a:solidFill>
                  <a:srgbClr val="FF0000"/>
                </a:solidFill>
                <a:effectLst/>
                <a:latin typeface="Bell MT"/>
                <a:ea typeface="Times New Roman"/>
                <a:cs typeface="Bell MT"/>
              </a:rPr>
              <a:t> </a:t>
            </a:r>
            <a:r>
              <a:rPr lang="nb-NO" sz="1000" b="1" dirty="0" err="1">
                <a:solidFill>
                  <a:srgbClr val="FF0000"/>
                </a:solidFill>
                <a:effectLst/>
                <a:latin typeface="Bell MT"/>
                <a:ea typeface="Times New Roman"/>
                <a:cs typeface="Bell MT"/>
              </a:rPr>
              <a:t>bijvoorbeeld</a:t>
            </a:r>
            <a:r>
              <a:rPr lang="nb-NO" sz="1000" b="1" dirty="0">
                <a:solidFill>
                  <a:srgbClr val="FF0000"/>
                </a:solidFill>
                <a:effectLst/>
                <a:latin typeface="Bell MT"/>
                <a:ea typeface="Times New Roman"/>
                <a:cs typeface="Bell MT"/>
              </a:rPr>
              <a:t>) en </a:t>
            </a:r>
            <a:r>
              <a:rPr lang="nb-NO" sz="1000" b="1" dirty="0" err="1">
                <a:solidFill>
                  <a:srgbClr val="FF0000"/>
                </a:solidFill>
                <a:effectLst/>
                <a:latin typeface="Bell MT"/>
                <a:ea typeface="Times New Roman"/>
                <a:cs typeface="Bell MT"/>
              </a:rPr>
              <a:t>instructief</a:t>
            </a:r>
            <a:r>
              <a:rPr lang="nb-NO" sz="1000" b="1" dirty="0">
                <a:solidFill>
                  <a:srgbClr val="FF0000"/>
                </a:solidFill>
                <a:effectLst/>
                <a:latin typeface="Bell MT"/>
                <a:ea typeface="Times New Roman"/>
                <a:cs typeface="Bell MT"/>
              </a:rPr>
              <a:t>; </a:t>
            </a:r>
            <a:r>
              <a:rPr lang="nb-NO" sz="1000" b="1" dirty="0" err="1">
                <a:solidFill>
                  <a:srgbClr val="FF0000"/>
                </a:solidFill>
                <a:effectLst/>
                <a:latin typeface="Bell MT"/>
                <a:ea typeface="Times New Roman"/>
                <a:cs typeface="Bell MT"/>
              </a:rPr>
              <a:t>verhalend</a:t>
            </a:r>
            <a:r>
              <a:rPr lang="nb-NO" sz="1000" b="1" dirty="0">
                <a:solidFill>
                  <a:srgbClr val="FF0000"/>
                </a:solidFill>
                <a:effectLst/>
                <a:latin typeface="Bell MT"/>
                <a:ea typeface="Times New Roman"/>
                <a:cs typeface="Bell MT"/>
              </a:rPr>
              <a:t> en </a:t>
            </a:r>
            <a:r>
              <a:rPr lang="nb-NO" sz="1000" b="1" dirty="0" err="1">
                <a:solidFill>
                  <a:srgbClr val="FF0000"/>
                </a:solidFill>
                <a:effectLst/>
                <a:latin typeface="Bell MT"/>
                <a:ea typeface="Times New Roman"/>
                <a:cs typeface="Bell MT"/>
              </a:rPr>
              <a:t>betogend</a:t>
            </a:r>
            <a:r>
              <a:rPr lang="nb-NO" sz="1000" b="1" dirty="0">
                <a:solidFill>
                  <a:srgbClr val="FF0000"/>
                </a:solidFill>
                <a:effectLst/>
                <a:latin typeface="Bell MT"/>
                <a:ea typeface="Times New Roman"/>
                <a:cs typeface="Bell MT"/>
              </a:rPr>
              <a:t> komt </a:t>
            </a:r>
            <a:r>
              <a:rPr lang="nb-NO" sz="1000" b="1" dirty="0" err="1">
                <a:solidFill>
                  <a:srgbClr val="FF0000"/>
                </a:solidFill>
                <a:effectLst/>
                <a:latin typeface="Bell MT"/>
                <a:ea typeface="Times New Roman"/>
                <a:cs typeface="Bell MT"/>
              </a:rPr>
              <a:t>ook</a:t>
            </a:r>
            <a:r>
              <a:rPr lang="nb-NO" sz="1000" b="1" dirty="0">
                <a:solidFill>
                  <a:srgbClr val="FF0000"/>
                </a:solidFill>
                <a:effectLst/>
                <a:latin typeface="Bell MT"/>
                <a:ea typeface="Times New Roman"/>
                <a:cs typeface="Bell MT"/>
              </a:rPr>
              <a:t> </a:t>
            </a:r>
            <a:r>
              <a:rPr lang="nb-NO" sz="1000" b="1" dirty="0" err="1">
                <a:solidFill>
                  <a:srgbClr val="FF0000"/>
                </a:solidFill>
                <a:effectLst/>
                <a:latin typeface="Bell MT"/>
                <a:ea typeface="Times New Roman"/>
                <a:cs typeface="Bell MT"/>
              </a:rPr>
              <a:t>voor</a:t>
            </a:r>
            <a:endParaRPr lang="nl-NL" sz="1050" dirty="0">
              <a:solidFill>
                <a:srgbClr val="43541D"/>
              </a:solidFill>
              <a:effectLst/>
              <a:latin typeface="Bell MT"/>
              <a:ea typeface="Times New Roman"/>
              <a:cs typeface="Bell MT"/>
            </a:endParaRPr>
          </a:p>
        </p:txBody>
      </p:sp>
    </p:spTree>
    <p:extLst>
      <p:ext uri="{BB962C8B-B14F-4D97-AF65-F5344CB8AC3E}">
        <p14:creationId xmlns:p14="http://schemas.microsoft.com/office/powerpoint/2010/main" val="12818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voorbeeld…</a:t>
            </a:r>
            <a:endParaRPr lang="nl-NL" dirty="0"/>
          </a:p>
        </p:txBody>
      </p:sp>
      <p:pic>
        <p:nvPicPr>
          <p:cNvPr id="1026" name="Picture 2" descr="https://c2.staticflickr.com/8/7173/6614600031_22e9a074e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3577" y="1986955"/>
            <a:ext cx="3025680" cy="2057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bsopdreef.nl/wp-content/uploads/2015/09/groep-8-201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1031" y="4338915"/>
            <a:ext cx="3036882" cy="21599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h3.ggpht.com/kyli_fpElvyJPO-SmYL6NE4h_5meEj_-3Q3gqzc-DJSkNnPLwl6BCuyllV5yWA=s12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09949" y="3065839"/>
            <a:ext cx="2689023" cy="22296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Afbeeldingsresultaat voor de staalmeesters rembrand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9664" y="2030494"/>
            <a:ext cx="3024336" cy="2013924"/>
          </a:xfrm>
          <a:prstGeom prst="rect">
            <a:avLst/>
          </a:prstGeom>
        </p:spPr>
      </p:pic>
      <p:pic>
        <p:nvPicPr>
          <p:cNvPr id="7" name="Afbeelding 6"/>
          <p:cNvPicPr>
            <a:picLocks noChangeAspect="1"/>
          </p:cNvPicPr>
          <p:nvPr/>
        </p:nvPicPr>
        <p:blipFill>
          <a:blip r:embed="rId6"/>
          <a:stretch>
            <a:fillRect/>
          </a:stretch>
        </p:blipFill>
        <p:spPr>
          <a:xfrm>
            <a:off x="6131054" y="4118726"/>
            <a:ext cx="3024336" cy="2353524"/>
          </a:xfrm>
          <a:prstGeom prst="rect">
            <a:avLst/>
          </a:prstGeom>
        </p:spPr>
      </p:pic>
    </p:spTree>
    <p:extLst>
      <p:ext uri="{BB962C8B-B14F-4D97-AF65-F5344CB8AC3E}">
        <p14:creationId xmlns:p14="http://schemas.microsoft.com/office/powerpoint/2010/main" val="20555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ppt_x"/>
                                          </p:val>
                                        </p:tav>
                                        <p:tav tm="100000">
                                          <p:val>
                                            <p:strVal val="#ppt_x"/>
                                          </p:val>
                                        </p:tav>
                                      </p:tavLst>
                                    </p:anim>
                                    <p:anim calcmode="lin" valueType="num">
                                      <p:cBhvr additive="base">
                                        <p:cTn id="18" dur="500" fill="hold"/>
                                        <p:tgtEl>
                                          <p:spTgt spid="103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48760" y="1465474"/>
            <a:ext cx="2880320" cy="1477328"/>
          </a:xfrm>
          <a:prstGeom prst="rect">
            <a:avLst/>
          </a:prstGeom>
          <a:noFill/>
          <a:ln w="19050">
            <a:solidFill>
              <a:srgbClr val="FF0000"/>
            </a:solidFill>
          </a:ln>
        </p:spPr>
        <p:txBody>
          <a:bodyPr wrap="square" rtlCol="0">
            <a:spAutoFit/>
          </a:bodyPr>
          <a:lstStyle/>
          <a:p>
            <a:r>
              <a:rPr lang="nl-NL" dirty="0" smtClean="0"/>
              <a:t>-klas zit in groepjes</a:t>
            </a:r>
          </a:p>
          <a:p>
            <a:r>
              <a:rPr lang="nl-NL" dirty="0" smtClean="0"/>
              <a:t>-mensfiguren</a:t>
            </a:r>
          </a:p>
          <a:p>
            <a:r>
              <a:rPr lang="nl-NL" dirty="0" smtClean="0"/>
              <a:t>-goed samenwerken</a:t>
            </a:r>
          </a:p>
          <a:p>
            <a:endParaRPr lang="nl-NL" dirty="0"/>
          </a:p>
          <a:p>
            <a:r>
              <a:rPr lang="nl-NL" dirty="0" smtClean="0"/>
              <a:t>-laatste schooljaar…</a:t>
            </a:r>
          </a:p>
        </p:txBody>
      </p:sp>
      <p:pic>
        <p:nvPicPr>
          <p:cNvPr id="4" name="Afbeelding 3"/>
          <p:cNvPicPr>
            <a:picLocks noChangeAspect="1"/>
          </p:cNvPicPr>
          <p:nvPr/>
        </p:nvPicPr>
        <p:blipFill>
          <a:blip r:embed="rId2"/>
          <a:stretch>
            <a:fillRect/>
          </a:stretch>
        </p:blipFill>
        <p:spPr>
          <a:xfrm>
            <a:off x="4718278" y="188640"/>
            <a:ext cx="3600400" cy="2745886"/>
          </a:xfrm>
          <a:prstGeom prst="rect">
            <a:avLst/>
          </a:prstGeom>
        </p:spPr>
      </p:pic>
      <p:sp>
        <p:nvSpPr>
          <p:cNvPr id="5" name="Tekstvak 4"/>
          <p:cNvSpPr txBox="1"/>
          <p:nvPr/>
        </p:nvSpPr>
        <p:spPr>
          <a:xfrm>
            <a:off x="4716016" y="3660285"/>
            <a:ext cx="3600400" cy="2031325"/>
          </a:xfrm>
          <a:prstGeom prst="rect">
            <a:avLst/>
          </a:prstGeom>
          <a:noFill/>
          <a:ln>
            <a:solidFill>
              <a:srgbClr val="FF0000"/>
            </a:solidFill>
          </a:ln>
        </p:spPr>
        <p:txBody>
          <a:bodyPr wrap="square" rtlCol="0">
            <a:spAutoFit/>
          </a:bodyPr>
          <a:lstStyle/>
          <a:p>
            <a:r>
              <a:rPr lang="nl-NL" b="1" dirty="0" smtClean="0"/>
              <a:t>Welke beeldaspecten?</a:t>
            </a:r>
          </a:p>
          <a:p>
            <a:endParaRPr lang="nl-NL" dirty="0"/>
          </a:p>
          <a:p>
            <a:r>
              <a:rPr lang="nl-NL" dirty="0" smtClean="0"/>
              <a:t>Ruimte</a:t>
            </a:r>
          </a:p>
          <a:p>
            <a:r>
              <a:rPr lang="nl-NL" dirty="0" smtClean="0"/>
              <a:t>Vorm</a:t>
            </a:r>
          </a:p>
          <a:p>
            <a:r>
              <a:rPr lang="nl-NL" dirty="0" smtClean="0"/>
              <a:t>Verhouding</a:t>
            </a:r>
          </a:p>
          <a:p>
            <a:r>
              <a:rPr lang="nl-NL" dirty="0" smtClean="0"/>
              <a:t>Kleur</a:t>
            </a:r>
          </a:p>
          <a:p>
            <a:r>
              <a:rPr lang="nl-NL" dirty="0" smtClean="0"/>
              <a:t>Licht</a:t>
            </a:r>
          </a:p>
        </p:txBody>
      </p:sp>
      <p:cxnSp>
        <p:nvCxnSpPr>
          <p:cNvPr id="8" name="Rechte verbindingslijn 7"/>
          <p:cNvCxnSpPr/>
          <p:nvPr/>
        </p:nvCxnSpPr>
        <p:spPr>
          <a:xfrm flipV="1">
            <a:off x="3426818" y="2065638"/>
            <a:ext cx="128919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a:stCxn id="4" idx="2"/>
            <a:endCxn id="5" idx="0"/>
          </p:cNvCxnSpPr>
          <p:nvPr/>
        </p:nvCxnSpPr>
        <p:spPr>
          <a:xfrm flipH="1">
            <a:off x="6516216" y="2934526"/>
            <a:ext cx="2262" cy="72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a:off x="3426818" y="2934526"/>
            <a:ext cx="1289198" cy="72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endCxn id="27" idx="0"/>
          </p:cNvCxnSpPr>
          <p:nvPr/>
        </p:nvCxnSpPr>
        <p:spPr>
          <a:xfrm flipH="1">
            <a:off x="3549469" y="4207839"/>
            <a:ext cx="518256" cy="211077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H="1">
            <a:off x="3426818" y="4190380"/>
            <a:ext cx="1289198" cy="17459"/>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kstvak 26"/>
          <p:cNvSpPr txBox="1"/>
          <p:nvPr/>
        </p:nvSpPr>
        <p:spPr>
          <a:xfrm>
            <a:off x="2555776" y="6318612"/>
            <a:ext cx="1987386" cy="369332"/>
          </a:xfrm>
          <a:prstGeom prst="rect">
            <a:avLst/>
          </a:prstGeom>
          <a:noFill/>
          <a:ln w="25400">
            <a:solidFill>
              <a:srgbClr val="FF0000"/>
            </a:solidFill>
          </a:ln>
        </p:spPr>
        <p:txBody>
          <a:bodyPr wrap="square" rtlCol="0">
            <a:spAutoFit/>
          </a:bodyPr>
          <a:lstStyle/>
          <a:p>
            <a:r>
              <a:rPr lang="nl-NL" b="1" dirty="0" smtClean="0"/>
              <a:t>Lessen ko/</a:t>
            </a:r>
            <a:r>
              <a:rPr lang="nl-NL" b="1" dirty="0" err="1" smtClean="0"/>
              <a:t>ojw</a:t>
            </a:r>
            <a:endParaRPr lang="nl-NL" b="1" dirty="0"/>
          </a:p>
        </p:txBody>
      </p:sp>
      <p:cxnSp>
        <p:nvCxnSpPr>
          <p:cNvPr id="30" name="Rechte verbindingslijn 29"/>
          <p:cNvCxnSpPr>
            <a:endCxn id="27" idx="0"/>
          </p:cNvCxnSpPr>
          <p:nvPr/>
        </p:nvCxnSpPr>
        <p:spPr>
          <a:xfrm>
            <a:off x="3423125" y="2942802"/>
            <a:ext cx="126344" cy="33758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542805" y="3228311"/>
            <a:ext cx="2880320" cy="2585323"/>
          </a:xfrm>
          <a:prstGeom prst="rect">
            <a:avLst/>
          </a:prstGeom>
          <a:solidFill>
            <a:schemeClr val="bg1"/>
          </a:solidFill>
          <a:ln>
            <a:solidFill>
              <a:srgbClr val="FF0000"/>
            </a:solidFill>
          </a:ln>
        </p:spPr>
        <p:txBody>
          <a:bodyPr wrap="square" rtlCol="0">
            <a:spAutoFit/>
          </a:bodyPr>
          <a:lstStyle/>
          <a:p>
            <a:r>
              <a:rPr lang="nl-NL" b="1" dirty="0" smtClean="0"/>
              <a:t>Welke onderwerpen?</a:t>
            </a:r>
          </a:p>
          <a:p>
            <a:endParaRPr lang="nl-NL" dirty="0"/>
          </a:p>
          <a:p>
            <a:r>
              <a:rPr lang="nl-NL" dirty="0" smtClean="0"/>
              <a:t>-Portret</a:t>
            </a:r>
          </a:p>
          <a:p>
            <a:r>
              <a:rPr lang="nl-NL" dirty="0"/>
              <a:t>-Houdingen</a:t>
            </a:r>
          </a:p>
          <a:p>
            <a:r>
              <a:rPr lang="nl-NL" dirty="0" smtClean="0"/>
              <a:t>-Museumbezoek(CO)</a:t>
            </a:r>
          </a:p>
          <a:p>
            <a:r>
              <a:rPr lang="nl-NL" dirty="0" smtClean="0"/>
              <a:t>-Emotie</a:t>
            </a:r>
          </a:p>
          <a:p>
            <a:r>
              <a:rPr lang="nl-NL" dirty="0"/>
              <a:t>-Groepsportret</a:t>
            </a:r>
          </a:p>
          <a:p>
            <a:r>
              <a:rPr lang="nl-NL" dirty="0" smtClean="0"/>
              <a:t>-Collage</a:t>
            </a:r>
          </a:p>
          <a:p>
            <a:r>
              <a:rPr lang="nl-NL" dirty="0" smtClean="0"/>
              <a:t>-Omgeving</a:t>
            </a:r>
            <a:endParaRPr lang="nl-NL" dirty="0"/>
          </a:p>
        </p:txBody>
      </p:sp>
      <p:sp>
        <p:nvSpPr>
          <p:cNvPr id="33" name="Tekstvak 32"/>
          <p:cNvSpPr txBox="1"/>
          <p:nvPr/>
        </p:nvSpPr>
        <p:spPr>
          <a:xfrm>
            <a:off x="4716016" y="6093296"/>
            <a:ext cx="3600400" cy="646331"/>
          </a:xfrm>
          <a:prstGeom prst="rect">
            <a:avLst/>
          </a:prstGeom>
          <a:noFill/>
          <a:ln>
            <a:solidFill>
              <a:srgbClr val="FF0000"/>
            </a:solidFill>
          </a:ln>
        </p:spPr>
        <p:txBody>
          <a:bodyPr wrap="square" rtlCol="0">
            <a:spAutoFit/>
          </a:bodyPr>
          <a:lstStyle/>
          <a:p>
            <a:r>
              <a:rPr lang="nl-NL" b="1" dirty="0" smtClean="0"/>
              <a:t>Welke technieken?</a:t>
            </a:r>
          </a:p>
          <a:p>
            <a:r>
              <a:rPr lang="nl-NL" dirty="0" smtClean="0"/>
              <a:t>Divers</a:t>
            </a:r>
            <a:endParaRPr lang="nl-NL" dirty="0"/>
          </a:p>
        </p:txBody>
      </p:sp>
      <p:sp>
        <p:nvSpPr>
          <p:cNvPr id="7" name="Tekstvak 6"/>
          <p:cNvSpPr txBox="1"/>
          <p:nvPr/>
        </p:nvSpPr>
        <p:spPr>
          <a:xfrm>
            <a:off x="4716016" y="2974239"/>
            <a:ext cx="4102194" cy="461665"/>
          </a:xfrm>
          <a:prstGeom prst="rect">
            <a:avLst/>
          </a:prstGeom>
          <a:noFill/>
        </p:spPr>
        <p:txBody>
          <a:bodyPr wrap="square" rtlCol="0">
            <a:spAutoFit/>
          </a:bodyPr>
          <a:lstStyle/>
          <a:p>
            <a:r>
              <a:rPr lang="nl-NL" sz="1200" dirty="0" err="1" smtClean="0"/>
              <a:t>Rembrandt,de</a:t>
            </a:r>
            <a:r>
              <a:rPr lang="nl-NL" sz="1200" dirty="0" smtClean="0"/>
              <a:t> anatomische les van Nicolaas Tulp, 1632</a:t>
            </a:r>
            <a:endParaRPr lang="nl-NL" sz="1200" dirty="0"/>
          </a:p>
        </p:txBody>
      </p:sp>
    </p:spTree>
    <p:extLst>
      <p:ext uri="{BB962C8B-B14F-4D97-AF65-F5344CB8AC3E}">
        <p14:creationId xmlns:p14="http://schemas.microsoft.com/office/powerpoint/2010/main" val="37836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8988" y="1268760"/>
            <a:ext cx="3096344" cy="369332"/>
          </a:xfrm>
          <a:prstGeom prst="rect">
            <a:avLst/>
          </a:prstGeom>
          <a:noFill/>
        </p:spPr>
        <p:txBody>
          <a:bodyPr wrap="square" rtlCol="0">
            <a:spAutoFit/>
          </a:bodyPr>
          <a:lstStyle/>
          <a:p>
            <a:r>
              <a:rPr lang="nl-NL" dirty="0" smtClean="0"/>
              <a:t>Format Lessuggesties</a:t>
            </a:r>
            <a:endParaRPr lang="nl-NL"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635896" y="908720"/>
            <a:ext cx="3894084" cy="5391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662294" y="1184253"/>
            <a:ext cx="3862552" cy="408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www.vajra.nl/resources/kunst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04684" y="2007872"/>
            <a:ext cx="199908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www.pier-k.nl/clientdata/images/handboek/size_1/beeldendworkshopwonderlijf.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9552" y="4240708"/>
            <a:ext cx="2875216" cy="193461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7812360" y="6036818"/>
            <a:ext cx="1080120" cy="415498"/>
          </a:xfrm>
          <a:prstGeom prst="rect">
            <a:avLst/>
          </a:prstGeom>
          <a:noFill/>
        </p:spPr>
        <p:txBody>
          <a:bodyPr wrap="square" rtlCol="0">
            <a:spAutoFit/>
          </a:bodyPr>
          <a:lstStyle/>
          <a:p>
            <a:r>
              <a:rPr lang="nl-NL" sz="1050" dirty="0" smtClean="0">
                <a:hlinkClick r:id="rId7" action="ppaction://hlinkfile"/>
              </a:rPr>
              <a:t>Voorbeeld versie 4</a:t>
            </a:r>
            <a:endParaRPr lang="nl-NL" sz="1050" dirty="0"/>
          </a:p>
        </p:txBody>
      </p:sp>
    </p:spTree>
    <p:extLst>
      <p:ext uri="{BB962C8B-B14F-4D97-AF65-F5344CB8AC3E}">
        <p14:creationId xmlns:p14="http://schemas.microsoft.com/office/powerpoint/2010/main" val="59801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Groepen en samenhang enkele voorbeelden</a:t>
            </a:r>
            <a:endParaRPr lang="nl-NL" dirty="0"/>
          </a:p>
        </p:txBody>
      </p:sp>
      <p:sp>
        <p:nvSpPr>
          <p:cNvPr id="3" name="Tijdelijke aanduiding voor inhoud 2"/>
          <p:cNvSpPr>
            <a:spLocks noGrp="1"/>
          </p:cNvSpPr>
          <p:nvPr>
            <p:ph idx="1"/>
          </p:nvPr>
        </p:nvSpPr>
        <p:spPr/>
        <p:txBody>
          <a:bodyPr/>
          <a:lstStyle/>
          <a:p>
            <a:r>
              <a:rPr lang="nl-NL" dirty="0" smtClean="0">
                <a:hlinkClick r:id="rId2" action="ppaction://hlinkfile"/>
              </a:rPr>
              <a:t>Groep 1-2</a:t>
            </a:r>
            <a:r>
              <a:rPr lang="nl-NL" dirty="0" smtClean="0"/>
              <a:t> Architectuur</a:t>
            </a:r>
          </a:p>
          <a:p>
            <a:endParaRPr lang="nl-NL" dirty="0"/>
          </a:p>
          <a:p>
            <a:r>
              <a:rPr lang="nl-NL" dirty="0" smtClean="0">
                <a:hlinkClick r:id="rId3" action="ppaction://hlinkfile"/>
              </a:rPr>
              <a:t>Groep 3-4</a:t>
            </a:r>
            <a:r>
              <a:rPr lang="nl-NL" dirty="0" smtClean="0"/>
              <a:t> Muziek</a:t>
            </a:r>
          </a:p>
          <a:p>
            <a:endParaRPr lang="nl-NL" dirty="0"/>
          </a:p>
          <a:p>
            <a:r>
              <a:rPr lang="nl-NL" dirty="0" smtClean="0">
                <a:hlinkClick r:id="rId4" action="ppaction://hlinkfile"/>
              </a:rPr>
              <a:t>Groep 5-6</a:t>
            </a:r>
            <a:r>
              <a:rPr lang="nl-NL" dirty="0" smtClean="0"/>
              <a:t> Schilderkunst </a:t>
            </a:r>
            <a:r>
              <a:rPr lang="nl-NL" dirty="0" smtClean="0">
                <a:solidFill>
                  <a:srgbClr val="FF0000"/>
                </a:solidFill>
              </a:rPr>
              <a:t>NIET WERKENDE LINK</a:t>
            </a:r>
            <a:endParaRPr lang="nl-NL" dirty="0" smtClean="0"/>
          </a:p>
          <a:p>
            <a:endParaRPr lang="nl-NL" dirty="0" smtClean="0"/>
          </a:p>
          <a:p>
            <a:r>
              <a:rPr lang="nl-NL" dirty="0" smtClean="0">
                <a:hlinkClick r:id="rId5" action="ppaction://hlinkfile"/>
              </a:rPr>
              <a:t>Groep 7-8</a:t>
            </a:r>
            <a:r>
              <a:rPr lang="nl-NL" dirty="0" smtClean="0"/>
              <a:t> Architectuur</a:t>
            </a:r>
            <a:endParaRPr lang="nl-NL" dirty="0"/>
          </a:p>
        </p:txBody>
      </p:sp>
    </p:spTree>
    <p:extLst>
      <p:ext uri="{BB962C8B-B14F-4D97-AF65-F5344CB8AC3E}">
        <p14:creationId xmlns:p14="http://schemas.microsoft.com/office/powerpoint/2010/main" val="2994342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332656"/>
            <a:ext cx="8784976" cy="6740307"/>
          </a:xfrm>
          <a:prstGeom prst="rect">
            <a:avLst/>
          </a:prstGeom>
        </p:spPr>
        <p:txBody>
          <a:bodyPr wrap="square">
            <a:spAutoFit/>
          </a:bodyPr>
          <a:lstStyle/>
          <a:p>
            <a:r>
              <a:rPr lang="nl-NL" sz="800" b="1" dirty="0"/>
              <a:t>Schilderkunst Noord</a:t>
            </a:r>
            <a:endParaRPr lang="nl-NL" sz="800" dirty="0"/>
          </a:p>
          <a:p>
            <a:r>
              <a:rPr lang="nl-NL" sz="800" b="1" dirty="0"/>
              <a:t> </a:t>
            </a:r>
            <a:endParaRPr lang="nl-NL" sz="800" dirty="0"/>
          </a:p>
          <a:p>
            <a:r>
              <a:rPr lang="nl-NL" sz="800" b="1" dirty="0"/>
              <a:t>Groep 1 en 2:</a:t>
            </a:r>
            <a:endParaRPr lang="nl-NL" sz="800" dirty="0"/>
          </a:p>
          <a:p>
            <a:r>
              <a:rPr lang="nl-NL" sz="800" dirty="0"/>
              <a:t>Zelfstandig Kunstenaar: Kim </a:t>
            </a:r>
            <a:r>
              <a:rPr lang="nl-NL" sz="800" dirty="0" err="1"/>
              <a:t>Brokelman</a:t>
            </a:r>
            <a:endParaRPr lang="nl-NL" sz="800" dirty="0"/>
          </a:p>
          <a:p>
            <a:r>
              <a:rPr lang="nl-NL" sz="800" dirty="0"/>
              <a:t>Kunstjam</a:t>
            </a:r>
          </a:p>
          <a:p>
            <a:r>
              <a:rPr lang="nl-NL" sz="800" b="1" dirty="0"/>
              <a:t>Extra activiteiten:</a:t>
            </a:r>
            <a:endParaRPr lang="nl-NL" sz="800" dirty="0"/>
          </a:p>
          <a:p>
            <a:r>
              <a:rPr lang="nl-NL" sz="800" dirty="0"/>
              <a:t>Gooien met verf</a:t>
            </a:r>
          </a:p>
          <a:p>
            <a:r>
              <a:rPr lang="nl-NL" sz="800" dirty="0"/>
              <a:t>Relatie bewegingsonderwijs, </a:t>
            </a:r>
          </a:p>
          <a:p>
            <a:r>
              <a:rPr lang="nl-NL" sz="800" dirty="0"/>
              <a:t>Vrije vormen en geometrische vormen</a:t>
            </a:r>
          </a:p>
          <a:p>
            <a:r>
              <a:rPr lang="nl-NL" sz="800" dirty="0"/>
              <a:t>Liedjes over spelletjes</a:t>
            </a:r>
          </a:p>
          <a:p>
            <a:r>
              <a:rPr lang="nl-NL" sz="800" dirty="0"/>
              <a:t> </a:t>
            </a:r>
          </a:p>
          <a:p>
            <a:r>
              <a:rPr lang="nl-NL" sz="800" b="1" dirty="0"/>
              <a:t>Groep 3 en 4:</a:t>
            </a:r>
            <a:endParaRPr lang="nl-NL" sz="800" dirty="0"/>
          </a:p>
          <a:p>
            <a:r>
              <a:rPr lang="nl-NL" sz="800" dirty="0"/>
              <a:t>Schilder: Mondriaan.</a:t>
            </a:r>
          </a:p>
          <a:p>
            <a:r>
              <a:rPr lang="nl-NL" sz="800" dirty="0"/>
              <a:t>Crea </a:t>
            </a:r>
            <a:r>
              <a:rPr lang="nl-NL" sz="800" dirty="0" err="1"/>
              <a:t>Educ</a:t>
            </a:r>
            <a:r>
              <a:rPr lang="nl-NL" sz="800" dirty="0"/>
              <a:t>. </a:t>
            </a:r>
            <a:r>
              <a:rPr lang="nl-NL" sz="800" dirty="0" err="1"/>
              <a:t>Mederwerker</a:t>
            </a:r>
            <a:r>
              <a:rPr lang="nl-NL" sz="800" dirty="0"/>
              <a:t>: </a:t>
            </a:r>
            <a:r>
              <a:rPr lang="nl-NL" sz="800" dirty="0" err="1"/>
              <a:t>Mirna</a:t>
            </a:r>
            <a:r>
              <a:rPr lang="nl-NL" sz="800" dirty="0"/>
              <a:t> </a:t>
            </a:r>
            <a:r>
              <a:rPr lang="nl-NL" sz="800" dirty="0" err="1"/>
              <a:t>Limon</a:t>
            </a:r>
            <a:endParaRPr lang="nl-NL" sz="800" dirty="0"/>
          </a:p>
          <a:p>
            <a:r>
              <a:rPr lang="nl-NL" sz="800" dirty="0"/>
              <a:t>* we willen graag een groepswerk.</a:t>
            </a:r>
          </a:p>
          <a:p>
            <a:r>
              <a:rPr lang="nl-NL" sz="800" dirty="0"/>
              <a:t>* we willen de ontwikkeling van het werk van Mondriaan aan bod laten komen.</a:t>
            </a:r>
          </a:p>
          <a:p>
            <a:r>
              <a:rPr lang="nl-NL" sz="800" dirty="0"/>
              <a:t>*we willen een opdracht met toegepaste kunst.</a:t>
            </a:r>
          </a:p>
          <a:p>
            <a:r>
              <a:rPr lang="nl-NL" sz="800" b="1" dirty="0"/>
              <a:t>Extra activiteiten:</a:t>
            </a:r>
            <a:endParaRPr lang="nl-NL" sz="800" dirty="0"/>
          </a:p>
          <a:p>
            <a:r>
              <a:rPr lang="nl-NL" sz="800" dirty="0"/>
              <a:t>Rekenen</a:t>
            </a:r>
          </a:p>
          <a:p>
            <a:r>
              <a:rPr lang="nl-NL" sz="800" dirty="0"/>
              <a:t>Bewegen: hoekige bewegingen</a:t>
            </a:r>
          </a:p>
          <a:p>
            <a:r>
              <a:rPr lang="nl-NL" sz="800" dirty="0"/>
              <a:t>Gesch. Verschil bouwkunst voor en na 1920 (veel versiering – strak, functioneel)</a:t>
            </a:r>
          </a:p>
          <a:p>
            <a:r>
              <a:rPr lang="nl-NL" sz="800" dirty="0"/>
              <a:t>Invloed in de mode</a:t>
            </a:r>
          </a:p>
          <a:p>
            <a:r>
              <a:rPr lang="nl-NL" sz="800" dirty="0"/>
              <a:t> </a:t>
            </a:r>
          </a:p>
          <a:p>
            <a:r>
              <a:rPr lang="nl-NL" sz="800" b="1" dirty="0"/>
              <a:t>Gr. 5 en 6:</a:t>
            </a:r>
            <a:endParaRPr lang="nl-NL" sz="800" dirty="0"/>
          </a:p>
          <a:p>
            <a:r>
              <a:rPr lang="nl-NL" sz="800" dirty="0"/>
              <a:t>Schilder: Vincent van Gogh </a:t>
            </a:r>
          </a:p>
          <a:p>
            <a:r>
              <a:rPr lang="nl-NL" sz="800" dirty="0" err="1"/>
              <a:t>Educ</a:t>
            </a:r>
            <a:r>
              <a:rPr lang="nl-NL" sz="800" dirty="0"/>
              <a:t>. Medewerker van Crea: Dorothe Verberne</a:t>
            </a:r>
          </a:p>
          <a:p>
            <a:r>
              <a:rPr lang="nl-NL" sz="800" dirty="0"/>
              <a:t> “Een fotograaf kan met de camera inzoomen op een klein stukje en dat op de foto groot en belangrijk maken.</a:t>
            </a:r>
          </a:p>
          <a:p>
            <a:r>
              <a:rPr lang="nl-NL" sz="800" dirty="0"/>
              <a:t>In het museum zie je dat schilders dat ook kunnen en in de workshops ga je er zelf mee aan de slag.”</a:t>
            </a:r>
          </a:p>
          <a:p>
            <a:r>
              <a:rPr lang="nl-NL" sz="800" dirty="0"/>
              <a:t> </a:t>
            </a:r>
          </a:p>
          <a:p>
            <a:r>
              <a:rPr lang="nl-NL" sz="800" dirty="0"/>
              <a:t>Vincent van Gogh keek in een groot bos naar een klein stukje grond.</a:t>
            </a:r>
          </a:p>
          <a:p>
            <a:r>
              <a:rPr lang="nl-NL" sz="800" dirty="0"/>
              <a:t>Dat vond hij juist mooi om te schilderen.</a:t>
            </a:r>
          </a:p>
          <a:p>
            <a:r>
              <a:rPr lang="nl-NL" sz="800" dirty="0"/>
              <a:t>In de les leer je zelf ook “inzoomen”: een klein stukje uitkiezen, opblazen en dat dan gaan schilderen.</a:t>
            </a:r>
          </a:p>
          <a:p>
            <a:r>
              <a:rPr lang="nl-NL" sz="800" b="1" dirty="0"/>
              <a:t>Extra activiteiten:</a:t>
            </a:r>
            <a:endParaRPr lang="nl-NL" sz="800" dirty="0"/>
          </a:p>
          <a:p>
            <a:r>
              <a:rPr lang="nl-NL" sz="800" dirty="0"/>
              <a:t>Natuurkunde macro / micro niveau</a:t>
            </a:r>
          </a:p>
          <a:p>
            <a:r>
              <a:rPr lang="nl-NL" sz="800" dirty="0"/>
              <a:t>Aardrijkskunde: plaatsen waar v. Gogh gewoond heeft in Frankrijk</a:t>
            </a:r>
          </a:p>
          <a:p>
            <a:r>
              <a:rPr lang="nl-NL" sz="800" dirty="0"/>
              <a:t>Geest. Stromingen; menstypes: gevoelsmatig en verstandelijk; eigen menig en laten beïnvloeden van andere</a:t>
            </a:r>
          </a:p>
          <a:p>
            <a:r>
              <a:rPr lang="nl-NL" sz="800" dirty="0"/>
              <a:t>Ev. relatie met Cobra, voorloper schilder van uit het gevoel</a:t>
            </a:r>
          </a:p>
          <a:p>
            <a:r>
              <a:rPr lang="nl-NL" sz="800" dirty="0"/>
              <a:t> </a:t>
            </a:r>
          </a:p>
          <a:p>
            <a:r>
              <a:rPr lang="nl-NL" sz="800" b="1" dirty="0"/>
              <a:t>Gr. 7 en 8:</a:t>
            </a:r>
            <a:endParaRPr lang="nl-NL" sz="800" dirty="0"/>
          </a:p>
          <a:p>
            <a:r>
              <a:rPr lang="nl-NL" sz="800" dirty="0"/>
              <a:t>Schilder: Rembrandt</a:t>
            </a:r>
          </a:p>
          <a:p>
            <a:r>
              <a:rPr lang="nl-NL" sz="800" dirty="0" err="1"/>
              <a:t>Educ</a:t>
            </a:r>
            <a:r>
              <a:rPr lang="nl-NL" sz="800" dirty="0"/>
              <a:t>. Medewerker: Paula Krom</a:t>
            </a:r>
          </a:p>
          <a:p>
            <a:r>
              <a:rPr lang="nl-NL" sz="800" dirty="0"/>
              <a:t>Korte instructie verhoudingen</a:t>
            </a:r>
          </a:p>
          <a:p>
            <a:r>
              <a:rPr lang="nl-NL" sz="800" dirty="0"/>
              <a:t>Nadruk op hoe je emotie in het portret krijgt</a:t>
            </a:r>
          </a:p>
          <a:p>
            <a:r>
              <a:rPr lang="nl-NL" sz="800" dirty="0"/>
              <a:t> </a:t>
            </a:r>
          </a:p>
          <a:p>
            <a:r>
              <a:rPr lang="nl-NL" sz="800" dirty="0"/>
              <a:t>Eerste opzet van portret in sepia en dun.</a:t>
            </a:r>
          </a:p>
          <a:p>
            <a:r>
              <a:rPr lang="nl-NL" sz="800" dirty="0"/>
              <a:t>Daarna de invulling</a:t>
            </a:r>
          </a:p>
          <a:p>
            <a:r>
              <a:rPr lang="nl-NL" sz="800" dirty="0"/>
              <a:t>Zwart, wit, bruin, geel, oker, rood</a:t>
            </a:r>
          </a:p>
          <a:p>
            <a:r>
              <a:rPr lang="nl-NL" sz="800" b="1" dirty="0"/>
              <a:t>Extra activiteiten:</a:t>
            </a:r>
            <a:endParaRPr lang="nl-NL" sz="800" dirty="0"/>
          </a:p>
          <a:p>
            <a:r>
              <a:rPr lang="nl-NL" sz="800" dirty="0"/>
              <a:t>Verwijzen Gouden eeuw</a:t>
            </a:r>
          </a:p>
          <a:p>
            <a:r>
              <a:rPr lang="nl-NL" sz="800" dirty="0" smtClean="0"/>
              <a:t>Kleding</a:t>
            </a:r>
          </a:p>
          <a:p>
            <a:endParaRPr lang="nl-NL" sz="800" dirty="0" smtClean="0"/>
          </a:p>
          <a:p>
            <a:r>
              <a:rPr lang="nl-NL" sz="800" b="1" dirty="0"/>
              <a:t>Bronnen: Wijkverslagen d.d. </a:t>
            </a:r>
            <a:r>
              <a:rPr lang="nl-NL" sz="800" b="1" dirty="0" smtClean="0"/>
              <a:t>04-11-2015</a:t>
            </a:r>
          </a:p>
          <a:p>
            <a:r>
              <a:rPr lang="nl-NL" sz="800" b="1" dirty="0" smtClean="0"/>
              <a:t>Document 160118 suggesties voor Ronald </a:t>
            </a:r>
            <a:r>
              <a:rPr lang="nl-NL" sz="800" b="1" dirty="0" err="1" smtClean="0"/>
              <a:t>tav</a:t>
            </a:r>
            <a:r>
              <a:rPr lang="nl-NL" sz="800" b="1" dirty="0" smtClean="0"/>
              <a:t> cult. </a:t>
            </a:r>
            <a:r>
              <a:rPr lang="nl-NL" sz="800" b="1" dirty="0" err="1" smtClean="0"/>
              <a:t>ontm</a:t>
            </a:r>
            <a:endParaRPr lang="nl-NL" sz="800" dirty="0"/>
          </a:p>
          <a:p>
            <a:endParaRPr lang="nl-NL" sz="800" dirty="0"/>
          </a:p>
        </p:txBody>
      </p:sp>
    </p:spTree>
    <p:extLst>
      <p:ext uri="{BB962C8B-B14F-4D97-AF65-F5344CB8AC3E}">
        <p14:creationId xmlns:p14="http://schemas.microsoft.com/office/powerpoint/2010/main" val="1434738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23458" y="476672"/>
            <a:ext cx="8780981" cy="592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93409" y="107340"/>
            <a:ext cx="2736304" cy="369332"/>
          </a:xfrm>
          <a:prstGeom prst="rect">
            <a:avLst/>
          </a:prstGeom>
          <a:noFill/>
        </p:spPr>
        <p:txBody>
          <a:bodyPr wrap="square" rtlCol="0">
            <a:spAutoFit/>
          </a:bodyPr>
          <a:lstStyle/>
          <a:p>
            <a:r>
              <a:rPr lang="nl-NL" b="1" dirty="0" smtClean="0">
                <a:solidFill>
                  <a:srgbClr val="FF99CC"/>
                </a:solidFill>
              </a:rPr>
              <a:t>Praktijkvoorbeeld lesbrief</a:t>
            </a:r>
            <a:endParaRPr lang="nl-NL" b="1" dirty="0">
              <a:solidFill>
                <a:srgbClr val="FF99CC"/>
              </a:solidFill>
            </a:endParaRPr>
          </a:p>
        </p:txBody>
      </p:sp>
    </p:spTree>
    <p:extLst>
      <p:ext uri="{BB962C8B-B14F-4D97-AF65-F5344CB8AC3E}">
        <p14:creationId xmlns:p14="http://schemas.microsoft.com/office/powerpoint/2010/main" val="2230591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7544" y="476672"/>
            <a:ext cx="424617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93409" y="107340"/>
            <a:ext cx="2736304" cy="369332"/>
          </a:xfrm>
          <a:prstGeom prst="rect">
            <a:avLst/>
          </a:prstGeom>
          <a:noFill/>
        </p:spPr>
        <p:txBody>
          <a:bodyPr wrap="square" rtlCol="0">
            <a:spAutoFit/>
          </a:bodyPr>
          <a:lstStyle/>
          <a:p>
            <a:r>
              <a:rPr lang="nl-NL" b="1" dirty="0" smtClean="0">
                <a:solidFill>
                  <a:srgbClr val="FF99CC"/>
                </a:solidFill>
              </a:rPr>
              <a:t>Praktijkvoorbeeld lesbrief</a:t>
            </a:r>
            <a:endParaRPr lang="nl-NL" b="1" dirty="0">
              <a:solidFill>
                <a:srgbClr val="FF99CC"/>
              </a:solidFill>
            </a:endParaRPr>
          </a:p>
        </p:txBody>
      </p:sp>
    </p:spTree>
    <p:extLst>
      <p:ext uri="{BB962C8B-B14F-4D97-AF65-F5344CB8AC3E}">
        <p14:creationId xmlns:p14="http://schemas.microsoft.com/office/powerpoint/2010/main" val="3720777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9512" y="332656"/>
            <a:ext cx="8755596" cy="625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93409" y="107340"/>
            <a:ext cx="2736304" cy="369332"/>
          </a:xfrm>
          <a:prstGeom prst="rect">
            <a:avLst/>
          </a:prstGeom>
          <a:noFill/>
        </p:spPr>
        <p:txBody>
          <a:bodyPr wrap="square" rtlCol="0">
            <a:spAutoFit/>
          </a:bodyPr>
          <a:lstStyle/>
          <a:p>
            <a:r>
              <a:rPr lang="nl-NL" b="1" dirty="0" smtClean="0">
                <a:solidFill>
                  <a:srgbClr val="FF99CC"/>
                </a:solidFill>
              </a:rPr>
              <a:t>Praktijkvoorbeeld lesbrief</a:t>
            </a:r>
            <a:endParaRPr lang="nl-NL" b="1" dirty="0">
              <a:solidFill>
                <a:srgbClr val="FF99CC"/>
              </a:solidFill>
            </a:endParaRPr>
          </a:p>
        </p:txBody>
      </p:sp>
    </p:spTree>
    <p:extLst>
      <p:ext uri="{BB962C8B-B14F-4D97-AF65-F5344CB8AC3E}">
        <p14:creationId xmlns:p14="http://schemas.microsoft.com/office/powerpoint/2010/main" val="3626034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27584" y="331021"/>
            <a:ext cx="4309238" cy="518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870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hthoek 1"/>
          <p:cNvSpPr/>
          <p:nvPr/>
        </p:nvSpPr>
        <p:spPr>
          <a:xfrm>
            <a:off x="899592" y="2564904"/>
            <a:ext cx="7880555" cy="1015663"/>
          </a:xfrm>
          <a:prstGeom prst="rect">
            <a:avLst/>
          </a:prstGeom>
        </p:spPr>
        <p:txBody>
          <a:bodyPr wrap="none">
            <a:spAutoFit/>
          </a:bodyPr>
          <a:lstStyle/>
          <a:p>
            <a:r>
              <a:rPr lang="nl-NL" sz="6000" dirty="0">
                <a:solidFill>
                  <a:schemeClr val="bg1"/>
                </a:solidFill>
              </a:rPr>
              <a:t>Toelichting </a:t>
            </a:r>
            <a:r>
              <a:rPr lang="nl-NL" sz="6000" dirty="0" err="1">
                <a:solidFill>
                  <a:schemeClr val="bg1"/>
                </a:solidFill>
              </a:rPr>
              <a:t>cmk</a:t>
            </a:r>
            <a:r>
              <a:rPr lang="nl-NL" sz="6000" dirty="0">
                <a:solidFill>
                  <a:schemeClr val="bg1"/>
                </a:solidFill>
              </a:rPr>
              <a:t> </a:t>
            </a:r>
            <a:r>
              <a:rPr lang="nl-NL" sz="6000" dirty="0" err="1">
                <a:solidFill>
                  <a:schemeClr val="bg1"/>
                </a:solidFill>
              </a:rPr>
              <a:t>hengelo</a:t>
            </a:r>
            <a:r>
              <a:rPr lang="nl-NL" sz="6000" dirty="0">
                <a:solidFill>
                  <a:schemeClr val="bg1"/>
                </a:solidFill>
              </a:rPr>
              <a:t> </a:t>
            </a:r>
          </a:p>
        </p:txBody>
      </p:sp>
    </p:spTree>
    <p:extLst>
      <p:ext uri="{BB962C8B-B14F-4D97-AF65-F5344CB8AC3E}">
        <p14:creationId xmlns:p14="http://schemas.microsoft.com/office/powerpoint/2010/main" val="982481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79512" y="404664"/>
            <a:ext cx="883562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93408" y="107340"/>
            <a:ext cx="4694616" cy="369332"/>
          </a:xfrm>
          <a:prstGeom prst="rect">
            <a:avLst/>
          </a:prstGeom>
          <a:noFill/>
        </p:spPr>
        <p:txBody>
          <a:bodyPr wrap="square" rtlCol="0">
            <a:spAutoFit/>
          </a:bodyPr>
          <a:lstStyle/>
          <a:p>
            <a:r>
              <a:rPr lang="nl-NL" b="1" dirty="0" smtClean="0">
                <a:solidFill>
                  <a:srgbClr val="FF99CC"/>
                </a:solidFill>
              </a:rPr>
              <a:t>Praktijkvoorbeeld lesbrief verwerking</a:t>
            </a:r>
            <a:endParaRPr lang="nl-NL" b="1" dirty="0">
              <a:solidFill>
                <a:srgbClr val="FF99CC"/>
              </a:solidFill>
            </a:endParaRPr>
          </a:p>
        </p:txBody>
      </p:sp>
    </p:spTree>
    <p:extLst>
      <p:ext uri="{BB962C8B-B14F-4D97-AF65-F5344CB8AC3E}">
        <p14:creationId xmlns:p14="http://schemas.microsoft.com/office/powerpoint/2010/main" val="2014447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336755" y="162974"/>
            <a:ext cx="4819422" cy="679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93408" y="107340"/>
            <a:ext cx="4406583" cy="369332"/>
          </a:xfrm>
          <a:prstGeom prst="rect">
            <a:avLst/>
          </a:prstGeom>
          <a:noFill/>
        </p:spPr>
        <p:txBody>
          <a:bodyPr wrap="square" rtlCol="0">
            <a:spAutoFit/>
          </a:bodyPr>
          <a:lstStyle/>
          <a:p>
            <a:r>
              <a:rPr lang="nl-NL" b="1" dirty="0" smtClean="0">
                <a:solidFill>
                  <a:srgbClr val="FF99CC"/>
                </a:solidFill>
              </a:rPr>
              <a:t>Praktijkvoorbeeld lesbrief voorbereiding</a:t>
            </a:r>
            <a:endParaRPr lang="nl-NL" b="1" dirty="0">
              <a:solidFill>
                <a:srgbClr val="FF99CC"/>
              </a:solidFill>
            </a:endParaRPr>
          </a:p>
        </p:txBody>
      </p:sp>
    </p:spTree>
    <p:extLst>
      <p:ext uri="{BB962C8B-B14F-4D97-AF65-F5344CB8AC3E}">
        <p14:creationId xmlns:p14="http://schemas.microsoft.com/office/powerpoint/2010/main" val="657125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 name="Rechthoek 2"/>
          <p:cNvSpPr/>
          <p:nvPr/>
        </p:nvSpPr>
        <p:spPr>
          <a:xfrm>
            <a:off x="1187624" y="1124744"/>
            <a:ext cx="6534472" cy="3539430"/>
          </a:xfrm>
          <a:prstGeom prst="rect">
            <a:avLst/>
          </a:prstGeom>
        </p:spPr>
        <p:txBody>
          <a:bodyPr wrap="square">
            <a:spAutoFit/>
          </a:bodyPr>
          <a:lstStyle/>
          <a:p>
            <a:r>
              <a:rPr lang="nl-NL" sz="3200" dirty="0">
                <a:solidFill>
                  <a:schemeClr val="bg1"/>
                </a:solidFill>
              </a:rPr>
              <a:t>Mooi zou zijn dat het eigenaarschap van de school duidelijk naar voren komt, Thema schilderkunst: aanzetje is in de teambijeenkomst gegeven; wat heeft de Kuyperschool hier zelf mee gedaan? (+ kleine voorbeelden erbij van andere scholen)</a:t>
            </a:r>
          </a:p>
        </p:txBody>
      </p:sp>
      <p:sp>
        <p:nvSpPr>
          <p:cNvPr id="4" name="Rechthoek 3"/>
          <p:cNvSpPr/>
          <p:nvPr/>
        </p:nvSpPr>
        <p:spPr>
          <a:xfrm>
            <a:off x="1115616" y="5229200"/>
            <a:ext cx="4383379" cy="1015663"/>
          </a:xfrm>
          <a:prstGeom prst="rect">
            <a:avLst/>
          </a:prstGeom>
        </p:spPr>
        <p:txBody>
          <a:bodyPr wrap="none">
            <a:spAutoFit/>
          </a:bodyPr>
          <a:lstStyle/>
          <a:p>
            <a:r>
              <a:rPr lang="nl-NL" sz="6000" dirty="0" smtClean="0">
                <a:solidFill>
                  <a:schemeClr val="bg1"/>
                </a:solidFill>
              </a:rPr>
              <a:t>Kuyperschool</a:t>
            </a:r>
            <a:endParaRPr lang="nl-NL" sz="6000" dirty="0">
              <a:solidFill>
                <a:schemeClr val="bg1"/>
              </a:solidFill>
            </a:endParaRPr>
          </a:p>
        </p:txBody>
      </p:sp>
    </p:spTree>
    <p:extLst>
      <p:ext uri="{BB962C8B-B14F-4D97-AF65-F5344CB8AC3E}">
        <p14:creationId xmlns:p14="http://schemas.microsoft.com/office/powerpoint/2010/main" val="803640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kstvak 1"/>
          <p:cNvSpPr txBox="1"/>
          <p:nvPr/>
        </p:nvSpPr>
        <p:spPr>
          <a:xfrm>
            <a:off x="3563888" y="548680"/>
            <a:ext cx="1872208" cy="523220"/>
          </a:xfrm>
          <a:prstGeom prst="rect">
            <a:avLst/>
          </a:prstGeom>
          <a:noFill/>
        </p:spPr>
        <p:txBody>
          <a:bodyPr wrap="square" rtlCol="0">
            <a:spAutoFit/>
          </a:bodyPr>
          <a:lstStyle/>
          <a:p>
            <a:r>
              <a:rPr lang="nl-NL" sz="2800" b="1" dirty="0" smtClean="0">
                <a:solidFill>
                  <a:schemeClr val="bg1"/>
                </a:solidFill>
              </a:rPr>
              <a:t>Welkom</a:t>
            </a:r>
            <a:endParaRPr lang="en-US" sz="2800" b="1" dirty="0">
              <a:solidFill>
                <a:schemeClr val="bg1"/>
              </a:solidFill>
            </a:endParaRPr>
          </a:p>
        </p:txBody>
      </p:sp>
      <p:pic>
        <p:nvPicPr>
          <p:cNvPr id="1026" name="Picture 2" descr="http://www.marcantonderwijs.nl/kass/download.php?PHPSESSID=j8eorcosiuqp9lkquvjdcdag30&amp;directview=true&amp;&amp;object=148036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0032" y="5589240"/>
            <a:ext cx="3168352" cy="8303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1877" y="4077072"/>
            <a:ext cx="4295378" cy="249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a:ext>
            </a:extLst>
          </a:blip>
          <a:srcRect/>
          <a:stretch/>
        </p:blipFill>
        <p:spPr bwMode="auto">
          <a:xfrm>
            <a:off x="3163638" y="1628799"/>
            <a:ext cx="5628309" cy="207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187624" y="1621000"/>
            <a:ext cx="173805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5151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hthoek 1"/>
          <p:cNvSpPr/>
          <p:nvPr/>
        </p:nvSpPr>
        <p:spPr>
          <a:xfrm>
            <a:off x="323528" y="476672"/>
            <a:ext cx="8658461" cy="5909310"/>
          </a:xfrm>
          <a:prstGeom prst="rect">
            <a:avLst/>
          </a:prstGeom>
        </p:spPr>
        <p:txBody>
          <a:bodyPr wrap="none">
            <a:spAutoFit/>
          </a:bodyPr>
          <a:lstStyle/>
          <a:p>
            <a:r>
              <a:rPr lang="nl-NL" sz="5400" dirty="0" smtClean="0">
                <a:solidFill>
                  <a:schemeClr val="bg1"/>
                </a:solidFill>
              </a:rPr>
              <a:t>Suggestie: interviews met </a:t>
            </a:r>
          </a:p>
          <a:p>
            <a:r>
              <a:rPr lang="nl-NL" sz="5400" dirty="0" smtClean="0">
                <a:solidFill>
                  <a:schemeClr val="bg1"/>
                </a:solidFill>
              </a:rPr>
              <a:t>Leerkrachten en educatief </a:t>
            </a:r>
          </a:p>
          <a:p>
            <a:r>
              <a:rPr lang="nl-NL" sz="5400" dirty="0" smtClean="0">
                <a:solidFill>
                  <a:schemeClr val="bg1"/>
                </a:solidFill>
              </a:rPr>
              <a:t>Medewerkers (en leerlingen?)</a:t>
            </a:r>
          </a:p>
          <a:p>
            <a:r>
              <a:rPr lang="nl-NL" sz="5400" dirty="0" smtClean="0">
                <a:solidFill>
                  <a:schemeClr val="bg1"/>
                </a:solidFill>
              </a:rPr>
              <a:t>Onderwerp: ervaringen </a:t>
            </a:r>
          </a:p>
          <a:p>
            <a:r>
              <a:rPr lang="nl-NL" sz="5400" dirty="0" smtClean="0">
                <a:solidFill>
                  <a:schemeClr val="bg1"/>
                </a:solidFill>
              </a:rPr>
              <a:t>Praktijkvoorbeeld, leerkracht: </a:t>
            </a:r>
          </a:p>
          <a:p>
            <a:r>
              <a:rPr lang="nl-NL" sz="5400" dirty="0" smtClean="0">
                <a:solidFill>
                  <a:schemeClr val="bg1"/>
                </a:solidFill>
              </a:rPr>
              <a:t>Hoe tot horizontale leerlijn </a:t>
            </a:r>
          </a:p>
          <a:p>
            <a:r>
              <a:rPr lang="nl-NL" sz="5400" dirty="0" smtClean="0">
                <a:solidFill>
                  <a:schemeClr val="bg1"/>
                </a:solidFill>
              </a:rPr>
              <a:t>gekomen?</a:t>
            </a:r>
            <a:endParaRPr lang="nl-NL" sz="5400" dirty="0">
              <a:solidFill>
                <a:schemeClr val="bg1"/>
              </a:solidFill>
            </a:endParaRPr>
          </a:p>
        </p:txBody>
      </p:sp>
    </p:spTree>
    <p:extLst>
      <p:ext uri="{BB962C8B-B14F-4D97-AF65-F5344CB8AC3E}">
        <p14:creationId xmlns:p14="http://schemas.microsoft.com/office/powerpoint/2010/main" val="2354380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33211"/>
            <a:ext cx="9144000" cy="681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1547664" y="4365104"/>
            <a:ext cx="18722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1"/>
          <p:cNvSpPr/>
          <p:nvPr/>
        </p:nvSpPr>
        <p:spPr>
          <a:xfrm>
            <a:off x="1557933" y="5157192"/>
            <a:ext cx="187220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1"/>
          <p:cNvSpPr/>
          <p:nvPr/>
        </p:nvSpPr>
        <p:spPr>
          <a:xfrm>
            <a:off x="1259632" y="2420888"/>
            <a:ext cx="1008112"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PIJL-OMLAAG 2"/>
          <p:cNvSpPr/>
          <p:nvPr/>
        </p:nvSpPr>
        <p:spPr>
          <a:xfrm>
            <a:off x="6300192" y="1638092"/>
            <a:ext cx="288032" cy="152392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12" name="PIJL-OMLAAG 11"/>
          <p:cNvSpPr/>
          <p:nvPr/>
        </p:nvSpPr>
        <p:spPr>
          <a:xfrm>
            <a:off x="5724128" y="1638092"/>
            <a:ext cx="288032" cy="152392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13" name="PIJL-OMLAAG 12"/>
          <p:cNvSpPr/>
          <p:nvPr/>
        </p:nvSpPr>
        <p:spPr>
          <a:xfrm>
            <a:off x="3406176" y="1638092"/>
            <a:ext cx="288032" cy="150287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14" name="PIJL-OMLAAG 13"/>
          <p:cNvSpPr/>
          <p:nvPr/>
        </p:nvSpPr>
        <p:spPr>
          <a:xfrm>
            <a:off x="1468475" y="1638092"/>
            <a:ext cx="288032" cy="147641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4" name="Rechthoek 3"/>
          <p:cNvSpPr/>
          <p:nvPr/>
        </p:nvSpPr>
        <p:spPr>
          <a:xfrm>
            <a:off x="1043608" y="519910"/>
            <a:ext cx="748883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4373978" y="1448780"/>
            <a:ext cx="252028" cy="1764196"/>
          </a:xfrm>
          <a:prstGeom prst="downArrow">
            <a:avLst>
              <a:gd name="adj1" fmla="val 34724"/>
              <a:gd name="adj2" fmla="val 5000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8" name="Tekstvak 7"/>
          <p:cNvSpPr txBox="1"/>
          <p:nvPr/>
        </p:nvSpPr>
        <p:spPr>
          <a:xfrm>
            <a:off x="467544" y="332656"/>
            <a:ext cx="8424936" cy="1200329"/>
          </a:xfrm>
          <a:prstGeom prst="rect">
            <a:avLst/>
          </a:prstGeom>
          <a:noFill/>
        </p:spPr>
        <p:txBody>
          <a:bodyPr wrap="square" rtlCol="0">
            <a:spAutoFit/>
          </a:bodyPr>
          <a:lstStyle/>
          <a:p>
            <a:r>
              <a:rPr lang="nl-NL" sz="2400" b="1" dirty="0" smtClean="0"/>
              <a:t>Cultuur Ontmoeting MUZIEK, </a:t>
            </a:r>
          </a:p>
          <a:p>
            <a:r>
              <a:rPr lang="nl-NL" sz="2400" b="1" dirty="0" smtClean="0"/>
              <a:t>uit verre landen (</a:t>
            </a:r>
            <a:r>
              <a:rPr lang="nl-NL" sz="2400" b="1" dirty="0" err="1" smtClean="0"/>
              <a:t>slo</a:t>
            </a:r>
            <a:r>
              <a:rPr lang="nl-NL" sz="2400" b="1" dirty="0" smtClean="0"/>
              <a:t>-tule) </a:t>
            </a:r>
            <a:r>
              <a:rPr lang="nl-NL" sz="2400" b="1" dirty="0" smtClean="0">
                <a:solidFill>
                  <a:srgbClr val="FF0000"/>
                </a:solidFill>
              </a:rPr>
              <a:t> NOG AANPASSEN NAAR SCHILDERKUNST</a:t>
            </a:r>
            <a:endParaRPr lang="nl-NL" sz="2400" b="1" dirty="0"/>
          </a:p>
        </p:txBody>
      </p:sp>
    </p:spTree>
    <p:extLst>
      <p:ext uri="{BB962C8B-B14F-4D97-AF65-F5344CB8AC3E}">
        <p14:creationId xmlns:p14="http://schemas.microsoft.com/office/powerpoint/2010/main" val="4111464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hthoek 1"/>
          <p:cNvSpPr/>
          <p:nvPr/>
        </p:nvSpPr>
        <p:spPr>
          <a:xfrm>
            <a:off x="1403648" y="1700808"/>
            <a:ext cx="6366102" cy="2862322"/>
          </a:xfrm>
          <a:prstGeom prst="rect">
            <a:avLst/>
          </a:prstGeom>
        </p:spPr>
        <p:txBody>
          <a:bodyPr wrap="none">
            <a:spAutoFit/>
          </a:bodyPr>
          <a:lstStyle/>
          <a:p>
            <a:r>
              <a:rPr lang="nl-NL" sz="6000" dirty="0">
                <a:solidFill>
                  <a:schemeClr val="bg1"/>
                </a:solidFill>
              </a:rPr>
              <a:t>Dan uitleg </a:t>
            </a:r>
            <a:endParaRPr lang="nl-NL" sz="6000" dirty="0" smtClean="0">
              <a:solidFill>
                <a:schemeClr val="bg1"/>
              </a:solidFill>
            </a:endParaRPr>
          </a:p>
          <a:p>
            <a:r>
              <a:rPr lang="nl-NL" sz="6000" dirty="0" smtClean="0">
                <a:solidFill>
                  <a:schemeClr val="bg1"/>
                </a:solidFill>
              </a:rPr>
              <a:t>leerlijn </a:t>
            </a:r>
            <a:r>
              <a:rPr lang="nl-NL" sz="6000" dirty="0">
                <a:solidFill>
                  <a:schemeClr val="bg1"/>
                </a:solidFill>
              </a:rPr>
              <a:t>horizontaal  </a:t>
            </a:r>
            <a:endParaRPr lang="nl-NL" sz="6000" dirty="0" smtClean="0">
              <a:solidFill>
                <a:schemeClr val="bg1"/>
              </a:solidFill>
            </a:endParaRPr>
          </a:p>
          <a:p>
            <a:r>
              <a:rPr lang="nl-NL" sz="6000" dirty="0" smtClean="0">
                <a:solidFill>
                  <a:schemeClr val="bg1"/>
                </a:solidFill>
              </a:rPr>
              <a:t>/ </a:t>
            </a:r>
            <a:r>
              <a:rPr lang="nl-NL" sz="6000" dirty="0">
                <a:solidFill>
                  <a:schemeClr val="bg1"/>
                </a:solidFill>
              </a:rPr>
              <a:t>verticaal</a:t>
            </a:r>
          </a:p>
        </p:txBody>
      </p:sp>
    </p:spTree>
    <p:extLst>
      <p:ext uri="{BB962C8B-B14F-4D97-AF65-F5344CB8AC3E}">
        <p14:creationId xmlns:p14="http://schemas.microsoft.com/office/powerpoint/2010/main" val="1924667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6" name="Afbeelding 5" descr="Schermafbeelding 2016-01-19 om 11.36.11.png">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47700"/>
            <a:ext cx="9144000" cy="5546607"/>
          </a:xfrm>
          <a:prstGeom prst="rect">
            <a:avLst/>
          </a:prstGeom>
        </p:spPr>
      </p:pic>
    </p:spTree>
    <p:extLst>
      <p:ext uri="{BB962C8B-B14F-4D97-AF65-F5344CB8AC3E}">
        <p14:creationId xmlns:p14="http://schemas.microsoft.com/office/powerpoint/2010/main" val="3253344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hthoek 1"/>
          <p:cNvSpPr/>
          <p:nvPr/>
        </p:nvSpPr>
        <p:spPr>
          <a:xfrm>
            <a:off x="1547664" y="4365104"/>
            <a:ext cx="18722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1"/>
          <p:cNvSpPr/>
          <p:nvPr/>
        </p:nvSpPr>
        <p:spPr>
          <a:xfrm>
            <a:off x="1557933" y="5157192"/>
            <a:ext cx="187220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2"/>
          <p:cNvSpPr/>
          <p:nvPr/>
        </p:nvSpPr>
        <p:spPr>
          <a:xfrm>
            <a:off x="1619672" y="1677605"/>
            <a:ext cx="201622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2"/>
          <p:cNvSpPr/>
          <p:nvPr/>
        </p:nvSpPr>
        <p:spPr>
          <a:xfrm>
            <a:off x="1381044" y="4005064"/>
            <a:ext cx="2326860" cy="18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1560" y="1268760"/>
            <a:ext cx="8532440" cy="560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843808" y="548680"/>
            <a:ext cx="5688632" cy="461665"/>
          </a:xfrm>
          <a:prstGeom prst="rect">
            <a:avLst/>
          </a:prstGeom>
          <a:noFill/>
        </p:spPr>
        <p:txBody>
          <a:bodyPr wrap="square" rtlCol="0">
            <a:spAutoFit/>
          </a:bodyPr>
          <a:lstStyle/>
          <a:p>
            <a:r>
              <a:rPr lang="nl-NL" sz="2400" b="1" dirty="0" smtClean="0">
                <a:solidFill>
                  <a:schemeClr val="bg1"/>
                </a:solidFill>
              </a:rPr>
              <a:t>Horizontale leerlijnen</a:t>
            </a:r>
            <a:endParaRPr lang="en-US" sz="2400" b="1" dirty="0">
              <a:solidFill>
                <a:schemeClr val="bg1"/>
              </a:solidFill>
            </a:endParaRPr>
          </a:p>
        </p:txBody>
      </p:sp>
    </p:spTree>
    <p:extLst>
      <p:ext uri="{BB962C8B-B14F-4D97-AF65-F5344CB8AC3E}">
        <p14:creationId xmlns:p14="http://schemas.microsoft.com/office/powerpoint/2010/main" val="3169425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44000" cy="681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1547664" y="4365104"/>
            <a:ext cx="18722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1"/>
          <p:cNvSpPr/>
          <p:nvPr/>
        </p:nvSpPr>
        <p:spPr>
          <a:xfrm>
            <a:off x="1557933" y="5157192"/>
            <a:ext cx="187220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1"/>
          <p:cNvSpPr/>
          <p:nvPr/>
        </p:nvSpPr>
        <p:spPr>
          <a:xfrm>
            <a:off x="1259632" y="2420888"/>
            <a:ext cx="1008112"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xtBox 2"/>
          <p:cNvSpPr txBox="1"/>
          <p:nvPr/>
        </p:nvSpPr>
        <p:spPr>
          <a:xfrm>
            <a:off x="6588224" y="2852936"/>
            <a:ext cx="2555776" cy="2031325"/>
          </a:xfrm>
          <a:prstGeom prst="rect">
            <a:avLst/>
          </a:prstGeom>
          <a:solidFill>
            <a:srgbClr val="7030A0"/>
          </a:solidFill>
        </p:spPr>
        <p:txBody>
          <a:bodyPr wrap="square" rtlCol="0">
            <a:spAutoFit/>
          </a:bodyPr>
          <a:lstStyle/>
          <a:p>
            <a:r>
              <a:rPr lang="nl-NL" sz="1400" b="1" dirty="0" smtClean="0">
                <a:solidFill>
                  <a:schemeClr val="bg1"/>
                </a:solidFill>
              </a:rPr>
              <a:t>ICC: coördinatie</a:t>
            </a:r>
          </a:p>
          <a:p>
            <a:endParaRPr lang="nl-NL" sz="1400" b="1" dirty="0" smtClean="0">
              <a:solidFill>
                <a:schemeClr val="bg1"/>
              </a:solidFill>
            </a:endParaRPr>
          </a:p>
          <a:p>
            <a:r>
              <a:rPr lang="nl-NL" sz="1400" b="1" dirty="0" err="1" smtClean="0">
                <a:solidFill>
                  <a:schemeClr val="bg1"/>
                </a:solidFill>
              </a:rPr>
              <a:t>Lkr</a:t>
            </a:r>
            <a:r>
              <a:rPr lang="nl-NL" sz="1400" b="1" dirty="0" smtClean="0">
                <a:solidFill>
                  <a:schemeClr val="bg1"/>
                </a:solidFill>
              </a:rPr>
              <a:t>: aanleveren gegevens</a:t>
            </a:r>
          </a:p>
          <a:p>
            <a:endParaRPr lang="nl-NL" sz="1400" b="1" dirty="0" smtClean="0">
              <a:solidFill>
                <a:schemeClr val="bg1"/>
              </a:solidFill>
            </a:endParaRPr>
          </a:p>
          <a:p>
            <a:r>
              <a:rPr lang="nl-NL" sz="1400" b="1" dirty="0" smtClean="0">
                <a:solidFill>
                  <a:schemeClr val="bg1"/>
                </a:solidFill>
              </a:rPr>
              <a:t>-welke vakken?</a:t>
            </a:r>
          </a:p>
          <a:p>
            <a:r>
              <a:rPr lang="nl-NL" sz="1400" b="1" dirty="0" smtClean="0">
                <a:solidFill>
                  <a:schemeClr val="bg1"/>
                </a:solidFill>
              </a:rPr>
              <a:t>-welke methode lessen?</a:t>
            </a:r>
          </a:p>
          <a:p>
            <a:r>
              <a:rPr lang="nl-NL" sz="1400" b="1" dirty="0" smtClean="0">
                <a:solidFill>
                  <a:schemeClr val="bg1"/>
                </a:solidFill>
              </a:rPr>
              <a:t>-welke aanpassingen?</a:t>
            </a:r>
          </a:p>
          <a:p>
            <a:endParaRPr lang="nl-NL" sz="1400" b="1" dirty="0">
              <a:solidFill>
                <a:schemeClr val="bg1"/>
              </a:solidFill>
            </a:endParaRPr>
          </a:p>
          <a:p>
            <a:r>
              <a:rPr lang="nl-NL" sz="1400" b="1" dirty="0" smtClean="0">
                <a:solidFill>
                  <a:schemeClr val="bg1"/>
                </a:solidFill>
              </a:rPr>
              <a:t>-welke resultaten?</a:t>
            </a:r>
            <a:endParaRPr lang="en-US" sz="1400" b="1" dirty="0">
              <a:solidFill>
                <a:schemeClr val="bg1"/>
              </a:solidFill>
            </a:endParaRPr>
          </a:p>
        </p:txBody>
      </p:sp>
      <p:sp>
        <p:nvSpPr>
          <p:cNvPr id="4" name="TextBox 3"/>
          <p:cNvSpPr txBox="1"/>
          <p:nvPr/>
        </p:nvSpPr>
        <p:spPr>
          <a:xfrm>
            <a:off x="0" y="6211669"/>
            <a:ext cx="9144000" cy="646331"/>
          </a:xfrm>
          <a:prstGeom prst="rect">
            <a:avLst/>
          </a:prstGeom>
          <a:solidFill>
            <a:schemeClr val="accent2">
              <a:lumMod val="75000"/>
            </a:schemeClr>
          </a:solidFill>
        </p:spPr>
        <p:txBody>
          <a:bodyPr wrap="square" rtlCol="0">
            <a:spAutoFit/>
          </a:bodyPr>
          <a:lstStyle/>
          <a:p>
            <a:r>
              <a:rPr lang="nl-NL" dirty="0" smtClean="0">
                <a:solidFill>
                  <a:schemeClr val="bg1"/>
                </a:solidFill>
              </a:rPr>
              <a:t>Welke ervaringen met invullen formulier?</a:t>
            </a:r>
          </a:p>
          <a:p>
            <a:r>
              <a:rPr lang="nl-NL" dirty="0" smtClean="0">
                <a:solidFill>
                  <a:schemeClr val="bg1"/>
                </a:solidFill>
              </a:rPr>
              <a:t>Hoeveel vul je in? </a:t>
            </a:r>
            <a:r>
              <a:rPr lang="nl-NL" dirty="0">
                <a:solidFill>
                  <a:schemeClr val="bg1"/>
                </a:solidFill>
              </a:rPr>
              <a:t>-</a:t>
            </a:r>
            <a:r>
              <a:rPr lang="nl-NL" dirty="0" smtClean="0">
                <a:solidFill>
                  <a:schemeClr val="bg1"/>
                </a:solidFill>
              </a:rPr>
              <a:t> Hoeveel tijd kost het je?</a:t>
            </a:r>
          </a:p>
        </p:txBody>
      </p:sp>
      <p:sp>
        <p:nvSpPr>
          <p:cNvPr id="7" name="TextBox 6"/>
          <p:cNvSpPr txBox="1"/>
          <p:nvPr/>
        </p:nvSpPr>
        <p:spPr>
          <a:xfrm>
            <a:off x="8133276" y="6254799"/>
            <a:ext cx="975625" cy="276999"/>
          </a:xfrm>
          <a:prstGeom prst="rect">
            <a:avLst/>
          </a:prstGeom>
          <a:noFill/>
        </p:spPr>
        <p:txBody>
          <a:bodyPr wrap="square" rtlCol="0">
            <a:spAutoFit/>
          </a:bodyPr>
          <a:lstStyle/>
          <a:p>
            <a:r>
              <a:rPr lang="nl-NL" sz="1200" dirty="0" smtClean="0">
                <a:hlinkClick r:id="rId4"/>
              </a:rPr>
              <a:t>Link JPH</a:t>
            </a:r>
            <a:endParaRPr lang="en-US" sz="1200" dirty="0"/>
          </a:p>
        </p:txBody>
      </p:sp>
    </p:spTree>
    <p:extLst>
      <p:ext uri="{BB962C8B-B14F-4D97-AF65-F5344CB8AC3E}">
        <p14:creationId xmlns:p14="http://schemas.microsoft.com/office/powerpoint/2010/main" val="3089250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400" dirty="0" smtClean="0"/>
              <a:t>De ‘kaders’ voor Cultuureducatie</a:t>
            </a:r>
            <a:endParaRPr lang="en-US" sz="2400" dirty="0"/>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1520" y="1619672"/>
            <a:ext cx="2592288" cy="222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24128" y="1628800"/>
            <a:ext cx="334516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s://oabdekkers.files.wordpress.com/2014/10/21st-century-skills.jp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89380" y="4015345"/>
            <a:ext cx="2551848" cy="25518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define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84346" y="3842610"/>
            <a:ext cx="2788200" cy="27547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03848" y="1608609"/>
            <a:ext cx="2304256" cy="224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236537" y="0"/>
            <a:ext cx="907463" cy="307777"/>
          </a:xfrm>
          <a:prstGeom prst="rect">
            <a:avLst/>
          </a:prstGeom>
          <a:noFill/>
        </p:spPr>
        <p:txBody>
          <a:bodyPr wrap="square" rtlCol="0">
            <a:spAutoFit/>
          </a:bodyPr>
          <a:lstStyle/>
          <a:p>
            <a:pPr algn="r"/>
            <a:r>
              <a:rPr lang="nl-NL" sz="1400" dirty="0"/>
              <a:t>5</a:t>
            </a:r>
            <a:r>
              <a:rPr lang="nl-NL" sz="1400" dirty="0" smtClean="0"/>
              <a:t>min</a:t>
            </a:r>
            <a:endParaRPr lang="en-US" sz="1400" dirty="0"/>
          </a:p>
        </p:txBody>
      </p:sp>
    </p:spTree>
    <p:extLst>
      <p:ext uri="{BB962C8B-B14F-4D97-AF65-F5344CB8AC3E}">
        <p14:creationId xmlns:p14="http://schemas.microsoft.com/office/powerpoint/2010/main" val="2346522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4544" y="-171400"/>
            <a:ext cx="9537693" cy="719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76388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408"/>
            <a:ext cx="9293508" cy="700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48736" y="1340768"/>
            <a:ext cx="2448272" cy="3978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438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71600" y="188640"/>
            <a:ext cx="7557515" cy="6480720"/>
          </a:xfrm>
          <a:prstGeom prst="rect">
            <a:avLst/>
          </a:prstGeom>
          <a:noFill/>
          <a:ln>
            <a:noFill/>
          </a:ln>
          <a:effectLst>
            <a:outerShdw blurRad="50800" dist="127000" dir="3000000" algn="ctr" rotWithShape="0">
              <a:schemeClr val="accent6">
                <a:lumMod val="75000"/>
                <a:alpha val="48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981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1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0" y="6494961"/>
            <a:ext cx="9144075" cy="369332"/>
          </a:xfrm>
          <a:prstGeom prst="rect">
            <a:avLst/>
          </a:prstGeom>
          <a:solidFill>
            <a:srgbClr val="FF0000"/>
          </a:solidFill>
        </p:spPr>
        <p:txBody>
          <a:bodyPr wrap="square" rtlCol="0">
            <a:spAutoFit/>
          </a:bodyPr>
          <a:lstStyle/>
          <a:p>
            <a:pPr algn="ctr"/>
            <a:r>
              <a:rPr lang="nl-NL" b="1" dirty="0" smtClean="0">
                <a:solidFill>
                  <a:schemeClr val="bg1"/>
                </a:solidFill>
              </a:rPr>
              <a:t>Kunst- en Cultuureducatie = onderwijs </a:t>
            </a:r>
            <a:r>
              <a:rPr lang="nl-NL" b="1" i="1" dirty="0" smtClean="0">
                <a:solidFill>
                  <a:schemeClr val="bg1"/>
                </a:solidFill>
              </a:rPr>
              <a:t>(voor het KIND) </a:t>
            </a:r>
            <a:endParaRPr lang="en-US" b="1" i="1" dirty="0">
              <a:solidFill>
                <a:schemeClr val="bg1"/>
              </a:solidFill>
            </a:endParaRPr>
          </a:p>
        </p:txBody>
      </p:sp>
      <p:sp>
        <p:nvSpPr>
          <p:cNvPr id="2" name="Rechthoek 1"/>
          <p:cNvSpPr/>
          <p:nvPr/>
        </p:nvSpPr>
        <p:spPr>
          <a:xfrm>
            <a:off x="1547664" y="4365104"/>
            <a:ext cx="18722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55693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1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1547664" y="4365104"/>
            <a:ext cx="18722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1"/>
          <p:cNvSpPr/>
          <p:nvPr/>
        </p:nvSpPr>
        <p:spPr>
          <a:xfrm>
            <a:off x="1557933" y="5157192"/>
            <a:ext cx="187220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1"/>
          <p:cNvSpPr/>
          <p:nvPr/>
        </p:nvSpPr>
        <p:spPr>
          <a:xfrm>
            <a:off x="1259632" y="2420888"/>
            <a:ext cx="1008112"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xtBox 2"/>
          <p:cNvSpPr txBox="1"/>
          <p:nvPr/>
        </p:nvSpPr>
        <p:spPr>
          <a:xfrm>
            <a:off x="6588224" y="2852936"/>
            <a:ext cx="2555776" cy="2031325"/>
          </a:xfrm>
          <a:prstGeom prst="rect">
            <a:avLst/>
          </a:prstGeom>
          <a:solidFill>
            <a:srgbClr val="7030A0"/>
          </a:solidFill>
        </p:spPr>
        <p:txBody>
          <a:bodyPr wrap="square" rtlCol="0">
            <a:spAutoFit/>
          </a:bodyPr>
          <a:lstStyle/>
          <a:p>
            <a:r>
              <a:rPr lang="nl-NL" sz="1400" b="1" dirty="0" smtClean="0">
                <a:solidFill>
                  <a:schemeClr val="bg1"/>
                </a:solidFill>
              </a:rPr>
              <a:t>ICC: coördinatie</a:t>
            </a:r>
          </a:p>
          <a:p>
            <a:endParaRPr lang="nl-NL" sz="1400" b="1" dirty="0" smtClean="0">
              <a:solidFill>
                <a:schemeClr val="bg1"/>
              </a:solidFill>
            </a:endParaRPr>
          </a:p>
          <a:p>
            <a:r>
              <a:rPr lang="nl-NL" sz="1400" b="1" dirty="0" err="1" smtClean="0">
                <a:solidFill>
                  <a:schemeClr val="bg1"/>
                </a:solidFill>
              </a:rPr>
              <a:t>Lkr</a:t>
            </a:r>
            <a:r>
              <a:rPr lang="nl-NL" sz="1400" b="1" dirty="0" smtClean="0">
                <a:solidFill>
                  <a:schemeClr val="bg1"/>
                </a:solidFill>
              </a:rPr>
              <a:t>: aanleveren gegevens</a:t>
            </a:r>
          </a:p>
          <a:p>
            <a:endParaRPr lang="nl-NL" sz="1400" b="1" dirty="0" smtClean="0">
              <a:solidFill>
                <a:schemeClr val="bg1"/>
              </a:solidFill>
            </a:endParaRPr>
          </a:p>
          <a:p>
            <a:r>
              <a:rPr lang="nl-NL" sz="1400" b="1" dirty="0" smtClean="0">
                <a:solidFill>
                  <a:schemeClr val="bg1"/>
                </a:solidFill>
              </a:rPr>
              <a:t>-welke vakken?</a:t>
            </a:r>
          </a:p>
          <a:p>
            <a:r>
              <a:rPr lang="nl-NL" sz="1400" b="1" dirty="0" smtClean="0">
                <a:solidFill>
                  <a:schemeClr val="bg1"/>
                </a:solidFill>
              </a:rPr>
              <a:t>-welke methode lessen?</a:t>
            </a:r>
          </a:p>
          <a:p>
            <a:r>
              <a:rPr lang="nl-NL" sz="1400" b="1" dirty="0" smtClean="0">
                <a:solidFill>
                  <a:schemeClr val="bg1"/>
                </a:solidFill>
              </a:rPr>
              <a:t>-welke aanpassingen?</a:t>
            </a:r>
          </a:p>
          <a:p>
            <a:endParaRPr lang="nl-NL" sz="1400" b="1" dirty="0">
              <a:solidFill>
                <a:schemeClr val="bg1"/>
              </a:solidFill>
            </a:endParaRPr>
          </a:p>
          <a:p>
            <a:r>
              <a:rPr lang="nl-NL" sz="1400" b="1" dirty="0" smtClean="0">
                <a:solidFill>
                  <a:schemeClr val="bg1"/>
                </a:solidFill>
              </a:rPr>
              <a:t>-welke resultaten?</a:t>
            </a:r>
            <a:endParaRPr lang="en-US" sz="1400" b="1" dirty="0">
              <a:solidFill>
                <a:schemeClr val="bg1"/>
              </a:solidFill>
            </a:endParaRPr>
          </a:p>
        </p:txBody>
      </p:sp>
      <p:sp>
        <p:nvSpPr>
          <p:cNvPr id="7" name="TextBox 6"/>
          <p:cNvSpPr txBox="1"/>
          <p:nvPr/>
        </p:nvSpPr>
        <p:spPr>
          <a:xfrm>
            <a:off x="8133276" y="6254799"/>
            <a:ext cx="975625" cy="276999"/>
          </a:xfrm>
          <a:prstGeom prst="rect">
            <a:avLst/>
          </a:prstGeom>
          <a:noFill/>
        </p:spPr>
        <p:txBody>
          <a:bodyPr wrap="square" rtlCol="0">
            <a:spAutoFit/>
          </a:bodyPr>
          <a:lstStyle/>
          <a:p>
            <a:r>
              <a:rPr lang="nl-NL" sz="1200" dirty="0" smtClean="0">
                <a:hlinkClick r:id="rId4"/>
              </a:rPr>
              <a:t>Link JPH</a:t>
            </a:r>
            <a:endParaRPr lang="en-US" sz="1200" dirty="0"/>
          </a:p>
        </p:txBody>
      </p:sp>
    </p:spTree>
    <p:extLst>
      <p:ext uri="{BB962C8B-B14F-4D97-AF65-F5344CB8AC3E}">
        <p14:creationId xmlns:p14="http://schemas.microsoft.com/office/powerpoint/2010/main" val="2136524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hthoek 1"/>
          <p:cNvSpPr/>
          <p:nvPr/>
        </p:nvSpPr>
        <p:spPr>
          <a:xfrm>
            <a:off x="2286000" y="404664"/>
            <a:ext cx="4572000" cy="3785652"/>
          </a:xfrm>
          <a:prstGeom prst="rect">
            <a:avLst/>
          </a:prstGeom>
        </p:spPr>
        <p:txBody>
          <a:bodyPr>
            <a:spAutoFit/>
          </a:bodyPr>
          <a:lstStyle/>
          <a:p>
            <a:r>
              <a:rPr lang="nl-NL" sz="6000" dirty="0" smtClean="0">
                <a:solidFill>
                  <a:schemeClr val="bg1"/>
                </a:solidFill>
              </a:rPr>
              <a:t>Kaders – wanneer aan bod laten komen?</a:t>
            </a:r>
            <a:endParaRPr lang="nl-NL" sz="6000" dirty="0">
              <a:solidFill>
                <a:schemeClr val="bg1"/>
              </a:solidFill>
            </a:endParaRPr>
          </a:p>
        </p:txBody>
      </p:sp>
    </p:spTree>
    <p:extLst>
      <p:ext uri="{BB962C8B-B14F-4D97-AF65-F5344CB8AC3E}">
        <p14:creationId xmlns:p14="http://schemas.microsoft.com/office/powerpoint/2010/main" val="4161769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400" dirty="0" smtClean="0"/>
              <a:t>De ‘kaders’ voor Cultuureducatie</a:t>
            </a:r>
            <a:endParaRPr lang="en-US" sz="2400" dirty="0"/>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1520" y="1619672"/>
            <a:ext cx="2592288" cy="222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24128" y="1628800"/>
            <a:ext cx="334516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s://oabdekkers.files.wordpress.com/2014/10/21st-century-skills.jp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99992" y="3852851"/>
            <a:ext cx="2551848" cy="25518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define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84346" y="3842610"/>
            <a:ext cx="2788200" cy="27547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03848" y="1608609"/>
            <a:ext cx="2304256" cy="224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236537" y="0"/>
            <a:ext cx="907463" cy="307777"/>
          </a:xfrm>
          <a:prstGeom prst="rect">
            <a:avLst/>
          </a:prstGeom>
          <a:noFill/>
        </p:spPr>
        <p:txBody>
          <a:bodyPr wrap="square" rtlCol="0">
            <a:spAutoFit/>
          </a:bodyPr>
          <a:lstStyle/>
          <a:p>
            <a:pPr algn="r"/>
            <a:r>
              <a:rPr lang="nl-NL" sz="1400" dirty="0"/>
              <a:t>5</a:t>
            </a:r>
            <a:r>
              <a:rPr lang="nl-NL" sz="1400" dirty="0" smtClean="0"/>
              <a:t>min</a:t>
            </a:r>
            <a:endParaRPr lang="en-US" sz="1400" dirty="0"/>
          </a:p>
        </p:txBody>
      </p:sp>
    </p:spTree>
    <p:extLst>
      <p:ext uri="{BB962C8B-B14F-4D97-AF65-F5344CB8AC3E}">
        <p14:creationId xmlns:p14="http://schemas.microsoft.com/office/powerpoint/2010/main" val="441625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TULE; samenhang</a:t>
            </a:r>
            <a:endParaRPr lang="nl-NL"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5576" y="1523794"/>
            <a:ext cx="7353915" cy="533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8144" y="5546974"/>
            <a:ext cx="1008112" cy="369332"/>
          </a:xfrm>
          <a:prstGeom prst="rect">
            <a:avLst/>
          </a:prstGeom>
          <a:noFill/>
        </p:spPr>
        <p:txBody>
          <a:bodyPr wrap="square" rtlCol="0">
            <a:spAutoFit/>
          </a:bodyPr>
          <a:lstStyle/>
          <a:p>
            <a:r>
              <a:rPr lang="nl-NL" dirty="0" smtClean="0">
                <a:hlinkClick r:id="rId3"/>
              </a:rPr>
              <a:t>TULE</a:t>
            </a:r>
            <a:endParaRPr lang="en-US" dirty="0"/>
          </a:p>
        </p:txBody>
      </p:sp>
      <p:sp>
        <p:nvSpPr>
          <p:cNvPr id="4" name="TextBox 3"/>
          <p:cNvSpPr txBox="1"/>
          <p:nvPr/>
        </p:nvSpPr>
        <p:spPr>
          <a:xfrm>
            <a:off x="5868144" y="5989930"/>
            <a:ext cx="1728192" cy="369332"/>
          </a:xfrm>
          <a:prstGeom prst="rect">
            <a:avLst/>
          </a:prstGeom>
          <a:noFill/>
        </p:spPr>
        <p:txBody>
          <a:bodyPr wrap="square" rtlCol="0">
            <a:spAutoFit/>
          </a:bodyPr>
          <a:lstStyle/>
          <a:p>
            <a:r>
              <a:rPr lang="nl-NL" dirty="0" smtClean="0"/>
              <a:t>Samenhang</a:t>
            </a:r>
            <a:endParaRPr lang="en-US" dirty="0"/>
          </a:p>
        </p:txBody>
      </p:sp>
    </p:spTree>
    <p:extLst>
      <p:ext uri="{BB962C8B-B14F-4D97-AF65-F5344CB8AC3E}">
        <p14:creationId xmlns:p14="http://schemas.microsoft.com/office/powerpoint/2010/main" val="2235959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inhoud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7524" y="785415"/>
            <a:ext cx="5112568" cy="2982331"/>
          </a:xfrm>
          <a:prstGeom prst="rect">
            <a:avLst/>
          </a:prstGeom>
        </p:spPr>
      </p:pic>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457" y="3787094"/>
            <a:ext cx="7169791" cy="3024336"/>
          </a:xfrm>
          <a:prstGeom prst="rect">
            <a:avLst/>
          </a:prstGeom>
        </p:spPr>
      </p:pic>
      <p:pic>
        <p:nvPicPr>
          <p:cNvPr id="9" name="Afbeelding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028" y="92076"/>
            <a:ext cx="9036496" cy="666745"/>
          </a:xfrm>
          <a:prstGeom prst="rect">
            <a:avLst/>
          </a:prstGeom>
        </p:spPr>
      </p:pic>
      <p:sp>
        <p:nvSpPr>
          <p:cNvPr id="10" name="TextBox 9"/>
          <p:cNvSpPr txBox="1"/>
          <p:nvPr/>
        </p:nvSpPr>
        <p:spPr>
          <a:xfrm>
            <a:off x="5935788" y="6389221"/>
            <a:ext cx="3177079" cy="461665"/>
          </a:xfrm>
          <a:prstGeom prst="rect">
            <a:avLst/>
          </a:prstGeom>
          <a:noFill/>
        </p:spPr>
        <p:txBody>
          <a:bodyPr wrap="square" rtlCol="0">
            <a:spAutoFit/>
          </a:bodyPr>
          <a:lstStyle/>
          <a:p>
            <a:pPr algn="r"/>
            <a:r>
              <a:rPr lang="nl-NL" sz="1200" dirty="0" smtClean="0">
                <a:hlinkClick r:id="" action="ppaction://hlinkfile"/>
              </a:rPr>
              <a:t>Leerplankader SLO:</a:t>
            </a:r>
          </a:p>
          <a:p>
            <a:pPr algn="r"/>
            <a:r>
              <a:rPr lang="nl-NL" sz="1200" dirty="0" smtClean="0">
                <a:hlinkClick r:id="" action="ppaction://hlinkfile"/>
              </a:rPr>
              <a:t>Leerlijn KO</a:t>
            </a:r>
            <a:endParaRPr lang="en-US" sz="1200" dirty="0"/>
          </a:p>
        </p:txBody>
      </p:sp>
      <p:sp>
        <p:nvSpPr>
          <p:cNvPr id="5" name="TextBox 4"/>
          <p:cNvSpPr txBox="1"/>
          <p:nvPr/>
        </p:nvSpPr>
        <p:spPr>
          <a:xfrm>
            <a:off x="7812360" y="6105930"/>
            <a:ext cx="1249164" cy="276999"/>
          </a:xfrm>
          <a:prstGeom prst="rect">
            <a:avLst/>
          </a:prstGeom>
          <a:noFill/>
        </p:spPr>
        <p:txBody>
          <a:bodyPr wrap="square" rtlCol="0">
            <a:spAutoFit/>
          </a:bodyPr>
          <a:lstStyle/>
          <a:p>
            <a:r>
              <a:rPr lang="nl-NL" sz="1200" dirty="0" smtClean="0">
                <a:hlinkClick r:id="rId5" action="ppaction://hlinkfile"/>
              </a:rPr>
              <a:t>Link pdf</a:t>
            </a:r>
            <a:endParaRPr lang="en-US" sz="1200" dirty="0"/>
          </a:p>
        </p:txBody>
      </p:sp>
    </p:spTree>
    <p:extLst>
      <p:ext uri="{BB962C8B-B14F-4D97-AF65-F5344CB8AC3E}">
        <p14:creationId xmlns:p14="http://schemas.microsoft.com/office/powerpoint/2010/main" val="742620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3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51720" y="12854"/>
            <a:ext cx="6164171" cy="659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007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996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hthoek 1"/>
          <p:cNvSpPr/>
          <p:nvPr/>
        </p:nvSpPr>
        <p:spPr>
          <a:xfrm>
            <a:off x="2286000" y="404664"/>
            <a:ext cx="4572000" cy="2862322"/>
          </a:xfrm>
          <a:prstGeom prst="rect">
            <a:avLst/>
          </a:prstGeom>
        </p:spPr>
        <p:txBody>
          <a:bodyPr>
            <a:spAutoFit/>
          </a:bodyPr>
          <a:lstStyle/>
          <a:p>
            <a:r>
              <a:rPr lang="nl-NL" sz="6000" dirty="0" smtClean="0">
                <a:solidFill>
                  <a:schemeClr val="bg1"/>
                </a:solidFill>
              </a:rPr>
              <a:t>Hoe ver dit soort dingen uitdiepen? </a:t>
            </a:r>
            <a:endParaRPr lang="nl-NL" sz="6000" dirty="0">
              <a:solidFill>
                <a:schemeClr val="bg1"/>
              </a:solidFill>
            </a:endParaRPr>
          </a:p>
        </p:txBody>
      </p:sp>
    </p:spTree>
    <p:extLst>
      <p:ext uri="{BB962C8B-B14F-4D97-AF65-F5344CB8AC3E}">
        <p14:creationId xmlns:p14="http://schemas.microsoft.com/office/powerpoint/2010/main" val="27028915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602894"/>
            <a:ext cx="5688632" cy="954107"/>
          </a:xfrm>
          <a:prstGeom prst="rect">
            <a:avLst/>
          </a:prstGeom>
          <a:noFill/>
        </p:spPr>
        <p:txBody>
          <a:bodyPr wrap="square" rtlCol="0">
            <a:spAutoFit/>
          </a:bodyPr>
          <a:lstStyle/>
          <a:p>
            <a:r>
              <a:rPr lang="nl-NL" sz="2800" dirty="0" smtClean="0">
                <a:solidFill>
                  <a:schemeClr val="bg1"/>
                </a:solidFill>
              </a:rPr>
              <a:t>21</a:t>
            </a:r>
            <a:r>
              <a:rPr lang="nl-NL" sz="2800" baseline="30000" dirty="0" smtClean="0">
                <a:solidFill>
                  <a:schemeClr val="bg1"/>
                </a:solidFill>
              </a:rPr>
              <a:t>e</a:t>
            </a:r>
            <a:r>
              <a:rPr lang="nl-NL" sz="2800" dirty="0" smtClean="0">
                <a:solidFill>
                  <a:schemeClr val="bg1"/>
                </a:solidFill>
              </a:rPr>
              <a:t> </a:t>
            </a:r>
            <a:r>
              <a:rPr lang="nl-NL" sz="2800" dirty="0" err="1" smtClean="0">
                <a:solidFill>
                  <a:schemeClr val="bg1"/>
                </a:solidFill>
              </a:rPr>
              <a:t>eeuwse</a:t>
            </a:r>
            <a:r>
              <a:rPr lang="nl-NL" sz="2800" dirty="0" smtClean="0">
                <a:solidFill>
                  <a:schemeClr val="bg1"/>
                </a:solidFill>
              </a:rPr>
              <a:t> vaardigheden</a:t>
            </a:r>
          </a:p>
          <a:p>
            <a:r>
              <a:rPr lang="nl-NL" sz="2800" dirty="0" smtClean="0">
                <a:solidFill>
                  <a:schemeClr val="bg1"/>
                </a:solidFill>
              </a:rPr>
              <a:t>  (eigentijds onderwijs)</a:t>
            </a:r>
            <a:endParaRPr lang="en-US" sz="2800" dirty="0">
              <a:solidFill>
                <a:schemeClr val="bg1"/>
              </a:solidFill>
            </a:endParaRPr>
          </a:p>
        </p:txBody>
      </p:sp>
      <p:pic>
        <p:nvPicPr>
          <p:cNvPr id="2050" name="Picture 2" descr="https://oabdekkers.files.wordpress.com/2014/10/21st-century-skills.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736" y="1630722"/>
            <a:ext cx="5184576" cy="51845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96130" y="6274582"/>
            <a:ext cx="2621101" cy="523220"/>
          </a:xfrm>
          <a:prstGeom prst="rect">
            <a:avLst/>
          </a:prstGeom>
          <a:solidFill>
            <a:schemeClr val="bg1"/>
          </a:solidFill>
        </p:spPr>
        <p:txBody>
          <a:bodyPr wrap="square" rtlCol="0">
            <a:spAutoFit/>
          </a:bodyPr>
          <a:lstStyle/>
          <a:p>
            <a:pPr algn="r"/>
            <a:r>
              <a:rPr lang="nl-NL" sz="1400" dirty="0" smtClean="0">
                <a:hlinkClick r:id="rId4"/>
              </a:rPr>
              <a:t>Leerplankader SLO: Kunstzinnige oriëntatie</a:t>
            </a:r>
            <a:endParaRPr lang="en-US" sz="1400" dirty="0"/>
          </a:p>
        </p:txBody>
      </p:sp>
      <p:sp>
        <p:nvSpPr>
          <p:cNvPr id="6" name="TextBox 5"/>
          <p:cNvSpPr txBox="1"/>
          <p:nvPr/>
        </p:nvSpPr>
        <p:spPr>
          <a:xfrm>
            <a:off x="8236537" y="0"/>
            <a:ext cx="907463" cy="307777"/>
          </a:xfrm>
          <a:prstGeom prst="rect">
            <a:avLst/>
          </a:prstGeom>
          <a:noFill/>
        </p:spPr>
        <p:txBody>
          <a:bodyPr wrap="square" rtlCol="0">
            <a:spAutoFit/>
          </a:bodyPr>
          <a:lstStyle/>
          <a:p>
            <a:pPr algn="r"/>
            <a:r>
              <a:rPr lang="nl-NL" sz="1400" dirty="0" smtClean="0"/>
              <a:t>15min</a:t>
            </a:r>
            <a:endParaRPr lang="en-US" sz="1400" dirty="0"/>
          </a:p>
        </p:txBody>
      </p:sp>
    </p:spTree>
    <p:extLst>
      <p:ext uri="{BB962C8B-B14F-4D97-AF65-F5344CB8AC3E}">
        <p14:creationId xmlns:p14="http://schemas.microsoft.com/office/powerpoint/2010/main" val="907390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oabdekkers.files.wordpress.com/2014/10/21st-century-skills.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297" y="173539"/>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enschasfoort.com/BEELDONDERWIJS/Literatuur/Bld_Litera/Bld_PO_Meth/Moetjedoen.jpg">
            <a:hlinkClick r:id="rId4" invalidUrl="http://www.google.nl/url?sa=i&amp;rct=j&amp;q=&amp;esrc=s&amp;frm=1&amp;source=images&amp;cd=&amp;cad=rja&amp;uact=8&amp;ved=0CAcQjRw&amp;url=http://www.benschasfoort.com/BEELDONDERWIJS/Literatuur/PO methoden-main.htm&amp;ei=d1f0VMbwCcLbPKungdAK&amp;bvm=bv.87269000,d.d24&amp;psig=AFQjCNGdXnBkFKgtF_QqUH7YSc7otw2Eew&amp;ust=1425385672802719"/>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2360" y="260648"/>
            <a:ext cx="104775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12360" y="476032"/>
            <a:ext cx="1008112" cy="369332"/>
          </a:xfrm>
          <a:prstGeom prst="rect">
            <a:avLst/>
          </a:prstGeom>
          <a:noFill/>
        </p:spPr>
        <p:txBody>
          <a:bodyPr wrap="square" rtlCol="0">
            <a:spAutoFit/>
          </a:bodyPr>
          <a:lstStyle/>
          <a:p>
            <a:r>
              <a:rPr lang="nl-NL" dirty="0" smtClean="0">
                <a:solidFill>
                  <a:srgbClr val="FFFF00"/>
                </a:solidFill>
              </a:rPr>
              <a:t>Groep4</a:t>
            </a:r>
            <a:endParaRPr lang="en-US" dirty="0">
              <a:solidFill>
                <a:srgbClr val="FFFF00"/>
              </a:solidFill>
            </a:endParaRPr>
          </a:p>
        </p:txBody>
      </p:sp>
      <p:sp>
        <p:nvSpPr>
          <p:cNvPr id="7" name="TextBox 6"/>
          <p:cNvSpPr txBox="1"/>
          <p:nvPr/>
        </p:nvSpPr>
        <p:spPr>
          <a:xfrm>
            <a:off x="2934274" y="925576"/>
            <a:ext cx="4032448" cy="369332"/>
          </a:xfrm>
          <a:prstGeom prst="rect">
            <a:avLst/>
          </a:prstGeom>
          <a:noFill/>
        </p:spPr>
        <p:txBody>
          <a:bodyPr wrap="square" rtlCol="0">
            <a:spAutoFit/>
          </a:bodyPr>
          <a:lstStyle/>
          <a:p>
            <a:r>
              <a:rPr lang="nl-NL" dirty="0" smtClean="0"/>
              <a:t>“Kale kop”</a:t>
            </a:r>
            <a:endParaRPr lang="en-US" dirty="0"/>
          </a:p>
        </p:txBody>
      </p:sp>
      <p:sp>
        <p:nvSpPr>
          <p:cNvPr id="8" name="TextBox 7"/>
          <p:cNvSpPr txBox="1"/>
          <p:nvPr/>
        </p:nvSpPr>
        <p:spPr>
          <a:xfrm>
            <a:off x="2912792" y="1397675"/>
            <a:ext cx="5328592" cy="2031325"/>
          </a:xfrm>
          <a:prstGeom prst="rect">
            <a:avLst/>
          </a:prstGeom>
          <a:noFill/>
        </p:spPr>
        <p:txBody>
          <a:bodyPr wrap="square" rtlCol="0">
            <a:spAutoFit/>
          </a:bodyPr>
          <a:lstStyle/>
          <a:p>
            <a:r>
              <a:rPr lang="nl-NL" dirty="0" smtClean="0"/>
              <a:t>In deze les bekijken de kinderen elkaars gezichten goed en maken daarna een ‘kale kop’ van zichzelf. Ze tekenen hun ogen, oren, neus en mond zo precies mogelijk en mengen hun huidskleur met oliepastel. In de volgende les maken ze hun ‘kale kop’ af met hun favoriete kapsel.</a:t>
            </a:r>
            <a:endParaRPr lang="en-US" dirty="0"/>
          </a:p>
        </p:txBody>
      </p:sp>
      <p:pic>
        <p:nvPicPr>
          <p:cNvPr id="9" name="Picture 2" descr="https://oabdekkers.files.wordpress.com/2014/10/21st-century-skills.jpg">
            <a:hlinkClick r:id="rId2"/>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82727" y="1643321"/>
            <a:ext cx="1432127" cy="12466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4564" y="3604374"/>
            <a:ext cx="2808312" cy="369332"/>
          </a:xfrm>
          <a:prstGeom prst="rect">
            <a:avLst/>
          </a:prstGeom>
          <a:noFill/>
        </p:spPr>
        <p:txBody>
          <a:bodyPr wrap="square" rtlCol="0">
            <a:spAutoFit/>
          </a:bodyPr>
          <a:lstStyle/>
          <a:p>
            <a:r>
              <a:rPr lang="nl-NL" i="1" dirty="0" smtClean="0"/>
              <a:t>Is deze les ‘21-proof’?</a:t>
            </a:r>
            <a:endParaRPr lang="en-US" i="1" dirty="0"/>
          </a:p>
        </p:txBody>
      </p:sp>
      <p:sp>
        <p:nvSpPr>
          <p:cNvPr id="2" name="TextBox 1"/>
          <p:cNvSpPr txBox="1"/>
          <p:nvPr/>
        </p:nvSpPr>
        <p:spPr>
          <a:xfrm>
            <a:off x="584564" y="4221088"/>
            <a:ext cx="4131452" cy="646331"/>
          </a:xfrm>
          <a:prstGeom prst="rect">
            <a:avLst/>
          </a:prstGeom>
          <a:noFill/>
        </p:spPr>
        <p:txBody>
          <a:bodyPr wrap="square" rtlCol="0">
            <a:spAutoFit/>
          </a:bodyPr>
          <a:lstStyle/>
          <a:p>
            <a:r>
              <a:rPr lang="nl-NL" dirty="0" smtClean="0"/>
              <a:t>-tegenover elkaar zitten en elkaars </a:t>
            </a:r>
          </a:p>
          <a:p>
            <a:r>
              <a:rPr lang="nl-NL" dirty="0"/>
              <a:t> </a:t>
            </a:r>
            <a:r>
              <a:rPr lang="nl-NL" dirty="0" smtClean="0"/>
              <a:t>gezicht onderzoeken</a:t>
            </a:r>
          </a:p>
        </p:txBody>
      </p:sp>
      <p:sp>
        <p:nvSpPr>
          <p:cNvPr id="11" name="TextBox 10"/>
          <p:cNvSpPr txBox="1"/>
          <p:nvPr/>
        </p:nvSpPr>
        <p:spPr>
          <a:xfrm>
            <a:off x="4860032" y="4221088"/>
            <a:ext cx="4000078" cy="923330"/>
          </a:xfrm>
          <a:prstGeom prst="rect">
            <a:avLst/>
          </a:prstGeom>
          <a:noFill/>
        </p:spPr>
        <p:txBody>
          <a:bodyPr wrap="square" rtlCol="0">
            <a:spAutoFit/>
          </a:bodyPr>
          <a:lstStyle/>
          <a:p>
            <a:r>
              <a:rPr lang="nl-NL" dirty="0" smtClean="0"/>
              <a:t>-compositietekening maken van  </a:t>
            </a:r>
          </a:p>
          <a:p>
            <a:r>
              <a:rPr lang="nl-NL" dirty="0"/>
              <a:t> </a:t>
            </a:r>
            <a:r>
              <a:rPr lang="nl-NL" dirty="0" smtClean="0"/>
              <a:t> minimaal 3 gezichten  </a:t>
            </a:r>
          </a:p>
          <a:p>
            <a:r>
              <a:rPr lang="nl-NL" i="1" dirty="0"/>
              <a:t> </a:t>
            </a:r>
            <a:r>
              <a:rPr lang="nl-NL" i="1" dirty="0" smtClean="0"/>
              <a:t> (politietekening)</a:t>
            </a:r>
          </a:p>
        </p:txBody>
      </p:sp>
      <p:pic>
        <p:nvPicPr>
          <p:cNvPr id="1026" name="Picture 2" descr="http://cdn2.computeridee.nl/thumbnails/400x200/55853/Photofitmeverbterd.jpg">
            <a:hlinkClick r:id="rId7"/>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308304" y="4886954"/>
            <a:ext cx="1420019"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8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oabdekkers.files.wordpress.com/2014/10/21st-century-skills.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297" y="173539"/>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enschasfoort.com/BEELDONDERWIJS/Literatuur/Bld_Litera/Bld_PO_Meth/Moetjedoen.jpg">
            <a:hlinkClick r:id="rId4" invalidUrl="http://www.google.nl/url?sa=i&amp;rct=j&amp;q=&amp;esrc=s&amp;frm=1&amp;source=images&amp;cd=&amp;cad=rja&amp;uact=8&amp;ved=0CAcQjRw&amp;url=http://www.benschasfoort.com/BEELDONDERWIJS/Literatuur/PO methoden-main.htm&amp;ei=d1f0VMbwCcLbPKungdAK&amp;bvm=bv.87269000,d.d24&amp;psig=AFQjCNGdXnBkFKgtF_QqUH7YSc7otw2Eew&amp;ust=1425385672802719"/>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2360" y="260648"/>
            <a:ext cx="104775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12360" y="476032"/>
            <a:ext cx="1008112" cy="369332"/>
          </a:xfrm>
          <a:prstGeom prst="rect">
            <a:avLst/>
          </a:prstGeom>
          <a:noFill/>
        </p:spPr>
        <p:txBody>
          <a:bodyPr wrap="square" rtlCol="0">
            <a:spAutoFit/>
          </a:bodyPr>
          <a:lstStyle/>
          <a:p>
            <a:r>
              <a:rPr lang="nl-NL" dirty="0" smtClean="0">
                <a:solidFill>
                  <a:srgbClr val="FFFF00"/>
                </a:solidFill>
              </a:rPr>
              <a:t>Groep4</a:t>
            </a:r>
            <a:endParaRPr lang="en-US" dirty="0">
              <a:solidFill>
                <a:srgbClr val="FFFF00"/>
              </a:solidFill>
            </a:endParaRPr>
          </a:p>
        </p:txBody>
      </p:sp>
      <p:sp>
        <p:nvSpPr>
          <p:cNvPr id="7" name="TextBox 6"/>
          <p:cNvSpPr txBox="1"/>
          <p:nvPr/>
        </p:nvSpPr>
        <p:spPr>
          <a:xfrm>
            <a:off x="2934274" y="925576"/>
            <a:ext cx="4032448" cy="369332"/>
          </a:xfrm>
          <a:prstGeom prst="rect">
            <a:avLst/>
          </a:prstGeom>
          <a:noFill/>
        </p:spPr>
        <p:txBody>
          <a:bodyPr wrap="square" rtlCol="0">
            <a:spAutoFit/>
          </a:bodyPr>
          <a:lstStyle/>
          <a:p>
            <a:r>
              <a:rPr lang="nl-NL" dirty="0" smtClean="0"/>
              <a:t>“Kale kop”</a:t>
            </a:r>
            <a:endParaRPr lang="en-US" dirty="0"/>
          </a:p>
        </p:txBody>
      </p:sp>
      <p:sp>
        <p:nvSpPr>
          <p:cNvPr id="8" name="TextBox 7"/>
          <p:cNvSpPr txBox="1"/>
          <p:nvPr/>
        </p:nvSpPr>
        <p:spPr>
          <a:xfrm>
            <a:off x="2912792" y="1397675"/>
            <a:ext cx="5328592" cy="2031325"/>
          </a:xfrm>
          <a:prstGeom prst="rect">
            <a:avLst/>
          </a:prstGeom>
          <a:noFill/>
        </p:spPr>
        <p:txBody>
          <a:bodyPr wrap="square" rtlCol="0">
            <a:spAutoFit/>
          </a:bodyPr>
          <a:lstStyle/>
          <a:p>
            <a:r>
              <a:rPr lang="nl-NL" dirty="0" smtClean="0"/>
              <a:t>In deze les bekijken de kinderen elkaars gezichten goed en maken daarna een ‘kale kop’ van zichzelf. Ze tekenen hun ogen, oren, neus en mond zo precies mogelijk en mengen hun huidskleur met oliepastel. In de volgende les maken ze hun ‘kale kop’ af met hun favoriete kapsel.</a:t>
            </a:r>
            <a:endParaRPr lang="en-US" dirty="0"/>
          </a:p>
        </p:txBody>
      </p:sp>
      <p:pic>
        <p:nvPicPr>
          <p:cNvPr id="9" name="Picture 2" descr="https://oabdekkers.files.wordpress.com/2014/10/21st-century-skills.jpg">
            <a:hlinkClick r:id="rId2"/>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82727" y="1643321"/>
            <a:ext cx="1432127" cy="12466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4564" y="3604374"/>
            <a:ext cx="2808312" cy="369332"/>
          </a:xfrm>
          <a:prstGeom prst="rect">
            <a:avLst/>
          </a:prstGeom>
          <a:noFill/>
        </p:spPr>
        <p:txBody>
          <a:bodyPr wrap="square" rtlCol="0">
            <a:spAutoFit/>
          </a:bodyPr>
          <a:lstStyle/>
          <a:p>
            <a:r>
              <a:rPr lang="nl-NL" i="1" dirty="0" smtClean="0"/>
              <a:t>Is deze les ‘21-proof’?</a:t>
            </a:r>
            <a:endParaRPr lang="en-US" i="1" dirty="0"/>
          </a:p>
        </p:txBody>
      </p:sp>
      <p:sp>
        <p:nvSpPr>
          <p:cNvPr id="2" name="TextBox 1"/>
          <p:cNvSpPr txBox="1"/>
          <p:nvPr/>
        </p:nvSpPr>
        <p:spPr>
          <a:xfrm>
            <a:off x="584564" y="4149080"/>
            <a:ext cx="3771412" cy="1200329"/>
          </a:xfrm>
          <a:prstGeom prst="rect">
            <a:avLst/>
          </a:prstGeom>
          <a:noFill/>
        </p:spPr>
        <p:txBody>
          <a:bodyPr wrap="square" rtlCol="0">
            <a:spAutoFit/>
          </a:bodyPr>
          <a:lstStyle/>
          <a:p>
            <a:r>
              <a:rPr lang="nl-NL" dirty="0" smtClean="0"/>
              <a:t>-waarderen van individuele </a:t>
            </a:r>
          </a:p>
          <a:p>
            <a:r>
              <a:rPr lang="nl-NL" dirty="0"/>
              <a:t> </a:t>
            </a:r>
            <a:r>
              <a:rPr lang="nl-NL" dirty="0" smtClean="0"/>
              <a:t> verschillen </a:t>
            </a:r>
            <a:r>
              <a:rPr lang="nl-NL" sz="1600" i="1" dirty="0" smtClean="0"/>
              <a:t>(vorm, kleur, kleding,  </a:t>
            </a:r>
          </a:p>
          <a:p>
            <a:r>
              <a:rPr lang="nl-NL" sz="1600" i="1" dirty="0"/>
              <a:t> </a:t>
            </a:r>
            <a:r>
              <a:rPr lang="nl-NL" sz="1600" i="1" dirty="0" smtClean="0"/>
              <a:t>trends, </a:t>
            </a:r>
            <a:r>
              <a:rPr lang="nl-NL" sz="1600" i="1" dirty="0" err="1" smtClean="0"/>
              <a:t>etc</a:t>
            </a:r>
            <a:r>
              <a:rPr lang="nl-NL" sz="1600" i="1" dirty="0" smtClean="0"/>
              <a:t>)</a:t>
            </a:r>
          </a:p>
          <a:p>
            <a:endParaRPr lang="en-US" dirty="0"/>
          </a:p>
        </p:txBody>
      </p:sp>
      <p:sp>
        <p:nvSpPr>
          <p:cNvPr id="11" name="TextBox 10"/>
          <p:cNvSpPr txBox="1"/>
          <p:nvPr/>
        </p:nvSpPr>
        <p:spPr>
          <a:xfrm>
            <a:off x="4950498" y="4221088"/>
            <a:ext cx="3581942" cy="646331"/>
          </a:xfrm>
          <a:prstGeom prst="rect">
            <a:avLst/>
          </a:prstGeom>
          <a:noFill/>
        </p:spPr>
        <p:txBody>
          <a:bodyPr wrap="square" rtlCol="0">
            <a:spAutoFit/>
          </a:bodyPr>
          <a:lstStyle/>
          <a:p>
            <a:r>
              <a:rPr lang="nl-NL" dirty="0" smtClean="0"/>
              <a:t>-bewust andere culturen opzoeken en bespreken </a:t>
            </a:r>
            <a:endParaRPr lang="en-US" dirty="0"/>
          </a:p>
        </p:txBody>
      </p:sp>
      <p:pic>
        <p:nvPicPr>
          <p:cNvPr id="2052" name="Picture 4" descr="http://oud.puntuit.nl/polopoly_fs/2012_10_16_pkpnt16_malala_3_fc_web_1_683367!image/1888324964.jpg_gen/derivatives/landscape_804/1888324964.jp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18639" y="4867419"/>
            <a:ext cx="1787441" cy="17906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renswetenschap.nl/images/artikelfoto/Yanomami%20portret.jpg">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16016" y="5137183"/>
            <a:ext cx="1872208" cy="125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8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500" fill="hold"/>
                                        <p:tgtEl>
                                          <p:spTgt spid="2052"/>
                                        </p:tgtEl>
                                        <p:attrNameLst>
                                          <p:attrName>ppt_x</p:attrName>
                                        </p:attrNameLst>
                                      </p:cBhvr>
                                      <p:tavLst>
                                        <p:tav tm="0">
                                          <p:val>
                                            <p:strVal val="#ppt_x"/>
                                          </p:val>
                                        </p:tav>
                                        <p:tav tm="100000">
                                          <p:val>
                                            <p:strVal val="#ppt_x"/>
                                          </p:val>
                                        </p:tav>
                                      </p:tavLst>
                                    </p:anim>
                                    <p:anim calcmode="lin" valueType="num">
                                      <p:cBhvr additive="base">
                                        <p:cTn id="24" dur="500" fill="hold"/>
                                        <p:tgtEl>
                                          <p:spTgt spid="205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anim calcmode="lin" valueType="num">
                                      <p:cBhvr additive="base">
                                        <p:cTn id="27" dur="500" fill="hold"/>
                                        <p:tgtEl>
                                          <p:spTgt spid="2054"/>
                                        </p:tgtEl>
                                        <p:attrNameLst>
                                          <p:attrName>ppt_x</p:attrName>
                                        </p:attrNameLst>
                                      </p:cBhvr>
                                      <p:tavLst>
                                        <p:tav tm="0">
                                          <p:val>
                                            <p:strVal val="#ppt_x"/>
                                          </p:val>
                                        </p:tav>
                                        <p:tav tm="100000">
                                          <p:val>
                                            <p:strVal val="#ppt_x"/>
                                          </p:val>
                                        </p:tav>
                                      </p:tavLst>
                                    </p:anim>
                                    <p:anim calcmode="lin" valueType="num">
                                      <p:cBhvr additive="base">
                                        <p:cTn id="2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oabdekkers.files.wordpress.com/2014/10/21st-century-skills.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297" y="173539"/>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enschasfoort.com/BEELDONDERWIJS/Literatuur/Bld_Litera/Bld_PO_Meth/Moetjedoen.jpg">
            <a:hlinkClick r:id="rId4" invalidUrl="http://www.google.nl/url?sa=i&amp;rct=j&amp;q=&amp;esrc=s&amp;frm=1&amp;source=images&amp;cd=&amp;cad=rja&amp;uact=8&amp;ved=0CAcQjRw&amp;url=http://www.benschasfoort.com/BEELDONDERWIJS/Literatuur/PO methoden-main.htm&amp;ei=d1f0VMbwCcLbPKungdAK&amp;bvm=bv.87269000,d.d24&amp;psig=AFQjCNGdXnBkFKgtF_QqUH7YSc7otw2Eew&amp;ust=1425385672802719"/>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2360" y="260648"/>
            <a:ext cx="104775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12360" y="476032"/>
            <a:ext cx="1008112" cy="369332"/>
          </a:xfrm>
          <a:prstGeom prst="rect">
            <a:avLst/>
          </a:prstGeom>
          <a:noFill/>
        </p:spPr>
        <p:txBody>
          <a:bodyPr wrap="square" rtlCol="0">
            <a:spAutoFit/>
          </a:bodyPr>
          <a:lstStyle/>
          <a:p>
            <a:r>
              <a:rPr lang="nl-NL" dirty="0" smtClean="0">
                <a:solidFill>
                  <a:srgbClr val="FFFF00"/>
                </a:solidFill>
              </a:rPr>
              <a:t>Groep4</a:t>
            </a:r>
            <a:endParaRPr lang="en-US" dirty="0">
              <a:solidFill>
                <a:srgbClr val="FFFF00"/>
              </a:solidFill>
            </a:endParaRPr>
          </a:p>
        </p:txBody>
      </p:sp>
      <p:sp>
        <p:nvSpPr>
          <p:cNvPr id="7" name="TextBox 6"/>
          <p:cNvSpPr txBox="1"/>
          <p:nvPr/>
        </p:nvSpPr>
        <p:spPr>
          <a:xfrm>
            <a:off x="2934274" y="925576"/>
            <a:ext cx="4032448" cy="369332"/>
          </a:xfrm>
          <a:prstGeom prst="rect">
            <a:avLst/>
          </a:prstGeom>
          <a:noFill/>
        </p:spPr>
        <p:txBody>
          <a:bodyPr wrap="square" rtlCol="0">
            <a:spAutoFit/>
          </a:bodyPr>
          <a:lstStyle/>
          <a:p>
            <a:r>
              <a:rPr lang="nl-NL" dirty="0" smtClean="0"/>
              <a:t>“Kale kop”</a:t>
            </a:r>
            <a:endParaRPr lang="en-US" dirty="0"/>
          </a:p>
        </p:txBody>
      </p:sp>
      <p:sp>
        <p:nvSpPr>
          <p:cNvPr id="8" name="TextBox 7"/>
          <p:cNvSpPr txBox="1"/>
          <p:nvPr/>
        </p:nvSpPr>
        <p:spPr>
          <a:xfrm>
            <a:off x="2912792" y="1397675"/>
            <a:ext cx="5328592" cy="2031325"/>
          </a:xfrm>
          <a:prstGeom prst="rect">
            <a:avLst/>
          </a:prstGeom>
          <a:noFill/>
        </p:spPr>
        <p:txBody>
          <a:bodyPr wrap="square" rtlCol="0">
            <a:spAutoFit/>
          </a:bodyPr>
          <a:lstStyle/>
          <a:p>
            <a:r>
              <a:rPr lang="nl-NL" dirty="0" smtClean="0"/>
              <a:t>In deze les bekijken de kinderen elkaars gezichten goed en maken daarna een ‘kale kop’ van zichzelf. Ze tekenen hun ogen, oren, neus en mond zo precies mogelijk en mengen hun huidskleur met oliepastel. In de volgende les maken ze hun ‘kale kop’ af met hun favoriete kapsel.</a:t>
            </a:r>
            <a:endParaRPr lang="en-US" dirty="0"/>
          </a:p>
        </p:txBody>
      </p:sp>
      <p:pic>
        <p:nvPicPr>
          <p:cNvPr id="9" name="Picture 2" descr="https://oabdekkers.files.wordpress.com/2014/10/21st-century-skills.jpg">
            <a:hlinkClick r:id="rId2"/>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82727" y="1643321"/>
            <a:ext cx="1432127" cy="12466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4564" y="3604374"/>
            <a:ext cx="2808312" cy="369332"/>
          </a:xfrm>
          <a:prstGeom prst="rect">
            <a:avLst/>
          </a:prstGeom>
          <a:noFill/>
        </p:spPr>
        <p:txBody>
          <a:bodyPr wrap="square" rtlCol="0">
            <a:spAutoFit/>
          </a:bodyPr>
          <a:lstStyle/>
          <a:p>
            <a:r>
              <a:rPr lang="nl-NL" i="1" dirty="0" smtClean="0"/>
              <a:t>Is deze les ‘21-proof’?</a:t>
            </a:r>
            <a:endParaRPr lang="en-US" i="1" dirty="0"/>
          </a:p>
        </p:txBody>
      </p:sp>
      <p:sp>
        <p:nvSpPr>
          <p:cNvPr id="2" name="TextBox 1"/>
          <p:cNvSpPr txBox="1"/>
          <p:nvPr/>
        </p:nvSpPr>
        <p:spPr>
          <a:xfrm>
            <a:off x="4950498" y="4149080"/>
            <a:ext cx="3725958" cy="646331"/>
          </a:xfrm>
          <a:prstGeom prst="rect">
            <a:avLst/>
          </a:prstGeom>
          <a:noFill/>
        </p:spPr>
        <p:txBody>
          <a:bodyPr wrap="square" rtlCol="0">
            <a:spAutoFit/>
          </a:bodyPr>
          <a:lstStyle/>
          <a:p>
            <a:r>
              <a:rPr lang="nl-NL" dirty="0" smtClean="0"/>
              <a:t>-bespreken en reflecteren op </a:t>
            </a:r>
          </a:p>
          <a:p>
            <a:r>
              <a:rPr lang="nl-NL" dirty="0"/>
              <a:t> </a:t>
            </a:r>
            <a:r>
              <a:rPr lang="nl-NL" dirty="0" smtClean="0"/>
              <a:t> ideeën en werkstukken</a:t>
            </a:r>
            <a:endParaRPr lang="en-US" dirty="0"/>
          </a:p>
        </p:txBody>
      </p:sp>
      <p:sp>
        <p:nvSpPr>
          <p:cNvPr id="11" name="TextBox 10"/>
          <p:cNvSpPr txBox="1"/>
          <p:nvPr/>
        </p:nvSpPr>
        <p:spPr>
          <a:xfrm>
            <a:off x="584564" y="4149080"/>
            <a:ext cx="3771412" cy="646331"/>
          </a:xfrm>
          <a:prstGeom prst="rect">
            <a:avLst/>
          </a:prstGeom>
          <a:noFill/>
        </p:spPr>
        <p:txBody>
          <a:bodyPr wrap="square" rtlCol="0">
            <a:spAutoFit/>
          </a:bodyPr>
          <a:lstStyle/>
          <a:p>
            <a:r>
              <a:rPr lang="nl-NL" dirty="0" smtClean="0"/>
              <a:t>-overleggen over </a:t>
            </a:r>
          </a:p>
          <a:p>
            <a:r>
              <a:rPr lang="nl-NL" dirty="0"/>
              <a:t> </a:t>
            </a:r>
            <a:r>
              <a:rPr lang="nl-NL" dirty="0" smtClean="0"/>
              <a:t> overeenkomsten en verschillen</a:t>
            </a:r>
            <a:endParaRPr lang="en-US" dirty="0"/>
          </a:p>
        </p:txBody>
      </p:sp>
    </p:spTree>
    <p:extLst>
      <p:ext uri="{BB962C8B-B14F-4D97-AF65-F5344CB8AC3E}">
        <p14:creationId xmlns:p14="http://schemas.microsoft.com/office/powerpoint/2010/main" val="19053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oabdekkers.files.wordpress.com/2014/10/21st-century-skills.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297" y="173539"/>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enschasfoort.com/BEELDONDERWIJS/Literatuur/Bld_Litera/Bld_PO_Meth/Moetjedoen.jpg">
            <a:hlinkClick r:id="rId4" invalidUrl="http://www.google.nl/url?sa=i&amp;rct=j&amp;q=&amp;esrc=s&amp;frm=1&amp;source=images&amp;cd=&amp;cad=rja&amp;uact=8&amp;ved=0CAcQjRw&amp;url=http://www.benschasfoort.com/BEELDONDERWIJS/Literatuur/PO methoden-main.htm&amp;ei=d1f0VMbwCcLbPKungdAK&amp;bvm=bv.87269000,d.d24&amp;psig=AFQjCNGdXnBkFKgtF_QqUH7YSc7otw2Eew&amp;ust=1425385672802719"/>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2360" y="260648"/>
            <a:ext cx="104775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12360" y="476032"/>
            <a:ext cx="1008112" cy="369332"/>
          </a:xfrm>
          <a:prstGeom prst="rect">
            <a:avLst/>
          </a:prstGeom>
          <a:noFill/>
        </p:spPr>
        <p:txBody>
          <a:bodyPr wrap="square" rtlCol="0">
            <a:spAutoFit/>
          </a:bodyPr>
          <a:lstStyle/>
          <a:p>
            <a:r>
              <a:rPr lang="nl-NL" dirty="0" smtClean="0">
                <a:solidFill>
                  <a:srgbClr val="FFFF00"/>
                </a:solidFill>
              </a:rPr>
              <a:t>Groep4</a:t>
            </a:r>
            <a:endParaRPr lang="en-US" dirty="0">
              <a:solidFill>
                <a:srgbClr val="FFFF00"/>
              </a:solidFill>
            </a:endParaRPr>
          </a:p>
        </p:txBody>
      </p:sp>
      <p:sp>
        <p:nvSpPr>
          <p:cNvPr id="7" name="TextBox 6"/>
          <p:cNvSpPr txBox="1"/>
          <p:nvPr/>
        </p:nvSpPr>
        <p:spPr>
          <a:xfrm>
            <a:off x="2934274" y="925576"/>
            <a:ext cx="4032448" cy="369332"/>
          </a:xfrm>
          <a:prstGeom prst="rect">
            <a:avLst/>
          </a:prstGeom>
          <a:noFill/>
        </p:spPr>
        <p:txBody>
          <a:bodyPr wrap="square" rtlCol="0">
            <a:spAutoFit/>
          </a:bodyPr>
          <a:lstStyle/>
          <a:p>
            <a:r>
              <a:rPr lang="nl-NL" dirty="0" smtClean="0"/>
              <a:t>“Kale kop”</a:t>
            </a:r>
            <a:endParaRPr lang="en-US" dirty="0"/>
          </a:p>
        </p:txBody>
      </p:sp>
      <p:sp>
        <p:nvSpPr>
          <p:cNvPr id="8" name="TextBox 7"/>
          <p:cNvSpPr txBox="1"/>
          <p:nvPr/>
        </p:nvSpPr>
        <p:spPr>
          <a:xfrm>
            <a:off x="2912792" y="1397675"/>
            <a:ext cx="5328592" cy="2031325"/>
          </a:xfrm>
          <a:prstGeom prst="rect">
            <a:avLst/>
          </a:prstGeom>
          <a:noFill/>
        </p:spPr>
        <p:txBody>
          <a:bodyPr wrap="square" rtlCol="0">
            <a:spAutoFit/>
          </a:bodyPr>
          <a:lstStyle/>
          <a:p>
            <a:r>
              <a:rPr lang="nl-NL" dirty="0" smtClean="0"/>
              <a:t>In deze les bekijken de kinderen elkaars gezichten goed en maken daarna een ‘kale kop’ van zichzelf. Ze tekenen hun ogen, oren, neus en mond zo precies mogelijk en mengen hun huidskleur met oliepastel. In de volgende les maken ze hun ‘kale kop’ af met hun favoriete kapsel.</a:t>
            </a:r>
            <a:endParaRPr lang="en-US" dirty="0"/>
          </a:p>
        </p:txBody>
      </p:sp>
      <p:pic>
        <p:nvPicPr>
          <p:cNvPr id="9" name="Picture 2" descr="https://oabdekkers.files.wordpress.com/2014/10/21st-century-skills.jpg">
            <a:hlinkClick r:id="rId2"/>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82727" y="1643321"/>
            <a:ext cx="1432127" cy="12466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4564" y="3604374"/>
            <a:ext cx="2808312" cy="369332"/>
          </a:xfrm>
          <a:prstGeom prst="rect">
            <a:avLst/>
          </a:prstGeom>
          <a:noFill/>
        </p:spPr>
        <p:txBody>
          <a:bodyPr wrap="square" rtlCol="0">
            <a:spAutoFit/>
          </a:bodyPr>
          <a:lstStyle/>
          <a:p>
            <a:r>
              <a:rPr lang="nl-NL" i="1" dirty="0" smtClean="0"/>
              <a:t>Is deze les ‘21-proof’?</a:t>
            </a:r>
            <a:endParaRPr lang="en-US" i="1" dirty="0"/>
          </a:p>
        </p:txBody>
      </p:sp>
      <p:sp>
        <p:nvSpPr>
          <p:cNvPr id="2" name="TextBox 1"/>
          <p:cNvSpPr txBox="1"/>
          <p:nvPr/>
        </p:nvSpPr>
        <p:spPr>
          <a:xfrm>
            <a:off x="683568" y="4149080"/>
            <a:ext cx="3888432" cy="1200329"/>
          </a:xfrm>
          <a:prstGeom prst="rect">
            <a:avLst/>
          </a:prstGeom>
          <a:noFill/>
        </p:spPr>
        <p:txBody>
          <a:bodyPr wrap="square" rtlCol="0">
            <a:spAutoFit/>
          </a:bodyPr>
          <a:lstStyle/>
          <a:p>
            <a:r>
              <a:rPr lang="nl-NL" dirty="0" smtClean="0"/>
              <a:t>-naturalistische kale kop</a:t>
            </a:r>
          </a:p>
          <a:p>
            <a:r>
              <a:rPr lang="nl-NL" i="1" dirty="0" smtClean="0"/>
              <a:t>(zo precies mogelijk qua vorm en kleur)</a:t>
            </a:r>
          </a:p>
          <a:p>
            <a:r>
              <a:rPr lang="nl-NL" dirty="0" smtClean="0"/>
              <a:t>-favoriet kapsel </a:t>
            </a:r>
            <a:endParaRPr lang="en-US" dirty="0"/>
          </a:p>
        </p:txBody>
      </p:sp>
      <p:sp>
        <p:nvSpPr>
          <p:cNvPr id="11" name="TextBox 10"/>
          <p:cNvSpPr txBox="1"/>
          <p:nvPr/>
        </p:nvSpPr>
        <p:spPr>
          <a:xfrm>
            <a:off x="4644008" y="4149080"/>
            <a:ext cx="3960440" cy="369332"/>
          </a:xfrm>
          <a:prstGeom prst="rect">
            <a:avLst/>
          </a:prstGeom>
          <a:noFill/>
        </p:spPr>
        <p:txBody>
          <a:bodyPr wrap="square" rtlCol="0">
            <a:spAutoFit/>
          </a:bodyPr>
          <a:lstStyle/>
          <a:p>
            <a:r>
              <a:rPr lang="nl-NL" dirty="0" smtClean="0"/>
              <a:t>-favoriet kapsel uit andere tijd</a:t>
            </a:r>
            <a:endParaRPr lang="en-US" dirty="0"/>
          </a:p>
        </p:txBody>
      </p:sp>
      <p:sp>
        <p:nvSpPr>
          <p:cNvPr id="12" name="AutoShape 2" descr="cid:2FE4EC47-479A-488C-BB01-90164F1843DD@netwerkrmt.local"/>
          <p:cNvSpPr>
            <a:spLocks noChangeAspect="1" noChangeArrowheads="1"/>
          </p:cNvSpPr>
          <p:nvPr/>
        </p:nvSpPr>
        <p:spPr bwMode="auto">
          <a:xfrm>
            <a:off x="155575" y="-1417638"/>
            <a:ext cx="3933825"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cid:2FE4EC47-479A-488C-BB01-90164F1843DD@netwerkrmt.local"/>
          <p:cNvSpPr>
            <a:spLocks noChangeAspect="1" noChangeArrowheads="1"/>
          </p:cNvSpPr>
          <p:nvPr/>
        </p:nvSpPr>
        <p:spPr bwMode="auto">
          <a:xfrm>
            <a:off x="31750" y="-84138"/>
            <a:ext cx="3933825"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312509" y="4747309"/>
            <a:ext cx="2445235" cy="183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62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oabdekkers.files.wordpress.com/2014/10/21st-century-skills.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297" y="173539"/>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benschasfoort.com/BEELDONDERWIJS/Literatuur/Bld_Litera/Bld_PO_Meth/Moetjedoen.jpg">
            <a:hlinkClick r:id="rId4" invalidUrl="http://www.google.nl/url?sa=i&amp;rct=j&amp;q=&amp;esrc=s&amp;frm=1&amp;source=images&amp;cd=&amp;cad=rja&amp;uact=8&amp;ved=0CAcQjRw&amp;url=http://www.benschasfoort.com/BEELDONDERWIJS/Literatuur/PO methoden-main.htm&amp;ei=d1f0VMbwCcLbPKungdAK&amp;bvm=bv.87269000,d.d24&amp;psig=AFQjCNGdXnBkFKgtF_QqUH7YSc7otw2Eew&amp;ust=1425385672802719"/>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2360" y="260648"/>
            <a:ext cx="1047750" cy="800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12360" y="476032"/>
            <a:ext cx="1008112" cy="369332"/>
          </a:xfrm>
          <a:prstGeom prst="rect">
            <a:avLst/>
          </a:prstGeom>
          <a:noFill/>
        </p:spPr>
        <p:txBody>
          <a:bodyPr wrap="square" rtlCol="0">
            <a:spAutoFit/>
          </a:bodyPr>
          <a:lstStyle/>
          <a:p>
            <a:r>
              <a:rPr lang="nl-NL" dirty="0" smtClean="0">
                <a:solidFill>
                  <a:srgbClr val="FFFF00"/>
                </a:solidFill>
              </a:rPr>
              <a:t>Groep4</a:t>
            </a:r>
            <a:endParaRPr lang="en-US" dirty="0">
              <a:solidFill>
                <a:srgbClr val="FFFF00"/>
              </a:solidFill>
            </a:endParaRPr>
          </a:p>
        </p:txBody>
      </p:sp>
      <p:sp>
        <p:nvSpPr>
          <p:cNvPr id="10" name="TextBox 9"/>
          <p:cNvSpPr txBox="1"/>
          <p:nvPr/>
        </p:nvSpPr>
        <p:spPr>
          <a:xfrm>
            <a:off x="2934274" y="925576"/>
            <a:ext cx="4032448" cy="369332"/>
          </a:xfrm>
          <a:prstGeom prst="rect">
            <a:avLst/>
          </a:prstGeom>
          <a:noFill/>
        </p:spPr>
        <p:txBody>
          <a:bodyPr wrap="square" rtlCol="0">
            <a:spAutoFit/>
          </a:bodyPr>
          <a:lstStyle/>
          <a:p>
            <a:r>
              <a:rPr lang="nl-NL" dirty="0" smtClean="0"/>
              <a:t>“Kale kop”</a:t>
            </a:r>
            <a:endParaRPr lang="en-US" dirty="0"/>
          </a:p>
        </p:txBody>
      </p:sp>
      <p:sp>
        <p:nvSpPr>
          <p:cNvPr id="11" name="TextBox 10"/>
          <p:cNvSpPr txBox="1"/>
          <p:nvPr/>
        </p:nvSpPr>
        <p:spPr>
          <a:xfrm>
            <a:off x="2912792" y="1397675"/>
            <a:ext cx="5328592" cy="2031325"/>
          </a:xfrm>
          <a:prstGeom prst="rect">
            <a:avLst/>
          </a:prstGeom>
          <a:noFill/>
        </p:spPr>
        <p:txBody>
          <a:bodyPr wrap="square" rtlCol="0">
            <a:spAutoFit/>
          </a:bodyPr>
          <a:lstStyle/>
          <a:p>
            <a:r>
              <a:rPr lang="nl-NL" dirty="0" smtClean="0"/>
              <a:t>In deze les bekijken de kinderen elkaars gezichten goed en maken daarna een ‘kale kop’ van zichzelf. Ze tekenen hun ogen, oren, neus en mond zo precies mogelijk en mengen hun huidskleur met oliepastel. In de volgende les maken ze hun ‘kale kop’ af met hun favoriete kapsel.</a:t>
            </a:r>
            <a:endParaRPr lang="en-US" dirty="0"/>
          </a:p>
        </p:txBody>
      </p:sp>
      <p:pic>
        <p:nvPicPr>
          <p:cNvPr id="12" name="Picture 2" descr="https://oabdekkers.files.wordpress.com/2014/10/21st-century-skills.jpg">
            <a:hlinkClick r:id="rId2"/>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82727" y="1643321"/>
            <a:ext cx="1432127" cy="12466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4564" y="3604374"/>
            <a:ext cx="2808312" cy="369332"/>
          </a:xfrm>
          <a:prstGeom prst="rect">
            <a:avLst/>
          </a:prstGeom>
          <a:noFill/>
        </p:spPr>
        <p:txBody>
          <a:bodyPr wrap="square" rtlCol="0">
            <a:spAutoFit/>
          </a:bodyPr>
          <a:lstStyle/>
          <a:p>
            <a:r>
              <a:rPr lang="nl-NL" i="1" dirty="0" smtClean="0"/>
              <a:t>Is deze les ‘21-proof’?</a:t>
            </a:r>
            <a:endParaRPr lang="en-US" i="1" dirty="0"/>
          </a:p>
        </p:txBody>
      </p:sp>
      <p:sp>
        <p:nvSpPr>
          <p:cNvPr id="2" name="TextBox 1"/>
          <p:cNvSpPr txBox="1"/>
          <p:nvPr/>
        </p:nvSpPr>
        <p:spPr>
          <a:xfrm>
            <a:off x="683568" y="4221088"/>
            <a:ext cx="2592288" cy="369332"/>
          </a:xfrm>
          <a:prstGeom prst="rect">
            <a:avLst/>
          </a:prstGeom>
          <a:noFill/>
        </p:spPr>
        <p:txBody>
          <a:bodyPr wrap="square" rtlCol="0">
            <a:spAutoFit/>
          </a:bodyPr>
          <a:lstStyle/>
          <a:p>
            <a:r>
              <a:rPr lang="nl-NL" dirty="0" smtClean="0"/>
              <a:t>-…</a:t>
            </a:r>
            <a:endParaRPr lang="en-US" dirty="0"/>
          </a:p>
        </p:txBody>
      </p:sp>
      <p:sp>
        <p:nvSpPr>
          <p:cNvPr id="4" name="TextBox 3"/>
          <p:cNvSpPr txBox="1"/>
          <p:nvPr/>
        </p:nvSpPr>
        <p:spPr>
          <a:xfrm>
            <a:off x="4139952" y="4036422"/>
            <a:ext cx="4720158" cy="646331"/>
          </a:xfrm>
          <a:prstGeom prst="rect">
            <a:avLst/>
          </a:prstGeom>
          <a:noFill/>
        </p:spPr>
        <p:txBody>
          <a:bodyPr wrap="square" rtlCol="0">
            <a:spAutoFit/>
          </a:bodyPr>
          <a:lstStyle/>
          <a:p>
            <a:r>
              <a:rPr lang="nl-NL" dirty="0" smtClean="0"/>
              <a:t>-foto bewerken middels ICT </a:t>
            </a:r>
            <a:r>
              <a:rPr lang="nl-NL" sz="1400" i="1" dirty="0" smtClean="0"/>
              <a:t>(PC, </a:t>
            </a:r>
            <a:r>
              <a:rPr lang="nl-NL" sz="1400" i="1" dirty="0" err="1" smtClean="0"/>
              <a:t>apple</a:t>
            </a:r>
            <a:r>
              <a:rPr lang="nl-NL" sz="1400" i="1" dirty="0" smtClean="0"/>
              <a:t>, </a:t>
            </a:r>
            <a:r>
              <a:rPr lang="nl-NL" sz="1400" i="1" dirty="0" err="1" smtClean="0"/>
              <a:t>etc</a:t>
            </a:r>
            <a:r>
              <a:rPr lang="nl-NL" sz="1400" i="1" dirty="0" smtClean="0"/>
              <a:t>)</a:t>
            </a:r>
          </a:p>
          <a:p>
            <a:r>
              <a:rPr lang="nl-NL" dirty="0" smtClean="0"/>
              <a:t>-</a:t>
            </a:r>
            <a:r>
              <a:rPr lang="nl-NL" dirty="0" err="1" smtClean="0"/>
              <a:t>Apps</a:t>
            </a:r>
            <a:r>
              <a:rPr lang="nl-NL" dirty="0" smtClean="0"/>
              <a:t> </a:t>
            </a:r>
            <a:r>
              <a:rPr lang="nl-NL" dirty="0" err="1" smtClean="0"/>
              <a:t>ed</a:t>
            </a:r>
            <a:r>
              <a:rPr lang="nl-NL" dirty="0" smtClean="0"/>
              <a:t> met uitleg over portrettekenen</a:t>
            </a:r>
          </a:p>
        </p:txBody>
      </p:sp>
      <p:pic>
        <p:nvPicPr>
          <p:cNvPr id="3076" name="Picture 4" descr="http://files.computertotaal.nl/2010/11/Fotobewerker_Paint.Net_E3.pn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24128" y="4718588"/>
            <a:ext cx="2880320" cy="199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4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oabdekkers.files.wordpress.com/2014/10/21st-century-skills.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297" y="173539"/>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enschasfoort.com/BEELDONDERWIJS/Literatuur/Bld_Litera/Bld_PO_Meth/Moetjedoen.jpg">
            <a:hlinkClick r:id="rId4" invalidUrl="http://www.google.nl/url?sa=i&amp;rct=j&amp;q=&amp;esrc=s&amp;frm=1&amp;source=images&amp;cd=&amp;cad=rja&amp;uact=8&amp;ved=0CAcQjRw&amp;url=http://www.benschasfoort.com/BEELDONDERWIJS/Literatuur/PO methoden-main.htm&amp;ei=d1f0VMbwCcLbPKungdAK&amp;bvm=bv.87269000,d.d24&amp;psig=AFQjCNGdXnBkFKgtF_QqUH7YSc7otw2Eew&amp;ust=1425385672802719"/>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2360" y="260648"/>
            <a:ext cx="104775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12360" y="476032"/>
            <a:ext cx="1008112" cy="369332"/>
          </a:xfrm>
          <a:prstGeom prst="rect">
            <a:avLst/>
          </a:prstGeom>
          <a:noFill/>
        </p:spPr>
        <p:txBody>
          <a:bodyPr wrap="square" rtlCol="0">
            <a:spAutoFit/>
          </a:bodyPr>
          <a:lstStyle/>
          <a:p>
            <a:r>
              <a:rPr lang="nl-NL" dirty="0" smtClean="0">
                <a:solidFill>
                  <a:srgbClr val="FFFF00"/>
                </a:solidFill>
              </a:rPr>
              <a:t>Groep4</a:t>
            </a:r>
            <a:endParaRPr lang="en-US" dirty="0">
              <a:solidFill>
                <a:srgbClr val="FFFF00"/>
              </a:solidFill>
            </a:endParaRPr>
          </a:p>
        </p:txBody>
      </p:sp>
      <p:sp>
        <p:nvSpPr>
          <p:cNvPr id="7" name="TextBox 6"/>
          <p:cNvSpPr txBox="1"/>
          <p:nvPr/>
        </p:nvSpPr>
        <p:spPr>
          <a:xfrm>
            <a:off x="2934274" y="925576"/>
            <a:ext cx="4032448" cy="369332"/>
          </a:xfrm>
          <a:prstGeom prst="rect">
            <a:avLst/>
          </a:prstGeom>
          <a:noFill/>
        </p:spPr>
        <p:txBody>
          <a:bodyPr wrap="square" rtlCol="0">
            <a:spAutoFit/>
          </a:bodyPr>
          <a:lstStyle/>
          <a:p>
            <a:r>
              <a:rPr lang="nl-NL" dirty="0" smtClean="0"/>
              <a:t>“Kale kop”</a:t>
            </a:r>
            <a:endParaRPr lang="en-US" dirty="0"/>
          </a:p>
        </p:txBody>
      </p:sp>
      <p:sp>
        <p:nvSpPr>
          <p:cNvPr id="8" name="TextBox 7"/>
          <p:cNvSpPr txBox="1"/>
          <p:nvPr/>
        </p:nvSpPr>
        <p:spPr>
          <a:xfrm>
            <a:off x="2912792" y="1397675"/>
            <a:ext cx="5328592" cy="2031325"/>
          </a:xfrm>
          <a:prstGeom prst="rect">
            <a:avLst/>
          </a:prstGeom>
          <a:noFill/>
        </p:spPr>
        <p:txBody>
          <a:bodyPr wrap="square" rtlCol="0">
            <a:spAutoFit/>
          </a:bodyPr>
          <a:lstStyle/>
          <a:p>
            <a:r>
              <a:rPr lang="nl-NL" dirty="0" smtClean="0"/>
              <a:t>In deze les bekijken de kinderen elkaars gezichten goed en maken daarna een ‘kale kop’ van zichzelf. Ze tekenen hun ogen, oren, neus en mond zo precies mogelijk en mengen hun huidskleur met oliepastel. In de volgende les maken ze hun ‘kale kop’ af met hun favoriete kapsel.</a:t>
            </a:r>
            <a:endParaRPr lang="en-US" dirty="0"/>
          </a:p>
        </p:txBody>
      </p:sp>
      <p:pic>
        <p:nvPicPr>
          <p:cNvPr id="9" name="Picture 2" descr="https://oabdekkers.files.wordpress.com/2014/10/21st-century-skills.jpg">
            <a:hlinkClick r:id="rId2"/>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82727" y="1643321"/>
            <a:ext cx="1432127" cy="12466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4564" y="3604374"/>
            <a:ext cx="2808312" cy="369332"/>
          </a:xfrm>
          <a:prstGeom prst="rect">
            <a:avLst/>
          </a:prstGeom>
          <a:noFill/>
        </p:spPr>
        <p:txBody>
          <a:bodyPr wrap="square" rtlCol="0">
            <a:spAutoFit/>
          </a:bodyPr>
          <a:lstStyle/>
          <a:p>
            <a:r>
              <a:rPr lang="nl-NL" i="1" dirty="0" smtClean="0"/>
              <a:t>Is deze les ‘21-proof’?</a:t>
            </a:r>
            <a:endParaRPr lang="en-US" i="1" dirty="0"/>
          </a:p>
        </p:txBody>
      </p:sp>
      <p:sp>
        <p:nvSpPr>
          <p:cNvPr id="2" name="TextBox 1"/>
          <p:cNvSpPr txBox="1"/>
          <p:nvPr/>
        </p:nvSpPr>
        <p:spPr>
          <a:xfrm>
            <a:off x="584564" y="4293096"/>
            <a:ext cx="3411372" cy="615553"/>
          </a:xfrm>
          <a:prstGeom prst="rect">
            <a:avLst/>
          </a:prstGeom>
          <a:noFill/>
        </p:spPr>
        <p:txBody>
          <a:bodyPr wrap="square" rtlCol="0">
            <a:spAutoFit/>
          </a:bodyPr>
          <a:lstStyle/>
          <a:p>
            <a:r>
              <a:rPr lang="nl-NL" dirty="0" smtClean="0"/>
              <a:t>-kritisch observeren</a:t>
            </a:r>
          </a:p>
          <a:p>
            <a:r>
              <a:rPr lang="nl-NL" sz="1600" i="1" dirty="0"/>
              <a:t> </a:t>
            </a:r>
            <a:r>
              <a:rPr lang="nl-NL" sz="1600" i="1" dirty="0" smtClean="0"/>
              <a:t>(vorm en kleur)</a:t>
            </a:r>
            <a:endParaRPr lang="en-US" sz="1600" i="1" dirty="0"/>
          </a:p>
        </p:txBody>
      </p:sp>
      <p:sp>
        <p:nvSpPr>
          <p:cNvPr id="11" name="TextBox 10"/>
          <p:cNvSpPr txBox="1"/>
          <p:nvPr/>
        </p:nvSpPr>
        <p:spPr>
          <a:xfrm>
            <a:off x="4466260" y="4293096"/>
            <a:ext cx="4210195" cy="646331"/>
          </a:xfrm>
          <a:prstGeom prst="rect">
            <a:avLst/>
          </a:prstGeom>
          <a:noFill/>
        </p:spPr>
        <p:txBody>
          <a:bodyPr wrap="square" rtlCol="0">
            <a:spAutoFit/>
          </a:bodyPr>
          <a:lstStyle/>
          <a:p>
            <a:r>
              <a:rPr lang="nl-NL" dirty="0" smtClean="0"/>
              <a:t>-waar komt je favoriete kapsel </a:t>
            </a:r>
          </a:p>
          <a:p>
            <a:r>
              <a:rPr lang="nl-NL" dirty="0"/>
              <a:t> </a:t>
            </a:r>
            <a:r>
              <a:rPr lang="nl-NL" dirty="0" smtClean="0"/>
              <a:t> vandaan?</a:t>
            </a:r>
            <a:endParaRPr lang="en-US" dirty="0"/>
          </a:p>
        </p:txBody>
      </p:sp>
    </p:spTree>
    <p:extLst>
      <p:ext uri="{BB962C8B-B14F-4D97-AF65-F5344CB8AC3E}">
        <p14:creationId xmlns:p14="http://schemas.microsoft.com/office/powerpoint/2010/main" val="269989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oabdekkers.files.wordpress.com/2014/10/21st-century-skills.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297" y="173539"/>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benschasfoort.com/BEELDONDERWIJS/Literatuur/Bld_Litera/Bld_PO_Meth/Moetjedoen.jpg">
            <a:hlinkClick r:id="rId4" invalidUrl="http://www.google.nl/url?sa=i&amp;rct=j&amp;q=&amp;esrc=s&amp;frm=1&amp;source=images&amp;cd=&amp;cad=rja&amp;uact=8&amp;ved=0CAcQjRw&amp;url=http://www.benschasfoort.com/BEELDONDERWIJS/Literatuur/PO methoden-main.htm&amp;ei=d1f0VMbwCcLbPKungdAK&amp;bvm=bv.87269000,d.d24&amp;psig=AFQjCNGdXnBkFKgtF_QqUH7YSc7otw2Eew&amp;ust=1425385672802719"/>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2360" y="260648"/>
            <a:ext cx="1047750" cy="800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12360" y="476032"/>
            <a:ext cx="1008112" cy="369332"/>
          </a:xfrm>
          <a:prstGeom prst="rect">
            <a:avLst/>
          </a:prstGeom>
          <a:noFill/>
        </p:spPr>
        <p:txBody>
          <a:bodyPr wrap="square" rtlCol="0">
            <a:spAutoFit/>
          </a:bodyPr>
          <a:lstStyle/>
          <a:p>
            <a:r>
              <a:rPr lang="nl-NL" dirty="0" smtClean="0">
                <a:solidFill>
                  <a:srgbClr val="FFFF00"/>
                </a:solidFill>
              </a:rPr>
              <a:t>Groep4</a:t>
            </a:r>
            <a:endParaRPr lang="en-US" dirty="0">
              <a:solidFill>
                <a:srgbClr val="FFFF00"/>
              </a:solidFill>
            </a:endParaRPr>
          </a:p>
        </p:txBody>
      </p:sp>
      <p:sp>
        <p:nvSpPr>
          <p:cNvPr id="8" name="TextBox 7"/>
          <p:cNvSpPr txBox="1"/>
          <p:nvPr/>
        </p:nvSpPr>
        <p:spPr>
          <a:xfrm>
            <a:off x="2934274" y="925576"/>
            <a:ext cx="4032448" cy="369332"/>
          </a:xfrm>
          <a:prstGeom prst="rect">
            <a:avLst/>
          </a:prstGeom>
          <a:noFill/>
        </p:spPr>
        <p:txBody>
          <a:bodyPr wrap="square" rtlCol="0">
            <a:spAutoFit/>
          </a:bodyPr>
          <a:lstStyle/>
          <a:p>
            <a:r>
              <a:rPr lang="nl-NL" dirty="0" smtClean="0"/>
              <a:t>“Kale kop”</a:t>
            </a:r>
            <a:endParaRPr lang="en-US" dirty="0"/>
          </a:p>
        </p:txBody>
      </p:sp>
      <p:sp>
        <p:nvSpPr>
          <p:cNvPr id="9" name="TextBox 8"/>
          <p:cNvSpPr txBox="1"/>
          <p:nvPr/>
        </p:nvSpPr>
        <p:spPr>
          <a:xfrm>
            <a:off x="2912792" y="1397675"/>
            <a:ext cx="5328592" cy="2031325"/>
          </a:xfrm>
          <a:prstGeom prst="rect">
            <a:avLst/>
          </a:prstGeom>
          <a:noFill/>
        </p:spPr>
        <p:txBody>
          <a:bodyPr wrap="square" rtlCol="0">
            <a:spAutoFit/>
          </a:bodyPr>
          <a:lstStyle/>
          <a:p>
            <a:r>
              <a:rPr lang="nl-NL" dirty="0" smtClean="0"/>
              <a:t>In deze les bekijken de kinderen elkaars gezichten goed en maken daarna een ‘kale kop’ van zichzelf. Ze tekenen hun ogen, oren, neus en mond zo precies mogelijk en mengen hun huidskleur met oliepastel. In de volgende les maken ze hun ‘kale kop’ af met hun favoriete kapsel.</a:t>
            </a:r>
            <a:endParaRPr lang="en-US" dirty="0"/>
          </a:p>
        </p:txBody>
      </p:sp>
      <p:sp>
        <p:nvSpPr>
          <p:cNvPr id="10" name="TextBox 9"/>
          <p:cNvSpPr txBox="1"/>
          <p:nvPr/>
        </p:nvSpPr>
        <p:spPr>
          <a:xfrm>
            <a:off x="584564" y="3604374"/>
            <a:ext cx="2808312" cy="369332"/>
          </a:xfrm>
          <a:prstGeom prst="rect">
            <a:avLst/>
          </a:prstGeom>
          <a:noFill/>
        </p:spPr>
        <p:txBody>
          <a:bodyPr wrap="square" rtlCol="0">
            <a:spAutoFit/>
          </a:bodyPr>
          <a:lstStyle/>
          <a:p>
            <a:r>
              <a:rPr lang="nl-NL" i="1" dirty="0" smtClean="0"/>
              <a:t>Is deze les ‘21-proof’?</a:t>
            </a:r>
            <a:endParaRPr lang="en-US" i="1" dirty="0"/>
          </a:p>
        </p:txBody>
      </p:sp>
      <p:pic>
        <p:nvPicPr>
          <p:cNvPr id="12" name="Picture 2" descr="https://oabdekkers.files.wordpress.com/2014/10/21st-century-skills.jpg">
            <a:hlinkClick r:id="rId2"/>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82727" y="1643321"/>
            <a:ext cx="1432127" cy="1246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4149080"/>
            <a:ext cx="3960440" cy="369332"/>
          </a:xfrm>
          <a:prstGeom prst="rect">
            <a:avLst/>
          </a:prstGeom>
          <a:noFill/>
        </p:spPr>
        <p:txBody>
          <a:bodyPr wrap="square" rtlCol="0">
            <a:spAutoFit/>
          </a:bodyPr>
          <a:lstStyle/>
          <a:p>
            <a:r>
              <a:rPr lang="nl-NL" dirty="0" smtClean="0"/>
              <a:t>-eigen benadering van kapsel</a:t>
            </a:r>
          </a:p>
        </p:txBody>
      </p:sp>
      <p:sp>
        <p:nvSpPr>
          <p:cNvPr id="6" name="TextBox 5"/>
          <p:cNvSpPr txBox="1"/>
          <p:nvPr/>
        </p:nvSpPr>
        <p:spPr>
          <a:xfrm>
            <a:off x="4644008" y="4135735"/>
            <a:ext cx="4032448" cy="1200329"/>
          </a:xfrm>
          <a:prstGeom prst="rect">
            <a:avLst/>
          </a:prstGeom>
          <a:noFill/>
        </p:spPr>
        <p:txBody>
          <a:bodyPr wrap="square" rtlCol="0">
            <a:spAutoFit/>
          </a:bodyPr>
          <a:lstStyle/>
          <a:p>
            <a:r>
              <a:rPr lang="nl-NL" dirty="0" smtClean="0"/>
              <a:t>-onderzoeken van </a:t>
            </a:r>
          </a:p>
          <a:p>
            <a:r>
              <a:rPr lang="nl-NL" dirty="0"/>
              <a:t> </a:t>
            </a:r>
            <a:r>
              <a:rPr lang="nl-NL" dirty="0" smtClean="0"/>
              <a:t> gezichtsvormen en koppelen aan </a:t>
            </a:r>
          </a:p>
          <a:p>
            <a:r>
              <a:rPr lang="nl-NL" dirty="0"/>
              <a:t> </a:t>
            </a:r>
            <a:r>
              <a:rPr lang="nl-NL" dirty="0" smtClean="0"/>
              <a:t> kapsel </a:t>
            </a:r>
            <a:r>
              <a:rPr lang="nl-NL" i="1" dirty="0" smtClean="0"/>
              <a:t>(google)</a:t>
            </a:r>
            <a:endParaRPr lang="nl-NL" dirty="0" smtClean="0"/>
          </a:p>
          <a:p>
            <a:endParaRPr lang="en-US" i="1" dirty="0"/>
          </a:p>
        </p:txBody>
      </p:sp>
      <p:sp>
        <p:nvSpPr>
          <p:cNvPr id="2" name="Tekstvak 1"/>
          <p:cNvSpPr txBox="1"/>
          <p:nvPr/>
        </p:nvSpPr>
        <p:spPr>
          <a:xfrm>
            <a:off x="1257774" y="5939887"/>
            <a:ext cx="6932587" cy="646331"/>
          </a:xfrm>
          <a:prstGeom prst="rect">
            <a:avLst/>
          </a:prstGeom>
          <a:solidFill>
            <a:schemeClr val="accent4"/>
          </a:solidFill>
        </p:spPr>
        <p:txBody>
          <a:bodyPr wrap="square" rtlCol="0">
            <a:spAutoFit/>
          </a:bodyPr>
          <a:lstStyle/>
          <a:p>
            <a:r>
              <a:rPr lang="nl-NL" b="1" dirty="0" smtClean="0">
                <a:solidFill>
                  <a:schemeClr val="bg1"/>
                </a:solidFill>
              </a:rPr>
              <a:t>Eigentijds onderwijs gaat dus </a:t>
            </a:r>
            <a:r>
              <a:rPr lang="nl-NL" b="1" dirty="0" smtClean="0">
                <a:solidFill>
                  <a:schemeClr val="accent6">
                    <a:lumMod val="60000"/>
                    <a:lumOff val="40000"/>
                  </a:schemeClr>
                </a:solidFill>
              </a:rPr>
              <a:t>minder </a:t>
            </a:r>
            <a:r>
              <a:rPr lang="nl-NL" b="1" dirty="0" smtClean="0">
                <a:solidFill>
                  <a:schemeClr val="bg1"/>
                </a:solidFill>
              </a:rPr>
              <a:t>over </a:t>
            </a:r>
            <a:r>
              <a:rPr lang="nl-NL" b="1" dirty="0" smtClean="0">
                <a:solidFill>
                  <a:srgbClr val="FFFF00"/>
                </a:solidFill>
              </a:rPr>
              <a:t>het eindproduct</a:t>
            </a:r>
          </a:p>
          <a:p>
            <a:r>
              <a:rPr lang="nl-NL" b="1" dirty="0" smtClean="0">
                <a:solidFill>
                  <a:schemeClr val="bg1"/>
                </a:solidFill>
              </a:rPr>
              <a:t>maar </a:t>
            </a:r>
            <a:r>
              <a:rPr lang="nl-NL" b="1" dirty="0" smtClean="0">
                <a:solidFill>
                  <a:schemeClr val="accent6">
                    <a:lumMod val="60000"/>
                    <a:lumOff val="40000"/>
                  </a:schemeClr>
                </a:solidFill>
              </a:rPr>
              <a:t>meer </a:t>
            </a:r>
            <a:r>
              <a:rPr lang="nl-NL" b="1" dirty="0" smtClean="0">
                <a:solidFill>
                  <a:schemeClr val="bg1"/>
                </a:solidFill>
              </a:rPr>
              <a:t>over </a:t>
            </a:r>
            <a:r>
              <a:rPr lang="nl-NL" b="1" dirty="0" smtClean="0">
                <a:solidFill>
                  <a:srgbClr val="FFFF00"/>
                </a:solidFill>
              </a:rPr>
              <a:t>het proces, het onderzoek  </a:t>
            </a:r>
          </a:p>
        </p:txBody>
      </p:sp>
    </p:spTree>
    <p:extLst>
      <p:ext uri="{BB962C8B-B14F-4D97-AF65-F5344CB8AC3E}">
        <p14:creationId xmlns:p14="http://schemas.microsoft.com/office/powerpoint/2010/main" val="36046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971470736"/>
              </p:ext>
            </p:extLst>
          </p:nvPr>
        </p:nvGraphicFramePr>
        <p:xfrm>
          <a:off x="-2" y="1"/>
          <a:ext cx="9144001" cy="6858000"/>
        </p:xfrm>
        <a:graphic>
          <a:graphicData uri="http://schemas.openxmlformats.org/drawingml/2006/table">
            <a:tbl>
              <a:tblPr firstRow="1" firstCol="1" lastRow="1" lastCol="1" bandRow="1" bandCol="1">
                <a:tableStyleId>{5C22544A-7EE6-4342-B048-85BDC9FD1C3A}</a:tableStyleId>
              </a:tblPr>
              <a:tblGrid>
                <a:gridCol w="1521380"/>
                <a:gridCol w="1238332"/>
                <a:gridCol w="914989"/>
                <a:gridCol w="2053076"/>
                <a:gridCol w="1713026"/>
                <a:gridCol w="1703198"/>
              </a:tblGrid>
              <a:tr h="652314">
                <a:tc>
                  <a:txBody>
                    <a:bodyPr/>
                    <a:lstStyle/>
                    <a:p>
                      <a:pPr>
                        <a:spcAft>
                          <a:spcPts val="0"/>
                        </a:spcAft>
                      </a:pPr>
                      <a:endParaRPr lang="nl-NL" sz="1000" kern="1600" dirty="0" smtClean="0">
                        <a:effectLst/>
                      </a:endParaRPr>
                    </a:p>
                    <a:p>
                      <a:pPr>
                        <a:spcAft>
                          <a:spcPts val="0"/>
                        </a:spcAft>
                      </a:pPr>
                      <a:r>
                        <a:rPr lang="nl-NL" sz="1000" kern="1600" dirty="0" err="1" smtClean="0">
                          <a:effectLst/>
                        </a:rPr>
                        <a:t>CmK</a:t>
                      </a:r>
                      <a:r>
                        <a:rPr lang="nl-NL" sz="1000" kern="1600" dirty="0" smtClean="0">
                          <a:effectLst/>
                        </a:rPr>
                        <a:t> </a:t>
                      </a:r>
                      <a:r>
                        <a:rPr lang="nl-NL" sz="1000" kern="1600" dirty="0">
                          <a:effectLst/>
                        </a:rPr>
                        <a:t>Hengelo</a:t>
                      </a:r>
                      <a:endParaRPr lang="nl-NL" sz="1200" kern="1600" dirty="0">
                        <a:effectLst/>
                      </a:endParaRPr>
                    </a:p>
                    <a:p>
                      <a:pPr>
                        <a:spcAft>
                          <a:spcPts val="0"/>
                        </a:spcAft>
                      </a:pPr>
                      <a:r>
                        <a:rPr lang="nl-NL" sz="1000" kern="1600" dirty="0">
                          <a:effectLst/>
                        </a:rPr>
                        <a:t>2013-2016</a:t>
                      </a:r>
                      <a:endParaRPr lang="nl-NL" sz="1200" kern="1600" dirty="0">
                        <a:effectLst/>
                      </a:endParaRPr>
                    </a:p>
                    <a:p>
                      <a:pPr>
                        <a:spcAft>
                          <a:spcPts val="0"/>
                        </a:spcAft>
                      </a:pPr>
                      <a:r>
                        <a:rPr lang="nl-NL" sz="1000" kern="1600" dirty="0">
                          <a:effectLst/>
                        </a:rPr>
                        <a:t> </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Vorm</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Doelgroep</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Doel</a:t>
                      </a:r>
                      <a:r>
                        <a:rPr lang="nl-NL" sz="1000" kern="1600" dirty="0">
                          <a:effectLst/>
                        </a:rPr>
                        <a:t>: versterking </a:t>
                      </a:r>
                      <a:r>
                        <a:rPr lang="nl-NL" sz="1000" kern="1600" dirty="0" err="1">
                          <a:effectLst/>
                        </a:rPr>
                        <a:t>CmK</a:t>
                      </a:r>
                      <a:r>
                        <a:rPr lang="nl-NL" sz="1000" kern="1600" dirty="0">
                          <a:effectLst/>
                        </a:rPr>
                        <a:t> in curriculum</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Doel</a:t>
                      </a:r>
                      <a:r>
                        <a:rPr lang="nl-NL" sz="1000" kern="1600" dirty="0">
                          <a:effectLst/>
                        </a:rPr>
                        <a:t>: kennisdeling &amp; bijscholing</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Doel</a:t>
                      </a:r>
                      <a:r>
                        <a:rPr lang="nl-NL" sz="1000" kern="1600" dirty="0">
                          <a:effectLst/>
                        </a:rPr>
                        <a:t>: toetsing</a:t>
                      </a:r>
                      <a:endParaRPr lang="nl-NL" sz="1200" kern="1600" dirty="0">
                        <a:effectLst/>
                      </a:endParaRPr>
                    </a:p>
                    <a:p>
                      <a:pPr>
                        <a:spcAft>
                          <a:spcPts val="0"/>
                        </a:spcAft>
                      </a:pPr>
                      <a:r>
                        <a:rPr lang="nl-NL" sz="1000" kern="1600" dirty="0">
                          <a:effectLst/>
                        </a:rPr>
                        <a:t> </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r>
              <a:tr h="1141550">
                <a:tc>
                  <a:txBody>
                    <a:bodyPr/>
                    <a:lstStyle/>
                    <a:p>
                      <a:pPr>
                        <a:spcAft>
                          <a:spcPts val="0"/>
                        </a:spcAft>
                      </a:pPr>
                      <a:endParaRPr lang="nl-NL" sz="1000" kern="1600" dirty="0" smtClean="0">
                        <a:effectLst/>
                      </a:endParaRPr>
                    </a:p>
                    <a:p>
                      <a:pPr>
                        <a:spcAft>
                          <a:spcPts val="0"/>
                        </a:spcAft>
                      </a:pPr>
                      <a:r>
                        <a:rPr lang="nl-NL" sz="1000" kern="1600" dirty="0" smtClean="0">
                          <a:effectLst/>
                        </a:rPr>
                        <a:t>basisniveau </a:t>
                      </a:r>
                      <a:endParaRPr lang="nl-NL" sz="1200" kern="1600" dirty="0">
                        <a:effectLst/>
                      </a:endParaRPr>
                    </a:p>
                    <a:p>
                      <a:pPr>
                        <a:spcAft>
                          <a:spcPts val="0"/>
                        </a:spcAft>
                      </a:pPr>
                      <a:r>
                        <a:rPr lang="nl-NL" sz="1000" kern="1600" dirty="0">
                          <a:effectLst/>
                        </a:rPr>
                        <a:t>deel A</a:t>
                      </a:r>
                      <a:endParaRPr lang="nl-NL" sz="1200" kern="1600" dirty="0">
                        <a:effectLst/>
                      </a:endParaRPr>
                    </a:p>
                    <a:p>
                      <a:pPr>
                        <a:spcAft>
                          <a:spcPts val="0"/>
                        </a:spcAft>
                      </a:pPr>
                      <a:r>
                        <a:rPr lang="nl-NL" sz="1000" kern="1600" dirty="0">
                          <a:effectLst/>
                        </a:rPr>
                        <a:t>van buiten </a:t>
                      </a:r>
                      <a:endParaRPr lang="nl-NL" sz="1200" kern="1600" dirty="0">
                        <a:effectLst/>
                      </a:endParaRPr>
                    </a:p>
                    <a:p>
                      <a:pPr>
                        <a:spcAft>
                          <a:spcPts val="0"/>
                        </a:spcAft>
                      </a:pPr>
                      <a:r>
                        <a:rPr lang="nl-NL" sz="1000" kern="1600" dirty="0">
                          <a:effectLst/>
                        </a:rPr>
                        <a:t>   naar binnen</a:t>
                      </a:r>
                      <a:endParaRPr lang="nl-NL" sz="1200" kern="1600" dirty="0">
                        <a:effectLst/>
                      </a:endParaRPr>
                    </a:p>
                    <a:p>
                      <a:pPr>
                        <a:spcAft>
                          <a:spcPts val="0"/>
                        </a:spcAft>
                      </a:pPr>
                      <a:r>
                        <a:rPr lang="nl-NL" sz="1000" kern="1600" dirty="0">
                          <a:effectLst/>
                        </a:rPr>
                        <a:t> </a:t>
                      </a:r>
                      <a:endParaRPr lang="nl-NL" sz="1200" kern="1600" dirty="0">
                        <a:effectLst/>
                        <a:latin typeface="Verdana"/>
                        <a:ea typeface="Times New Roman"/>
                        <a:cs typeface="Times New Roman"/>
                      </a:endParaRPr>
                    </a:p>
                  </a:txBody>
                  <a:tcPr marL="68580" marR="68580" marT="0" marB="0">
                    <a:solidFill>
                      <a:schemeClr val="bg2">
                        <a:lumMod val="50000"/>
                      </a:schemeClr>
                    </a:solidFill>
                  </a:tcPr>
                </a:tc>
                <a:tc>
                  <a:txBody>
                    <a:bodyPr/>
                    <a:lstStyle/>
                    <a:p>
                      <a:pPr>
                        <a:spcAft>
                          <a:spcPts val="0"/>
                        </a:spcAft>
                      </a:pPr>
                      <a:endParaRPr lang="nl-NL" sz="1000" b="1" kern="1600" dirty="0" smtClean="0">
                        <a:solidFill>
                          <a:schemeClr val="bg1"/>
                        </a:solidFill>
                        <a:effectLst/>
                      </a:endParaRPr>
                    </a:p>
                    <a:p>
                      <a:pPr>
                        <a:spcAft>
                          <a:spcPts val="0"/>
                        </a:spcAft>
                      </a:pPr>
                      <a:r>
                        <a:rPr lang="nl-NL" sz="1000" b="1" kern="1600" dirty="0" smtClean="0">
                          <a:solidFill>
                            <a:schemeClr val="bg1"/>
                          </a:solidFill>
                          <a:effectLst/>
                        </a:rPr>
                        <a:t>Programma</a:t>
                      </a:r>
                      <a:endParaRPr lang="nl-NL" sz="1200" b="1" kern="1600" dirty="0">
                        <a:solidFill>
                          <a:schemeClr val="bg1"/>
                        </a:solidFill>
                        <a:effectLst/>
                      </a:endParaRPr>
                    </a:p>
                    <a:p>
                      <a:pPr>
                        <a:spcAft>
                          <a:spcPts val="0"/>
                        </a:spcAft>
                      </a:pPr>
                      <a:r>
                        <a:rPr lang="nl-NL" sz="1000" b="1" kern="1600" dirty="0">
                          <a:solidFill>
                            <a:schemeClr val="bg1"/>
                          </a:solidFill>
                          <a:effectLst/>
                        </a:rPr>
                        <a:t>Kunst op School</a:t>
                      </a:r>
                      <a:endParaRPr lang="nl-NL" sz="1200" b="1" kern="1600" dirty="0">
                        <a:solidFill>
                          <a:schemeClr val="bg1"/>
                        </a:solidFill>
                        <a:effectLst/>
                      </a:endParaRPr>
                    </a:p>
                    <a:p>
                      <a:pPr>
                        <a:spcAft>
                          <a:spcPts val="0"/>
                        </a:spcAft>
                      </a:pPr>
                      <a:r>
                        <a:rPr lang="nl-NL" sz="1000" b="1" kern="1600" dirty="0">
                          <a:solidFill>
                            <a:schemeClr val="bg1"/>
                          </a:solidFill>
                          <a:effectLst/>
                        </a:rPr>
                        <a:t> </a:t>
                      </a:r>
                      <a:endParaRPr lang="nl-NL" sz="1200" b="1" kern="1600" dirty="0">
                        <a:solidFill>
                          <a:schemeClr val="bg1"/>
                        </a:solidFill>
                        <a:effectLst/>
                        <a:latin typeface="Verdana"/>
                        <a:ea typeface="Times New Roman"/>
                        <a:cs typeface="Times New Roman"/>
                      </a:endParaRPr>
                    </a:p>
                  </a:txBody>
                  <a:tcPr marL="68580" marR="68580" marT="0" marB="0">
                    <a:solidFill>
                      <a:schemeClr val="bg2">
                        <a:lumMod val="50000"/>
                      </a:schemeClr>
                    </a:solidFill>
                  </a:tcPr>
                </a:tc>
                <a:tc>
                  <a:txBody>
                    <a:bodyPr/>
                    <a:lstStyle/>
                    <a:p>
                      <a:pPr>
                        <a:spcAft>
                          <a:spcPts val="0"/>
                        </a:spcAft>
                      </a:pPr>
                      <a:endParaRPr lang="nl-NL" sz="1000" b="1" kern="1600" dirty="0" smtClean="0">
                        <a:solidFill>
                          <a:schemeClr val="bg1"/>
                        </a:solidFill>
                        <a:effectLst/>
                      </a:endParaRPr>
                    </a:p>
                    <a:p>
                      <a:pPr>
                        <a:spcAft>
                          <a:spcPts val="0"/>
                        </a:spcAft>
                      </a:pPr>
                      <a:r>
                        <a:rPr lang="nl-NL" sz="1000" b="1" kern="1600" dirty="0" smtClean="0">
                          <a:solidFill>
                            <a:schemeClr val="bg1"/>
                          </a:solidFill>
                          <a:effectLst/>
                        </a:rPr>
                        <a:t>90 </a:t>
                      </a:r>
                      <a:r>
                        <a:rPr lang="nl-NL" sz="1000" b="1" kern="1600" dirty="0">
                          <a:solidFill>
                            <a:schemeClr val="bg1"/>
                          </a:solidFill>
                          <a:effectLst/>
                        </a:rPr>
                        <a:t>%</a:t>
                      </a:r>
                      <a:endParaRPr lang="nl-NL" sz="1200" b="1" kern="1600" dirty="0">
                        <a:solidFill>
                          <a:schemeClr val="bg1"/>
                        </a:solidFill>
                        <a:effectLst/>
                      </a:endParaRPr>
                    </a:p>
                    <a:p>
                      <a:pPr>
                        <a:spcAft>
                          <a:spcPts val="0"/>
                        </a:spcAft>
                      </a:pPr>
                      <a:r>
                        <a:rPr lang="nl-NL" sz="1000" b="1" kern="1600" dirty="0">
                          <a:solidFill>
                            <a:schemeClr val="bg1"/>
                          </a:solidFill>
                          <a:effectLst/>
                        </a:rPr>
                        <a:t>van de scholen</a:t>
                      </a:r>
                      <a:endParaRPr lang="nl-NL" sz="1200" b="1" kern="1600" dirty="0">
                        <a:solidFill>
                          <a:schemeClr val="bg1"/>
                        </a:solidFill>
                        <a:effectLst/>
                        <a:latin typeface="Verdana"/>
                        <a:ea typeface="Times New Roman"/>
                        <a:cs typeface="Times New Roman"/>
                      </a:endParaRPr>
                    </a:p>
                  </a:txBody>
                  <a:tcPr marL="68580" marR="68580" marT="0" marB="0">
                    <a:solidFill>
                      <a:schemeClr val="bg2">
                        <a:lumMod val="50000"/>
                      </a:schemeClr>
                    </a:solidFill>
                  </a:tcPr>
                </a:tc>
                <a:tc>
                  <a:txBody>
                    <a:bodyPr/>
                    <a:lstStyle/>
                    <a:p>
                      <a:pPr>
                        <a:spcAft>
                          <a:spcPts val="0"/>
                        </a:spcAft>
                      </a:pPr>
                      <a:endParaRPr lang="nl-NL" sz="1000" b="1" kern="1600" dirty="0" smtClean="0">
                        <a:solidFill>
                          <a:schemeClr val="bg1"/>
                        </a:solidFill>
                        <a:effectLst/>
                      </a:endParaRPr>
                    </a:p>
                    <a:p>
                      <a:pPr>
                        <a:spcAft>
                          <a:spcPts val="0"/>
                        </a:spcAft>
                      </a:pPr>
                      <a:r>
                        <a:rPr lang="nl-NL" sz="1000" b="1" kern="1600" dirty="0" smtClean="0">
                          <a:solidFill>
                            <a:schemeClr val="bg1"/>
                          </a:solidFill>
                          <a:effectLst/>
                        </a:rPr>
                        <a:t>cultureel </a:t>
                      </a:r>
                      <a:r>
                        <a:rPr lang="nl-NL" sz="1000" b="1" kern="1600" dirty="0">
                          <a:solidFill>
                            <a:schemeClr val="bg1"/>
                          </a:solidFill>
                          <a:effectLst/>
                        </a:rPr>
                        <a:t>aanbod verbreden met kerndoelen en tussendoelen, dit inpassen in cultuurvakken met voorbereiding en verwerking</a:t>
                      </a:r>
                      <a:endParaRPr lang="nl-NL" sz="1200" b="1" kern="1600" dirty="0">
                        <a:solidFill>
                          <a:schemeClr val="bg1"/>
                        </a:solidFill>
                        <a:effectLst/>
                      </a:endParaRPr>
                    </a:p>
                    <a:p>
                      <a:pPr>
                        <a:spcAft>
                          <a:spcPts val="0"/>
                        </a:spcAft>
                      </a:pPr>
                      <a:r>
                        <a:rPr lang="nl-NL" sz="1000" b="1" kern="1600" dirty="0">
                          <a:solidFill>
                            <a:schemeClr val="bg1"/>
                          </a:solidFill>
                          <a:effectLst/>
                        </a:rPr>
                        <a:t> </a:t>
                      </a:r>
                      <a:endParaRPr lang="nl-NL" sz="1200" b="1" kern="1600" dirty="0">
                        <a:solidFill>
                          <a:schemeClr val="bg1"/>
                        </a:solidFill>
                        <a:effectLst/>
                        <a:latin typeface="Verdana"/>
                        <a:ea typeface="Times New Roman"/>
                        <a:cs typeface="Times New Roman"/>
                      </a:endParaRPr>
                    </a:p>
                  </a:txBody>
                  <a:tcPr marL="68580" marR="68580" marT="0" marB="0">
                    <a:solidFill>
                      <a:schemeClr val="bg2">
                        <a:lumMod val="50000"/>
                      </a:schemeClr>
                    </a:solidFill>
                  </a:tcPr>
                </a:tc>
                <a:tc>
                  <a:txBody>
                    <a:bodyPr/>
                    <a:lstStyle/>
                    <a:p>
                      <a:pPr>
                        <a:spcAft>
                          <a:spcPts val="0"/>
                        </a:spcAft>
                      </a:pPr>
                      <a:endParaRPr lang="nl-NL" sz="1000" b="1" kern="1600" dirty="0" smtClean="0">
                        <a:solidFill>
                          <a:schemeClr val="bg1"/>
                        </a:solidFill>
                        <a:effectLst/>
                      </a:endParaRPr>
                    </a:p>
                    <a:p>
                      <a:pPr>
                        <a:spcAft>
                          <a:spcPts val="0"/>
                        </a:spcAft>
                      </a:pPr>
                      <a:r>
                        <a:rPr lang="nl-NL" sz="1000" b="1" kern="1600" dirty="0" smtClean="0">
                          <a:solidFill>
                            <a:schemeClr val="bg1"/>
                          </a:solidFill>
                          <a:effectLst/>
                        </a:rPr>
                        <a:t>bijscholing </a:t>
                      </a:r>
                      <a:r>
                        <a:rPr lang="nl-NL" sz="1000" b="1" kern="1600" dirty="0">
                          <a:solidFill>
                            <a:schemeClr val="bg1"/>
                          </a:solidFill>
                          <a:effectLst/>
                        </a:rPr>
                        <a:t>educatief medewerkers</a:t>
                      </a:r>
                      <a:endParaRPr lang="nl-NL" sz="1200" b="1" kern="1600" dirty="0">
                        <a:solidFill>
                          <a:schemeClr val="bg1"/>
                        </a:solidFill>
                        <a:effectLst/>
                        <a:latin typeface="Verdana"/>
                        <a:ea typeface="Times New Roman"/>
                        <a:cs typeface="Times New Roman"/>
                      </a:endParaRPr>
                    </a:p>
                  </a:txBody>
                  <a:tcPr marL="68580" marR="68580" marT="0" marB="0">
                    <a:solidFill>
                      <a:schemeClr val="bg2">
                        <a:lumMod val="50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evaluatie </a:t>
                      </a:r>
                      <a:r>
                        <a:rPr lang="nl-NL" sz="1000" kern="1600" dirty="0">
                          <a:effectLst/>
                        </a:rPr>
                        <a:t>ervaringen leerlingen</a:t>
                      </a:r>
                      <a:endParaRPr lang="nl-NL" sz="1200" kern="1600" dirty="0">
                        <a:effectLst/>
                        <a:latin typeface="Verdana"/>
                        <a:ea typeface="Times New Roman"/>
                        <a:cs typeface="Times New Roman"/>
                      </a:endParaRPr>
                    </a:p>
                  </a:txBody>
                  <a:tcPr marL="68580" marR="68580" marT="0" marB="0">
                    <a:solidFill>
                      <a:schemeClr val="bg2">
                        <a:lumMod val="50000"/>
                      </a:schemeClr>
                    </a:solidFill>
                  </a:tcPr>
                </a:tc>
              </a:tr>
              <a:tr h="2128721">
                <a:tc>
                  <a:txBody>
                    <a:bodyPr/>
                    <a:lstStyle/>
                    <a:p>
                      <a:pPr>
                        <a:spcAft>
                          <a:spcPts val="0"/>
                        </a:spcAft>
                      </a:pPr>
                      <a:endParaRPr lang="nl-NL" sz="1000" kern="1600" dirty="0" smtClean="0">
                        <a:effectLst/>
                      </a:endParaRPr>
                    </a:p>
                    <a:p>
                      <a:pPr>
                        <a:spcAft>
                          <a:spcPts val="0"/>
                        </a:spcAft>
                      </a:pPr>
                      <a:r>
                        <a:rPr lang="nl-NL" sz="1000" kern="1600" dirty="0" smtClean="0">
                          <a:effectLst/>
                        </a:rPr>
                        <a:t>basisniveau </a:t>
                      </a:r>
                      <a:endParaRPr lang="nl-NL" sz="1200" kern="1600" dirty="0">
                        <a:effectLst/>
                      </a:endParaRPr>
                    </a:p>
                    <a:p>
                      <a:pPr>
                        <a:spcAft>
                          <a:spcPts val="0"/>
                        </a:spcAft>
                      </a:pPr>
                      <a:r>
                        <a:rPr lang="nl-NL" sz="1000" kern="1600" dirty="0">
                          <a:effectLst/>
                        </a:rPr>
                        <a:t>deel B</a:t>
                      </a:r>
                      <a:endParaRPr lang="nl-NL" sz="1200" kern="1600" dirty="0">
                        <a:effectLst/>
                      </a:endParaRPr>
                    </a:p>
                    <a:p>
                      <a:pPr>
                        <a:spcAft>
                          <a:spcPts val="0"/>
                        </a:spcAft>
                      </a:pPr>
                      <a:r>
                        <a:rPr lang="nl-NL" sz="1000" kern="1600" dirty="0">
                          <a:effectLst/>
                        </a:rPr>
                        <a:t>van binnen </a:t>
                      </a:r>
                      <a:endParaRPr lang="nl-NL" sz="1200" kern="1600" dirty="0">
                        <a:effectLst/>
                      </a:endParaRPr>
                    </a:p>
                    <a:p>
                      <a:pPr>
                        <a:spcAft>
                          <a:spcPts val="0"/>
                        </a:spcAft>
                      </a:pPr>
                      <a:r>
                        <a:rPr lang="nl-NL" sz="1000" kern="1600" dirty="0">
                          <a:effectLst/>
                        </a:rPr>
                        <a:t>   naar buiten</a:t>
                      </a:r>
                      <a:endParaRPr lang="nl-NL" sz="1200" kern="1600" dirty="0">
                        <a:effectLst/>
                      </a:endParaRPr>
                    </a:p>
                    <a:p>
                      <a:pPr>
                        <a:spcAft>
                          <a:spcPts val="0"/>
                        </a:spcAft>
                      </a:pPr>
                      <a:r>
                        <a:rPr lang="nl-NL" sz="1000" kern="1600" dirty="0">
                          <a:effectLst/>
                        </a:rPr>
                        <a:t> </a:t>
                      </a:r>
                      <a:endParaRPr lang="nl-NL" sz="1200" kern="1600" dirty="0">
                        <a:effectLst/>
                      </a:endParaRPr>
                    </a:p>
                    <a:p>
                      <a:pPr>
                        <a:spcAft>
                          <a:spcPts val="0"/>
                        </a:spcAft>
                      </a:pPr>
                      <a:r>
                        <a:rPr lang="nl-NL" sz="1000" kern="1600" dirty="0">
                          <a:effectLst/>
                        </a:rPr>
                        <a:t> </a:t>
                      </a:r>
                      <a:endParaRPr lang="nl-NL" sz="1200" kern="1600" dirty="0">
                        <a:effectLst/>
                        <a:latin typeface="Verdana"/>
                        <a:ea typeface="Times New Roman"/>
                        <a:cs typeface="Times New Roman"/>
                      </a:endParaRPr>
                    </a:p>
                  </a:txBody>
                  <a:tcPr marL="68580" marR="68580" marT="0" marB="0">
                    <a:solidFill>
                      <a:schemeClr val="bg2">
                        <a:lumMod val="50000"/>
                      </a:schemeClr>
                    </a:solidFill>
                  </a:tcPr>
                </a:tc>
                <a:tc>
                  <a:txBody>
                    <a:bodyPr/>
                    <a:lstStyle/>
                    <a:p>
                      <a:pPr>
                        <a:spcAft>
                          <a:spcPts val="0"/>
                        </a:spcAft>
                      </a:pPr>
                      <a:endParaRPr lang="nl-NL" sz="1000" b="1" kern="1600" dirty="0" smtClean="0">
                        <a:solidFill>
                          <a:schemeClr val="bg1"/>
                        </a:solidFill>
                        <a:effectLst/>
                      </a:endParaRPr>
                    </a:p>
                    <a:p>
                      <a:pPr>
                        <a:spcAft>
                          <a:spcPts val="0"/>
                        </a:spcAft>
                      </a:pPr>
                      <a:r>
                        <a:rPr lang="nl-NL" sz="1000" b="1" kern="1600" dirty="0" smtClean="0">
                          <a:solidFill>
                            <a:schemeClr val="bg1"/>
                          </a:solidFill>
                          <a:effectLst/>
                        </a:rPr>
                        <a:t>ICC </a:t>
                      </a:r>
                      <a:r>
                        <a:rPr lang="nl-NL" sz="1000" b="1" kern="1600" dirty="0">
                          <a:solidFill>
                            <a:schemeClr val="bg1"/>
                          </a:solidFill>
                          <a:effectLst/>
                        </a:rPr>
                        <a:t>wijk-</a:t>
                      </a:r>
                      <a:endParaRPr lang="nl-NL" sz="1200" b="1" kern="1600" dirty="0">
                        <a:solidFill>
                          <a:schemeClr val="bg1"/>
                        </a:solidFill>
                        <a:effectLst/>
                      </a:endParaRPr>
                    </a:p>
                    <a:p>
                      <a:pPr>
                        <a:spcAft>
                          <a:spcPts val="0"/>
                        </a:spcAft>
                      </a:pPr>
                      <a:r>
                        <a:rPr lang="nl-NL" sz="1000" b="1" kern="1600" dirty="0">
                          <a:solidFill>
                            <a:schemeClr val="bg1"/>
                          </a:solidFill>
                          <a:effectLst/>
                        </a:rPr>
                        <a:t>projecten</a:t>
                      </a:r>
                      <a:endParaRPr lang="nl-NL" sz="1200" b="1" kern="1600" dirty="0">
                        <a:solidFill>
                          <a:schemeClr val="bg1"/>
                        </a:solidFill>
                        <a:effectLst/>
                        <a:latin typeface="Verdana"/>
                        <a:ea typeface="Times New Roman"/>
                        <a:cs typeface="Times New Roman"/>
                      </a:endParaRPr>
                    </a:p>
                  </a:txBody>
                  <a:tcPr marL="68580" marR="68580" marT="0" marB="0">
                    <a:solidFill>
                      <a:schemeClr val="bg2">
                        <a:lumMod val="50000"/>
                      </a:schemeClr>
                    </a:solidFill>
                  </a:tcPr>
                </a:tc>
                <a:tc>
                  <a:txBody>
                    <a:bodyPr/>
                    <a:lstStyle/>
                    <a:p>
                      <a:pPr>
                        <a:spcAft>
                          <a:spcPts val="0"/>
                        </a:spcAft>
                      </a:pPr>
                      <a:endParaRPr lang="nl-NL" sz="1000" b="1" kern="1600" dirty="0" smtClean="0">
                        <a:solidFill>
                          <a:schemeClr val="bg1"/>
                        </a:solidFill>
                        <a:effectLst/>
                      </a:endParaRPr>
                    </a:p>
                    <a:p>
                      <a:pPr>
                        <a:spcAft>
                          <a:spcPts val="0"/>
                        </a:spcAft>
                      </a:pPr>
                      <a:r>
                        <a:rPr lang="nl-NL" sz="1000" b="1" kern="1600" dirty="0" smtClean="0">
                          <a:solidFill>
                            <a:schemeClr val="bg1"/>
                          </a:solidFill>
                          <a:effectLst/>
                        </a:rPr>
                        <a:t>80 </a:t>
                      </a:r>
                      <a:r>
                        <a:rPr lang="nl-NL" sz="1000" b="1" kern="1600" dirty="0">
                          <a:solidFill>
                            <a:schemeClr val="bg1"/>
                          </a:solidFill>
                          <a:effectLst/>
                        </a:rPr>
                        <a:t>%</a:t>
                      </a:r>
                      <a:endParaRPr lang="nl-NL" sz="1200" b="1" kern="1600" dirty="0">
                        <a:solidFill>
                          <a:schemeClr val="bg1"/>
                        </a:solidFill>
                        <a:effectLst/>
                      </a:endParaRPr>
                    </a:p>
                    <a:p>
                      <a:pPr>
                        <a:spcAft>
                          <a:spcPts val="0"/>
                        </a:spcAft>
                      </a:pPr>
                      <a:r>
                        <a:rPr lang="nl-NL" sz="1000" b="1" kern="1600" dirty="0">
                          <a:solidFill>
                            <a:schemeClr val="bg1"/>
                          </a:solidFill>
                          <a:effectLst/>
                        </a:rPr>
                        <a:t>van de scholen</a:t>
                      </a:r>
                      <a:endParaRPr lang="nl-NL" sz="1200" b="1" kern="1600" dirty="0">
                        <a:solidFill>
                          <a:schemeClr val="bg1"/>
                        </a:solidFill>
                        <a:effectLst/>
                        <a:latin typeface="Verdana"/>
                        <a:ea typeface="Times New Roman"/>
                        <a:cs typeface="Times New Roman"/>
                      </a:endParaRPr>
                    </a:p>
                  </a:txBody>
                  <a:tcPr marL="68580" marR="68580" marT="0" marB="0">
                    <a:solidFill>
                      <a:schemeClr val="bg2">
                        <a:lumMod val="50000"/>
                      </a:schemeClr>
                    </a:solidFill>
                  </a:tcPr>
                </a:tc>
                <a:tc>
                  <a:txBody>
                    <a:bodyPr/>
                    <a:lstStyle/>
                    <a:p>
                      <a:pPr>
                        <a:spcAft>
                          <a:spcPts val="0"/>
                        </a:spcAft>
                      </a:pPr>
                      <a:endParaRPr lang="nl-NL" sz="1000" b="1" kern="1600" dirty="0" smtClean="0">
                        <a:solidFill>
                          <a:schemeClr val="bg1"/>
                        </a:solidFill>
                        <a:effectLst/>
                      </a:endParaRPr>
                    </a:p>
                    <a:p>
                      <a:pPr>
                        <a:spcAft>
                          <a:spcPts val="0"/>
                        </a:spcAft>
                      </a:pPr>
                      <a:r>
                        <a:rPr lang="nl-NL" sz="1000" b="1" kern="1600" dirty="0" smtClean="0">
                          <a:solidFill>
                            <a:schemeClr val="bg1"/>
                          </a:solidFill>
                          <a:effectLst/>
                        </a:rPr>
                        <a:t>schoolprojecten </a:t>
                      </a:r>
                      <a:r>
                        <a:rPr lang="nl-NL" sz="1000" b="1" kern="1600" dirty="0">
                          <a:solidFill>
                            <a:schemeClr val="bg1"/>
                          </a:solidFill>
                          <a:effectLst/>
                        </a:rPr>
                        <a:t>verbreden met kerndoelen en tussendoelen, dit inpassen in cultuurvakken met voorbereiding en verwerking</a:t>
                      </a:r>
                      <a:endParaRPr lang="nl-NL" sz="1200" b="1" kern="1600" dirty="0">
                        <a:solidFill>
                          <a:schemeClr val="bg1"/>
                        </a:solidFill>
                        <a:effectLst/>
                      </a:endParaRPr>
                    </a:p>
                    <a:p>
                      <a:pPr>
                        <a:spcAft>
                          <a:spcPts val="0"/>
                        </a:spcAft>
                      </a:pPr>
                      <a:r>
                        <a:rPr lang="nl-NL" sz="1000" b="1" kern="1600" dirty="0">
                          <a:solidFill>
                            <a:schemeClr val="bg1"/>
                          </a:solidFill>
                          <a:effectLst/>
                        </a:rPr>
                        <a:t> </a:t>
                      </a:r>
                      <a:endParaRPr lang="nl-NL" sz="1200" b="1" kern="1600" dirty="0">
                        <a:solidFill>
                          <a:schemeClr val="bg1"/>
                        </a:solidFill>
                        <a:effectLst/>
                      </a:endParaRPr>
                    </a:p>
                    <a:p>
                      <a:pPr>
                        <a:spcAft>
                          <a:spcPts val="0"/>
                        </a:spcAft>
                      </a:pPr>
                      <a:r>
                        <a:rPr lang="nl-NL" sz="1000" b="1" kern="1600" dirty="0">
                          <a:solidFill>
                            <a:schemeClr val="bg1"/>
                          </a:solidFill>
                          <a:effectLst/>
                        </a:rPr>
                        <a:t>cultuurdisciplines sterker op elkaar afstemmen, cultuurontmoetingen integreren met Kunstzinnige </a:t>
                      </a:r>
                      <a:r>
                        <a:rPr lang="nl-NL" sz="1000" b="1" kern="1600" dirty="0" smtClean="0">
                          <a:solidFill>
                            <a:schemeClr val="bg1"/>
                          </a:solidFill>
                          <a:effectLst/>
                        </a:rPr>
                        <a:t>Oriëntatie</a:t>
                      </a:r>
                      <a:endParaRPr lang="nl-NL" sz="1200" b="1" kern="1600" dirty="0">
                        <a:solidFill>
                          <a:schemeClr val="bg1"/>
                        </a:solidFill>
                        <a:effectLst/>
                      </a:endParaRPr>
                    </a:p>
                  </a:txBody>
                  <a:tcPr marL="68580" marR="68580" marT="0" marB="0">
                    <a:solidFill>
                      <a:schemeClr val="bg2">
                        <a:lumMod val="50000"/>
                      </a:schemeClr>
                    </a:solidFill>
                  </a:tcPr>
                </a:tc>
                <a:tc>
                  <a:txBody>
                    <a:bodyPr/>
                    <a:lstStyle/>
                    <a:p>
                      <a:pPr>
                        <a:spcAft>
                          <a:spcPts val="0"/>
                        </a:spcAft>
                      </a:pPr>
                      <a:endParaRPr lang="nl-NL" sz="1000" b="1" kern="1600" dirty="0" smtClean="0">
                        <a:solidFill>
                          <a:schemeClr val="bg1"/>
                        </a:solidFill>
                        <a:effectLst/>
                      </a:endParaRPr>
                    </a:p>
                    <a:p>
                      <a:pPr>
                        <a:spcAft>
                          <a:spcPts val="0"/>
                        </a:spcAft>
                      </a:pPr>
                      <a:r>
                        <a:rPr lang="nl-NL" sz="1000" b="1" kern="1600" dirty="0" smtClean="0">
                          <a:solidFill>
                            <a:schemeClr val="bg1"/>
                          </a:solidFill>
                          <a:effectLst/>
                        </a:rPr>
                        <a:t>bijscholing</a:t>
                      </a:r>
                      <a:r>
                        <a:rPr lang="nl-NL" sz="1000" b="1" kern="1600" dirty="0">
                          <a:solidFill>
                            <a:schemeClr val="bg1"/>
                          </a:solidFill>
                          <a:effectLst/>
                        </a:rPr>
                        <a:t>/ kennisdeling </a:t>
                      </a:r>
                      <a:r>
                        <a:rPr lang="nl-NL" sz="1000" b="1" kern="1600" dirty="0" err="1">
                          <a:solidFill>
                            <a:schemeClr val="bg1"/>
                          </a:solidFill>
                          <a:effectLst/>
                        </a:rPr>
                        <a:t>ICC’ers</a:t>
                      </a:r>
                      <a:endParaRPr lang="nl-NL" sz="1200" b="1" kern="1600" dirty="0">
                        <a:solidFill>
                          <a:schemeClr val="bg1"/>
                        </a:solidFill>
                        <a:effectLst/>
                      </a:endParaRPr>
                    </a:p>
                    <a:p>
                      <a:pPr>
                        <a:spcAft>
                          <a:spcPts val="0"/>
                        </a:spcAft>
                      </a:pPr>
                      <a:r>
                        <a:rPr lang="nl-NL" sz="1000" b="1" kern="1600" dirty="0">
                          <a:solidFill>
                            <a:schemeClr val="bg1"/>
                          </a:solidFill>
                          <a:effectLst/>
                        </a:rPr>
                        <a:t> </a:t>
                      </a:r>
                      <a:endParaRPr lang="nl-NL" sz="1200" b="1" kern="1600" dirty="0">
                        <a:solidFill>
                          <a:schemeClr val="bg1"/>
                        </a:solidFill>
                        <a:effectLst/>
                      </a:endParaRPr>
                    </a:p>
                    <a:p>
                      <a:pPr>
                        <a:spcAft>
                          <a:spcPts val="0"/>
                        </a:spcAft>
                      </a:pPr>
                      <a:r>
                        <a:rPr lang="nl-NL" sz="1000" b="1" kern="1600" dirty="0">
                          <a:solidFill>
                            <a:schemeClr val="bg1"/>
                          </a:solidFill>
                          <a:effectLst/>
                        </a:rPr>
                        <a:t>aanreiken kennis aan groepsleerkrachten</a:t>
                      </a:r>
                      <a:endParaRPr lang="nl-NL" sz="1200" b="1" kern="1600" dirty="0">
                        <a:solidFill>
                          <a:schemeClr val="bg1"/>
                        </a:solidFill>
                        <a:effectLst/>
                      </a:endParaRPr>
                    </a:p>
                    <a:p>
                      <a:pPr>
                        <a:spcAft>
                          <a:spcPts val="0"/>
                        </a:spcAft>
                      </a:pPr>
                      <a:r>
                        <a:rPr lang="nl-NL" sz="1000" b="1" kern="1600" dirty="0">
                          <a:solidFill>
                            <a:schemeClr val="bg1"/>
                          </a:solidFill>
                          <a:effectLst/>
                        </a:rPr>
                        <a:t> </a:t>
                      </a:r>
                      <a:endParaRPr lang="nl-NL" sz="1200" b="1" kern="1600" dirty="0">
                        <a:solidFill>
                          <a:schemeClr val="bg1"/>
                        </a:solidFill>
                        <a:effectLst/>
                        <a:latin typeface="Verdana"/>
                        <a:ea typeface="Times New Roman"/>
                        <a:cs typeface="Times New Roman"/>
                      </a:endParaRPr>
                    </a:p>
                  </a:txBody>
                  <a:tcPr marL="68580" marR="68580" marT="0" marB="0">
                    <a:solidFill>
                      <a:schemeClr val="bg2">
                        <a:lumMod val="50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evalueren </a:t>
                      </a:r>
                      <a:r>
                        <a:rPr lang="nl-NL" sz="1000" kern="1600" dirty="0">
                          <a:effectLst/>
                        </a:rPr>
                        <a:t>samenhang met leerlijnen</a:t>
                      </a:r>
                      <a:endParaRPr lang="nl-NL" sz="1200" kern="1600" dirty="0">
                        <a:effectLst/>
                      </a:endParaRPr>
                    </a:p>
                    <a:p>
                      <a:pPr>
                        <a:spcAft>
                          <a:spcPts val="0"/>
                        </a:spcAft>
                      </a:pPr>
                      <a:r>
                        <a:rPr lang="nl-NL" sz="1000" kern="1600" dirty="0">
                          <a:effectLst/>
                        </a:rPr>
                        <a:t> </a:t>
                      </a:r>
                      <a:endParaRPr lang="nl-NL" sz="1200" kern="1600" dirty="0">
                        <a:effectLst/>
                      </a:endParaRPr>
                    </a:p>
                    <a:p>
                      <a:pPr>
                        <a:spcAft>
                          <a:spcPts val="0"/>
                        </a:spcAft>
                      </a:pPr>
                      <a:r>
                        <a:rPr lang="nl-NL" sz="1000" kern="1600" dirty="0">
                          <a:effectLst/>
                        </a:rPr>
                        <a:t>evaluatie ervaringen leerlingen</a:t>
                      </a:r>
                      <a:endParaRPr lang="nl-NL" sz="1200" kern="1600" dirty="0">
                        <a:effectLst/>
                        <a:latin typeface="Verdana"/>
                        <a:ea typeface="Times New Roman"/>
                        <a:cs typeface="Times New Roman"/>
                      </a:endParaRPr>
                    </a:p>
                  </a:txBody>
                  <a:tcPr marL="68580" marR="68580" marT="0" marB="0">
                    <a:solidFill>
                      <a:schemeClr val="bg2">
                        <a:lumMod val="50000"/>
                      </a:schemeClr>
                    </a:solidFill>
                  </a:tcPr>
                </a:tc>
              </a:tr>
              <a:tr h="2935415">
                <a:tc>
                  <a:txBody>
                    <a:bodyPr/>
                    <a:lstStyle/>
                    <a:p>
                      <a:pPr>
                        <a:spcAft>
                          <a:spcPts val="0"/>
                        </a:spcAft>
                      </a:pPr>
                      <a:endParaRPr lang="nl-NL" sz="1000" kern="1600" dirty="0" smtClean="0">
                        <a:effectLst/>
                      </a:endParaRPr>
                    </a:p>
                    <a:p>
                      <a:pPr>
                        <a:spcAft>
                          <a:spcPts val="0"/>
                        </a:spcAft>
                      </a:pPr>
                      <a:r>
                        <a:rPr lang="nl-NL" sz="1000" kern="1600" dirty="0" smtClean="0">
                          <a:effectLst/>
                        </a:rPr>
                        <a:t>verdiepingsniveau</a:t>
                      </a:r>
                      <a:endParaRPr lang="nl-NL" sz="1200" kern="1600" dirty="0">
                        <a:effectLst/>
                      </a:endParaRPr>
                    </a:p>
                    <a:p>
                      <a:pPr>
                        <a:spcAft>
                          <a:spcPts val="0"/>
                        </a:spcAft>
                      </a:pPr>
                      <a:r>
                        <a:rPr lang="nl-NL" sz="1000" kern="1600" dirty="0">
                          <a:effectLst/>
                        </a:rPr>
                        <a:t> </a:t>
                      </a:r>
                      <a:endParaRPr lang="nl-NL" sz="1200" kern="1600" dirty="0">
                        <a:effectLst/>
                      </a:endParaRPr>
                    </a:p>
                    <a:p>
                      <a:pPr>
                        <a:spcAft>
                          <a:spcPts val="0"/>
                        </a:spcAft>
                      </a:pPr>
                      <a:r>
                        <a:rPr lang="nl-NL" sz="1000" kern="1600" dirty="0">
                          <a:effectLst/>
                        </a:rPr>
                        <a:t> </a:t>
                      </a:r>
                      <a:endParaRPr lang="nl-NL" sz="1200" kern="1600" dirty="0">
                        <a:effectLst/>
                      </a:endParaRPr>
                    </a:p>
                    <a:p>
                      <a:pPr>
                        <a:spcAft>
                          <a:spcPts val="0"/>
                        </a:spcAft>
                      </a:pPr>
                      <a:r>
                        <a:rPr lang="nl-NL" sz="1000" kern="1600" dirty="0">
                          <a:effectLst/>
                        </a:rPr>
                        <a:t> </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ICC </a:t>
                      </a:r>
                      <a:r>
                        <a:rPr lang="nl-NL" sz="1000" kern="1600" dirty="0">
                          <a:effectLst/>
                        </a:rPr>
                        <a:t>wijk-</a:t>
                      </a:r>
                      <a:endParaRPr lang="nl-NL" sz="1200" kern="1600" dirty="0">
                        <a:effectLst/>
                      </a:endParaRPr>
                    </a:p>
                    <a:p>
                      <a:pPr>
                        <a:spcAft>
                          <a:spcPts val="0"/>
                        </a:spcAft>
                      </a:pPr>
                      <a:r>
                        <a:rPr lang="nl-NL" sz="1000" kern="1600" dirty="0">
                          <a:effectLst/>
                        </a:rPr>
                        <a:t>projecten</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8 </a:t>
                      </a:r>
                      <a:r>
                        <a:rPr lang="nl-NL" sz="1000" kern="1600" dirty="0">
                          <a:effectLst/>
                        </a:rPr>
                        <a:t>pilotscholen</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schoolprojecten </a:t>
                      </a:r>
                      <a:r>
                        <a:rPr lang="nl-NL" sz="1000" kern="1600" dirty="0">
                          <a:effectLst/>
                        </a:rPr>
                        <a:t>verbreden met kerndoelen en tussendoelen, dit inpassen in cultuurvakken met voorbereiding en verwerking</a:t>
                      </a:r>
                      <a:endParaRPr lang="nl-NL" sz="1200" kern="1600" dirty="0">
                        <a:effectLst/>
                      </a:endParaRPr>
                    </a:p>
                    <a:p>
                      <a:pPr>
                        <a:spcAft>
                          <a:spcPts val="0"/>
                        </a:spcAft>
                      </a:pPr>
                      <a:r>
                        <a:rPr lang="nl-NL" sz="1000" kern="1600" dirty="0">
                          <a:effectLst/>
                        </a:rPr>
                        <a:t> </a:t>
                      </a:r>
                      <a:endParaRPr lang="nl-NL" sz="1200" kern="1600" dirty="0">
                        <a:effectLst/>
                      </a:endParaRPr>
                    </a:p>
                    <a:p>
                      <a:pPr>
                        <a:spcAft>
                          <a:spcPts val="0"/>
                        </a:spcAft>
                      </a:pPr>
                      <a:r>
                        <a:rPr lang="nl-NL" sz="1000" kern="1600" dirty="0">
                          <a:effectLst/>
                        </a:rPr>
                        <a:t>cultuurdisciplines sterker op elkaar afstemmen, cultuurontmoetingen integreren met Kunstzinnige Oriëntatie</a:t>
                      </a:r>
                      <a:endParaRPr lang="nl-NL" sz="1200" kern="1600" dirty="0">
                        <a:effectLst/>
                      </a:endParaRPr>
                    </a:p>
                    <a:p>
                      <a:pPr>
                        <a:spcAft>
                          <a:spcPts val="0"/>
                        </a:spcAft>
                      </a:pPr>
                      <a:r>
                        <a:rPr lang="nl-NL" sz="1000" kern="1600" dirty="0">
                          <a:effectLst/>
                        </a:rPr>
                        <a:t> </a:t>
                      </a:r>
                      <a:endParaRPr lang="nl-NL" sz="1200" kern="1600" dirty="0">
                        <a:effectLst/>
                      </a:endParaRPr>
                    </a:p>
                    <a:p>
                      <a:pPr>
                        <a:spcAft>
                          <a:spcPts val="0"/>
                        </a:spcAft>
                      </a:pPr>
                      <a:r>
                        <a:rPr lang="nl-NL" sz="1000" kern="1600" dirty="0">
                          <a:effectLst/>
                        </a:rPr>
                        <a:t>cultuurontmoetingen in schoolcurriculum  ook integreren met andere vakken als taal en rekenen</a:t>
                      </a:r>
                      <a:endParaRPr lang="nl-NL" sz="1200" kern="1600" dirty="0">
                        <a:effectLst/>
                      </a:endParaRPr>
                    </a:p>
                    <a:p>
                      <a:pPr>
                        <a:spcAft>
                          <a:spcPts val="0"/>
                        </a:spcAft>
                      </a:pPr>
                      <a:r>
                        <a:rPr lang="nl-NL" sz="1000" kern="1600" dirty="0">
                          <a:effectLst/>
                        </a:rPr>
                        <a:t> </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bijscholen </a:t>
                      </a:r>
                      <a:r>
                        <a:rPr lang="nl-NL" sz="1000" kern="1600" dirty="0" err="1">
                          <a:effectLst/>
                        </a:rPr>
                        <a:t>ICC’ers</a:t>
                      </a:r>
                      <a:r>
                        <a:rPr lang="nl-NL" sz="1000" kern="1600" dirty="0">
                          <a:effectLst/>
                        </a:rPr>
                        <a:t> en groepsleerkrachten, naast kerndoel 56 ook 54 en 55</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c>
                  <a:txBody>
                    <a:bodyPr/>
                    <a:lstStyle/>
                    <a:p>
                      <a:pPr>
                        <a:spcAft>
                          <a:spcPts val="0"/>
                        </a:spcAft>
                      </a:pPr>
                      <a:endParaRPr lang="nl-NL" sz="1000" kern="1600" dirty="0" smtClean="0">
                        <a:effectLst/>
                      </a:endParaRPr>
                    </a:p>
                    <a:p>
                      <a:pPr>
                        <a:spcAft>
                          <a:spcPts val="0"/>
                        </a:spcAft>
                      </a:pPr>
                      <a:r>
                        <a:rPr lang="nl-NL" sz="1000" kern="1600" dirty="0" smtClean="0">
                          <a:effectLst/>
                        </a:rPr>
                        <a:t>beoordelen </a:t>
                      </a:r>
                      <a:r>
                        <a:rPr lang="nl-NL" sz="1000" kern="1600" dirty="0">
                          <a:effectLst/>
                        </a:rPr>
                        <a:t>samenhang met leerlijnen</a:t>
                      </a:r>
                      <a:endParaRPr lang="nl-NL" sz="1200" kern="1600" dirty="0">
                        <a:effectLst/>
                      </a:endParaRPr>
                    </a:p>
                    <a:p>
                      <a:pPr>
                        <a:spcAft>
                          <a:spcPts val="0"/>
                        </a:spcAft>
                      </a:pPr>
                      <a:r>
                        <a:rPr lang="nl-NL" sz="1000" kern="1600" dirty="0">
                          <a:effectLst/>
                        </a:rPr>
                        <a:t> </a:t>
                      </a:r>
                      <a:endParaRPr lang="nl-NL" sz="1200" kern="1600" dirty="0">
                        <a:effectLst/>
                      </a:endParaRPr>
                    </a:p>
                    <a:p>
                      <a:pPr>
                        <a:spcAft>
                          <a:spcPts val="0"/>
                        </a:spcAft>
                      </a:pPr>
                      <a:r>
                        <a:rPr lang="nl-NL" sz="1000" kern="1600" dirty="0">
                          <a:effectLst/>
                        </a:rPr>
                        <a:t>beoordeling leeropbrengst cultuur van individuele leerling en verwerking in leerlingvolgsysteem</a:t>
                      </a:r>
                      <a:endParaRPr lang="nl-NL" sz="1200" kern="1600" dirty="0">
                        <a:effectLst/>
                        <a:latin typeface="Verdana"/>
                        <a:ea typeface="Times New Roman"/>
                        <a:cs typeface="Times New Roman"/>
                      </a:endParaRPr>
                    </a:p>
                  </a:txBody>
                  <a:tcPr marL="68580" marR="68580" marT="0" marB="0">
                    <a:solidFill>
                      <a:schemeClr val="accent1">
                        <a:lumMod val="75000"/>
                      </a:schemeClr>
                    </a:solidFill>
                  </a:tcPr>
                </a:tc>
              </a:tr>
            </a:tbl>
          </a:graphicData>
        </a:graphic>
      </p:graphicFrame>
    </p:spTree>
    <p:extLst>
      <p:ext uri="{BB962C8B-B14F-4D97-AF65-F5344CB8AC3E}">
        <p14:creationId xmlns:p14="http://schemas.microsoft.com/office/powerpoint/2010/main" val="4233427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hthoek 1"/>
          <p:cNvSpPr/>
          <p:nvPr/>
        </p:nvSpPr>
        <p:spPr>
          <a:xfrm>
            <a:off x="2286000" y="404664"/>
            <a:ext cx="4572000" cy="4708981"/>
          </a:xfrm>
          <a:prstGeom prst="rect">
            <a:avLst/>
          </a:prstGeom>
        </p:spPr>
        <p:txBody>
          <a:bodyPr>
            <a:spAutoFit/>
          </a:bodyPr>
          <a:lstStyle/>
          <a:p>
            <a:r>
              <a:rPr lang="nl-NL" sz="6000" dirty="0">
                <a:solidFill>
                  <a:schemeClr val="bg1"/>
                </a:solidFill>
              </a:rPr>
              <a:t>Dan beoordelen  </a:t>
            </a:r>
            <a:r>
              <a:rPr lang="nl-NL" sz="6000" dirty="0">
                <a:solidFill>
                  <a:schemeClr val="bg1"/>
                </a:solidFill>
                <a:sym typeface="Wingdings"/>
              </a:rPr>
              <a:t></a:t>
            </a:r>
            <a:r>
              <a:rPr lang="nl-NL" sz="6000" dirty="0">
                <a:solidFill>
                  <a:schemeClr val="bg1"/>
                </a:solidFill>
              </a:rPr>
              <a:t> wordt dit een tweede filmpje? </a:t>
            </a:r>
          </a:p>
        </p:txBody>
      </p:sp>
    </p:spTree>
    <p:extLst>
      <p:ext uri="{BB962C8B-B14F-4D97-AF65-F5344CB8AC3E}">
        <p14:creationId xmlns:p14="http://schemas.microsoft.com/office/powerpoint/2010/main" val="18078354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Box 13"/>
          <p:cNvSpPr txBox="1"/>
          <p:nvPr/>
        </p:nvSpPr>
        <p:spPr>
          <a:xfrm>
            <a:off x="1382385" y="4722665"/>
            <a:ext cx="6069935" cy="646331"/>
          </a:xfrm>
          <a:prstGeom prst="rect">
            <a:avLst/>
          </a:prstGeom>
          <a:noFill/>
        </p:spPr>
        <p:txBody>
          <a:bodyPr wrap="square" rtlCol="0">
            <a:spAutoFit/>
          </a:bodyPr>
          <a:lstStyle/>
          <a:p>
            <a:r>
              <a:rPr lang="nl-NL" dirty="0" smtClean="0"/>
              <a:t>Beoordelen op</a:t>
            </a:r>
          </a:p>
          <a:p>
            <a:r>
              <a:rPr lang="nl-NL" b="1" dirty="0" smtClean="0"/>
              <a:t>Individueel niveau</a:t>
            </a:r>
          </a:p>
        </p:txBody>
      </p:sp>
      <p:sp>
        <p:nvSpPr>
          <p:cNvPr id="15" name="TextBox 14"/>
          <p:cNvSpPr txBox="1"/>
          <p:nvPr/>
        </p:nvSpPr>
        <p:spPr>
          <a:xfrm>
            <a:off x="3737" y="5601740"/>
            <a:ext cx="9144000" cy="369332"/>
          </a:xfrm>
          <a:prstGeom prst="rect">
            <a:avLst/>
          </a:prstGeom>
          <a:solidFill>
            <a:schemeClr val="accent6">
              <a:lumMod val="60000"/>
              <a:lumOff val="40000"/>
            </a:schemeClr>
          </a:solidFill>
        </p:spPr>
        <p:txBody>
          <a:bodyPr wrap="square" rtlCol="0">
            <a:spAutoFit/>
          </a:bodyPr>
          <a:lstStyle/>
          <a:p>
            <a:r>
              <a:rPr lang="nl-NL" dirty="0" smtClean="0"/>
              <a:t>Aansluiten bij beoordelingsvormen in de praktijk</a:t>
            </a:r>
            <a:endParaRPr lang="en-US" dirty="0"/>
          </a:p>
        </p:txBody>
      </p:sp>
      <p:sp>
        <p:nvSpPr>
          <p:cNvPr id="16" name="TextBox 15"/>
          <p:cNvSpPr txBox="1"/>
          <p:nvPr/>
        </p:nvSpPr>
        <p:spPr>
          <a:xfrm>
            <a:off x="3737" y="5934670"/>
            <a:ext cx="9144000" cy="923330"/>
          </a:xfrm>
          <a:prstGeom prst="rect">
            <a:avLst/>
          </a:prstGeom>
          <a:solidFill>
            <a:schemeClr val="accent6">
              <a:lumMod val="75000"/>
            </a:schemeClr>
          </a:solidFill>
        </p:spPr>
        <p:txBody>
          <a:bodyPr wrap="square" rtlCol="0">
            <a:spAutoFit/>
          </a:bodyPr>
          <a:lstStyle/>
          <a:p>
            <a:r>
              <a:rPr lang="nl-NL" b="1" dirty="0" smtClean="0">
                <a:solidFill>
                  <a:schemeClr val="bg1"/>
                </a:solidFill>
              </a:rPr>
              <a:t>Wat willen we beoordelen?</a:t>
            </a:r>
          </a:p>
          <a:p>
            <a:r>
              <a:rPr lang="nl-NL" b="1" dirty="0" smtClean="0">
                <a:solidFill>
                  <a:schemeClr val="bg1"/>
                </a:solidFill>
              </a:rPr>
              <a:t>Hoe willen we beoordelen?</a:t>
            </a:r>
          </a:p>
          <a:p>
            <a:r>
              <a:rPr lang="nl-NL" b="1" dirty="0" smtClean="0">
                <a:solidFill>
                  <a:schemeClr val="bg1"/>
                </a:solidFill>
              </a:rPr>
              <a:t>Wat is kwaliteit?</a:t>
            </a:r>
            <a:endParaRPr lang="en-US" b="1" dirty="0">
              <a:solidFill>
                <a:schemeClr val="bg1"/>
              </a:solidFill>
            </a:endParaRPr>
          </a:p>
        </p:txBody>
      </p:sp>
      <p:grpSp>
        <p:nvGrpSpPr>
          <p:cNvPr id="18" name="Group 17"/>
          <p:cNvGrpSpPr/>
          <p:nvPr/>
        </p:nvGrpSpPr>
        <p:grpSpPr>
          <a:xfrm>
            <a:off x="1547664" y="1243940"/>
            <a:ext cx="7596336" cy="2466754"/>
            <a:chOff x="1547664" y="1243940"/>
            <a:chExt cx="7596336" cy="2466754"/>
          </a:xfrm>
        </p:grpSpPr>
        <p:grpSp>
          <p:nvGrpSpPr>
            <p:cNvPr id="6" name="Group 5"/>
            <p:cNvGrpSpPr/>
            <p:nvPr/>
          </p:nvGrpSpPr>
          <p:grpSpPr>
            <a:xfrm>
              <a:off x="1547664" y="1243940"/>
              <a:ext cx="5560828" cy="2466754"/>
              <a:chOff x="1331640" y="1916832"/>
              <a:chExt cx="5560828" cy="2466754"/>
            </a:xfrm>
          </p:grpSpPr>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31640" y="1916832"/>
                <a:ext cx="5560828" cy="246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91680" y="2348880"/>
                <a:ext cx="18002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7108492" y="1243940"/>
              <a:ext cx="2035508" cy="31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403648" y="2814663"/>
            <a:ext cx="6048672" cy="1472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91680" y="2846600"/>
            <a:ext cx="2160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9872" y="2846600"/>
            <a:ext cx="2160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20575" y="2846600"/>
            <a:ext cx="2160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p:cNvSpPr txBox="1"/>
          <p:nvPr/>
        </p:nvSpPr>
        <p:spPr>
          <a:xfrm>
            <a:off x="5076056" y="6073169"/>
            <a:ext cx="3960440" cy="646331"/>
          </a:xfrm>
          <a:prstGeom prst="rect">
            <a:avLst/>
          </a:prstGeom>
          <a:noFill/>
        </p:spPr>
        <p:txBody>
          <a:bodyPr wrap="square" rtlCol="0">
            <a:spAutoFit/>
          </a:bodyPr>
          <a:lstStyle/>
          <a:p>
            <a:r>
              <a:rPr lang="nl-NL" b="1" i="1" dirty="0" smtClean="0">
                <a:solidFill>
                  <a:schemeClr val="bg1"/>
                </a:solidFill>
              </a:rPr>
              <a:t>Hoe gaan we als pilotschool</a:t>
            </a:r>
          </a:p>
          <a:p>
            <a:r>
              <a:rPr lang="nl-NL" b="1" i="1" dirty="0" smtClean="0">
                <a:solidFill>
                  <a:schemeClr val="bg1"/>
                </a:solidFill>
              </a:rPr>
              <a:t>Beoordelen? </a:t>
            </a:r>
            <a:endParaRPr lang="nl-NL" b="1" i="1" dirty="0">
              <a:solidFill>
                <a:schemeClr val="bg1"/>
              </a:solidFill>
            </a:endParaRPr>
          </a:p>
        </p:txBody>
      </p:sp>
      <p:sp>
        <p:nvSpPr>
          <p:cNvPr id="11" name="TextBox 10"/>
          <p:cNvSpPr txBox="1"/>
          <p:nvPr/>
        </p:nvSpPr>
        <p:spPr>
          <a:xfrm>
            <a:off x="2731587" y="476672"/>
            <a:ext cx="6339933" cy="584775"/>
          </a:xfrm>
          <a:prstGeom prst="rect">
            <a:avLst/>
          </a:prstGeom>
          <a:noFill/>
        </p:spPr>
        <p:txBody>
          <a:bodyPr wrap="square" rtlCol="0">
            <a:spAutoFit/>
          </a:bodyPr>
          <a:lstStyle/>
          <a:p>
            <a:r>
              <a:rPr lang="nl-NL" sz="3200" dirty="0" smtClean="0">
                <a:solidFill>
                  <a:schemeClr val="bg1"/>
                </a:solidFill>
              </a:rPr>
              <a:t>Beoordelen van leerresultaten</a:t>
            </a:r>
            <a:endParaRPr lang="en-US" sz="3200" dirty="0">
              <a:solidFill>
                <a:schemeClr val="bg1"/>
              </a:solidFill>
            </a:endParaRPr>
          </a:p>
        </p:txBody>
      </p:sp>
      <p:sp>
        <p:nvSpPr>
          <p:cNvPr id="19" name="TextBox 18"/>
          <p:cNvSpPr txBox="1"/>
          <p:nvPr/>
        </p:nvSpPr>
        <p:spPr>
          <a:xfrm>
            <a:off x="8236537" y="0"/>
            <a:ext cx="907463" cy="307777"/>
          </a:xfrm>
          <a:prstGeom prst="rect">
            <a:avLst/>
          </a:prstGeom>
          <a:noFill/>
        </p:spPr>
        <p:txBody>
          <a:bodyPr wrap="square" rtlCol="0">
            <a:spAutoFit/>
          </a:bodyPr>
          <a:lstStyle/>
          <a:p>
            <a:pPr algn="r"/>
            <a:r>
              <a:rPr lang="nl-NL" sz="1400" dirty="0"/>
              <a:t>2</a:t>
            </a:r>
            <a:r>
              <a:rPr lang="nl-NL" sz="1400" dirty="0" smtClean="0"/>
              <a:t>0min</a:t>
            </a:r>
            <a:endParaRPr lang="en-US" sz="1400" dirty="0"/>
          </a:p>
        </p:txBody>
      </p:sp>
    </p:spTree>
    <p:extLst>
      <p:ext uri="{BB962C8B-B14F-4D97-AF65-F5344CB8AC3E}">
        <p14:creationId xmlns:p14="http://schemas.microsoft.com/office/powerpoint/2010/main" val="387425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P spid="8" grpId="0" animBg="1"/>
      <p:bldP spid="9" grpId="0" animBg="1"/>
      <p:bldP spid="10" grpId="0" animBg="1"/>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765851"/>
            <a:ext cx="8064896" cy="2585323"/>
          </a:xfrm>
          <a:prstGeom prst="rect">
            <a:avLst/>
          </a:prstGeom>
          <a:solidFill>
            <a:srgbClr val="FFC000"/>
          </a:solidFill>
        </p:spPr>
        <p:txBody>
          <a:bodyPr wrap="square" rtlCol="0">
            <a:spAutoFit/>
          </a:bodyPr>
          <a:lstStyle/>
          <a:p>
            <a:r>
              <a:rPr lang="nl-NL" b="1" dirty="0" smtClean="0"/>
              <a:t>*samen ontwikkelen</a:t>
            </a:r>
          </a:p>
          <a:p>
            <a:endParaRPr lang="nl-NL" b="1" dirty="0" smtClean="0"/>
          </a:p>
          <a:p>
            <a:r>
              <a:rPr lang="nl-NL" b="1" dirty="0" smtClean="0"/>
              <a:t>*alle betrokkenen hebben inspraak vanuit hun expertise</a:t>
            </a:r>
          </a:p>
          <a:p>
            <a:endParaRPr lang="nl-NL" b="1" dirty="0"/>
          </a:p>
          <a:p>
            <a:r>
              <a:rPr lang="nl-NL" b="1" dirty="0" smtClean="0"/>
              <a:t>*aansluiten bij het bekende</a:t>
            </a:r>
          </a:p>
          <a:p>
            <a:endParaRPr lang="nl-NL" b="1" dirty="0"/>
          </a:p>
          <a:p>
            <a:r>
              <a:rPr lang="nl-NL" b="1" dirty="0" smtClean="0"/>
              <a:t>*opbrengstgericht</a:t>
            </a:r>
          </a:p>
          <a:p>
            <a:endParaRPr lang="nl-NL" b="1" dirty="0"/>
          </a:p>
          <a:p>
            <a:r>
              <a:rPr lang="nl-NL" b="1" i="1" dirty="0" smtClean="0"/>
              <a:t>*</a:t>
            </a:r>
            <a:r>
              <a:rPr lang="nl-NL" b="1" dirty="0" smtClean="0"/>
              <a:t>we hebben nog </a:t>
            </a:r>
            <a:r>
              <a:rPr lang="nl-NL" b="1" i="1" dirty="0" smtClean="0">
                <a:solidFill>
                  <a:srgbClr val="7030A0"/>
                </a:solidFill>
              </a:rPr>
              <a:t>niets </a:t>
            </a:r>
            <a:r>
              <a:rPr lang="nl-NL" sz="1400" b="1" dirty="0" smtClean="0"/>
              <a:t>(maar al heel veel)</a:t>
            </a:r>
          </a:p>
        </p:txBody>
      </p:sp>
      <p:sp>
        <p:nvSpPr>
          <p:cNvPr id="5" name="TextBox 4"/>
          <p:cNvSpPr txBox="1"/>
          <p:nvPr/>
        </p:nvSpPr>
        <p:spPr>
          <a:xfrm>
            <a:off x="611560" y="4502155"/>
            <a:ext cx="2952328" cy="1200329"/>
          </a:xfrm>
          <a:prstGeom prst="rect">
            <a:avLst/>
          </a:prstGeom>
          <a:solidFill>
            <a:schemeClr val="accent6">
              <a:lumMod val="75000"/>
            </a:schemeClr>
          </a:solidFill>
        </p:spPr>
        <p:txBody>
          <a:bodyPr wrap="square" rtlCol="0">
            <a:spAutoFit/>
          </a:bodyPr>
          <a:lstStyle/>
          <a:p>
            <a:r>
              <a:rPr lang="nl-NL" b="1" dirty="0" smtClean="0">
                <a:solidFill>
                  <a:schemeClr val="bg1"/>
                </a:solidFill>
              </a:rPr>
              <a:t>-productbeoordelingen</a:t>
            </a:r>
          </a:p>
          <a:p>
            <a:r>
              <a:rPr lang="nl-NL" b="1" dirty="0" smtClean="0">
                <a:solidFill>
                  <a:schemeClr val="bg1"/>
                </a:solidFill>
              </a:rPr>
              <a:t>-procesbeoordelingen</a:t>
            </a:r>
          </a:p>
          <a:p>
            <a:endParaRPr lang="nl-NL" b="1" dirty="0" smtClean="0">
              <a:solidFill>
                <a:schemeClr val="bg1"/>
              </a:solidFill>
            </a:endParaRPr>
          </a:p>
          <a:p>
            <a:r>
              <a:rPr lang="nl-NL" b="1" dirty="0" smtClean="0">
                <a:solidFill>
                  <a:schemeClr val="bg1"/>
                </a:solidFill>
              </a:rPr>
              <a:t>-leerlingvolgsystemen</a:t>
            </a:r>
            <a:endParaRPr lang="en-US" b="1" dirty="0">
              <a:solidFill>
                <a:schemeClr val="bg1"/>
              </a:solidFill>
            </a:endParaRPr>
          </a:p>
        </p:txBody>
      </p:sp>
      <p:sp>
        <p:nvSpPr>
          <p:cNvPr id="6" name="TextBox 5"/>
          <p:cNvSpPr txBox="1"/>
          <p:nvPr/>
        </p:nvSpPr>
        <p:spPr>
          <a:xfrm>
            <a:off x="3923928" y="4502155"/>
            <a:ext cx="4752528" cy="2031325"/>
          </a:xfrm>
          <a:prstGeom prst="rect">
            <a:avLst/>
          </a:prstGeom>
          <a:solidFill>
            <a:schemeClr val="accent2"/>
          </a:solidFill>
        </p:spPr>
        <p:txBody>
          <a:bodyPr wrap="square" rtlCol="0">
            <a:spAutoFit/>
          </a:bodyPr>
          <a:lstStyle/>
          <a:p>
            <a:r>
              <a:rPr lang="nl-NL" b="1" dirty="0" smtClean="0">
                <a:solidFill>
                  <a:schemeClr val="bg1"/>
                </a:solidFill>
              </a:rPr>
              <a:t>-vragen</a:t>
            </a:r>
          </a:p>
          <a:p>
            <a:r>
              <a:rPr lang="nl-NL" b="1" dirty="0" smtClean="0">
                <a:solidFill>
                  <a:schemeClr val="bg1"/>
                </a:solidFill>
              </a:rPr>
              <a:t>-observeren</a:t>
            </a:r>
          </a:p>
          <a:p>
            <a:r>
              <a:rPr lang="nl-NL" b="1" dirty="0" smtClean="0">
                <a:solidFill>
                  <a:schemeClr val="bg1"/>
                </a:solidFill>
              </a:rPr>
              <a:t>-authentieke beoordeling</a:t>
            </a:r>
          </a:p>
          <a:p>
            <a:r>
              <a:rPr lang="nl-NL" b="1" dirty="0" smtClean="0">
                <a:solidFill>
                  <a:schemeClr val="bg1"/>
                </a:solidFill>
              </a:rPr>
              <a:t>-portfolio</a:t>
            </a:r>
          </a:p>
          <a:p>
            <a:r>
              <a:rPr lang="nl-NL" b="1" dirty="0">
                <a:solidFill>
                  <a:schemeClr val="bg1"/>
                </a:solidFill>
              </a:rPr>
              <a:t>-</a:t>
            </a:r>
            <a:r>
              <a:rPr lang="nl-NL" b="1" dirty="0" smtClean="0">
                <a:solidFill>
                  <a:schemeClr val="bg1"/>
                </a:solidFill>
              </a:rPr>
              <a:t>logboek</a:t>
            </a:r>
          </a:p>
          <a:p>
            <a:r>
              <a:rPr lang="nl-NL" b="1" dirty="0" smtClean="0">
                <a:solidFill>
                  <a:schemeClr val="bg1"/>
                </a:solidFill>
              </a:rPr>
              <a:t>-</a:t>
            </a:r>
            <a:r>
              <a:rPr lang="nl-NL" b="1" dirty="0" err="1" smtClean="0">
                <a:solidFill>
                  <a:schemeClr val="bg1"/>
                </a:solidFill>
              </a:rPr>
              <a:t>rubrics</a:t>
            </a:r>
            <a:endParaRPr lang="nl-NL" b="1" dirty="0" smtClean="0">
              <a:solidFill>
                <a:schemeClr val="bg1"/>
              </a:solidFill>
            </a:endParaRPr>
          </a:p>
          <a:p>
            <a:r>
              <a:rPr lang="nl-NL" b="1" dirty="0" smtClean="0">
                <a:solidFill>
                  <a:schemeClr val="bg1"/>
                </a:solidFill>
              </a:rPr>
              <a:t>-ontwikkelingsgerichte zelfbeoordeling</a:t>
            </a:r>
          </a:p>
        </p:txBody>
      </p:sp>
    </p:spTree>
    <p:extLst>
      <p:ext uri="{BB962C8B-B14F-4D97-AF65-F5344CB8AC3E}">
        <p14:creationId xmlns:p14="http://schemas.microsoft.com/office/powerpoint/2010/main" val="32223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39552" y="476672"/>
            <a:ext cx="8136904" cy="369332"/>
          </a:xfrm>
          <a:prstGeom prst="rect">
            <a:avLst/>
          </a:prstGeom>
          <a:solidFill>
            <a:srgbClr val="FFC000"/>
          </a:solidFill>
        </p:spPr>
        <p:txBody>
          <a:bodyPr wrap="square" rtlCol="0">
            <a:spAutoFit/>
          </a:bodyPr>
          <a:lstStyle/>
          <a:p>
            <a:r>
              <a:rPr lang="nl-NL" b="1" dirty="0" smtClean="0"/>
              <a:t>(zelf)Beoordeling van eigen werk</a:t>
            </a:r>
          </a:p>
        </p:txBody>
      </p:sp>
      <p:sp>
        <p:nvSpPr>
          <p:cNvPr id="5" name="TextBox 4"/>
          <p:cNvSpPr txBox="1"/>
          <p:nvPr/>
        </p:nvSpPr>
        <p:spPr>
          <a:xfrm>
            <a:off x="611560" y="2996952"/>
            <a:ext cx="2952328" cy="1200329"/>
          </a:xfrm>
          <a:prstGeom prst="rect">
            <a:avLst/>
          </a:prstGeom>
          <a:solidFill>
            <a:schemeClr val="accent6">
              <a:lumMod val="75000"/>
            </a:schemeClr>
          </a:solidFill>
        </p:spPr>
        <p:txBody>
          <a:bodyPr wrap="square" rtlCol="0">
            <a:spAutoFit/>
          </a:bodyPr>
          <a:lstStyle/>
          <a:p>
            <a:r>
              <a:rPr lang="nl-NL" b="1" dirty="0" smtClean="0">
                <a:solidFill>
                  <a:schemeClr val="bg1"/>
                </a:solidFill>
              </a:rPr>
              <a:t>-productbeoordelingen</a:t>
            </a:r>
          </a:p>
          <a:p>
            <a:r>
              <a:rPr lang="nl-NL" b="1" dirty="0" smtClean="0">
                <a:solidFill>
                  <a:schemeClr val="bg1"/>
                </a:solidFill>
              </a:rPr>
              <a:t>-procesbeoordelingen</a:t>
            </a:r>
          </a:p>
          <a:p>
            <a:endParaRPr lang="nl-NL" b="1" dirty="0" smtClean="0">
              <a:solidFill>
                <a:schemeClr val="bg1"/>
              </a:solidFill>
            </a:endParaRPr>
          </a:p>
          <a:p>
            <a:r>
              <a:rPr lang="nl-NL" b="1" dirty="0" smtClean="0">
                <a:solidFill>
                  <a:schemeClr val="bg1"/>
                </a:solidFill>
              </a:rPr>
              <a:t>-leerlingvolgsystemen</a:t>
            </a:r>
            <a:endParaRPr lang="en-US" b="1" dirty="0">
              <a:solidFill>
                <a:schemeClr val="bg1"/>
              </a:solidFill>
            </a:endParaRPr>
          </a:p>
        </p:txBody>
      </p:sp>
      <p:sp>
        <p:nvSpPr>
          <p:cNvPr id="6" name="TextBox 5"/>
          <p:cNvSpPr txBox="1"/>
          <p:nvPr/>
        </p:nvSpPr>
        <p:spPr>
          <a:xfrm>
            <a:off x="3923928" y="2996952"/>
            <a:ext cx="4752528" cy="2031325"/>
          </a:xfrm>
          <a:prstGeom prst="rect">
            <a:avLst/>
          </a:prstGeom>
          <a:solidFill>
            <a:schemeClr val="accent2"/>
          </a:solidFill>
        </p:spPr>
        <p:txBody>
          <a:bodyPr wrap="square" rtlCol="0">
            <a:spAutoFit/>
          </a:bodyPr>
          <a:lstStyle/>
          <a:p>
            <a:r>
              <a:rPr lang="nl-NL" b="1" dirty="0" smtClean="0">
                <a:solidFill>
                  <a:schemeClr val="bg1"/>
                </a:solidFill>
              </a:rPr>
              <a:t>-vragen</a:t>
            </a:r>
          </a:p>
          <a:p>
            <a:r>
              <a:rPr lang="nl-NL" b="1" dirty="0" smtClean="0">
                <a:solidFill>
                  <a:schemeClr val="bg1"/>
                </a:solidFill>
              </a:rPr>
              <a:t>-observeren</a:t>
            </a:r>
          </a:p>
          <a:p>
            <a:r>
              <a:rPr lang="nl-NL" b="1" dirty="0" smtClean="0">
                <a:solidFill>
                  <a:schemeClr val="bg1"/>
                </a:solidFill>
              </a:rPr>
              <a:t>-authentieke beoordeling</a:t>
            </a:r>
          </a:p>
          <a:p>
            <a:r>
              <a:rPr lang="nl-NL" b="1" dirty="0" smtClean="0">
                <a:solidFill>
                  <a:schemeClr val="bg1"/>
                </a:solidFill>
              </a:rPr>
              <a:t>-portfolio</a:t>
            </a:r>
          </a:p>
          <a:p>
            <a:r>
              <a:rPr lang="nl-NL" b="1" dirty="0">
                <a:solidFill>
                  <a:schemeClr val="bg1"/>
                </a:solidFill>
              </a:rPr>
              <a:t>-</a:t>
            </a:r>
            <a:r>
              <a:rPr lang="nl-NL" b="1" dirty="0" smtClean="0">
                <a:solidFill>
                  <a:schemeClr val="bg1"/>
                </a:solidFill>
              </a:rPr>
              <a:t>logboek</a:t>
            </a:r>
          </a:p>
          <a:p>
            <a:r>
              <a:rPr lang="nl-NL" b="1" dirty="0" smtClean="0">
                <a:solidFill>
                  <a:schemeClr val="bg1"/>
                </a:solidFill>
              </a:rPr>
              <a:t>-</a:t>
            </a:r>
            <a:r>
              <a:rPr lang="nl-NL" b="1" dirty="0" err="1" smtClean="0">
                <a:solidFill>
                  <a:schemeClr val="bg1"/>
                </a:solidFill>
              </a:rPr>
              <a:t>rubrics</a:t>
            </a:r>
            <a:endParaRPr lang="nl-NL" b="1" dirty="0" smtClean="0">
              <a:solidFill>
                <a:schemeClr val="bg1"/>
              </a:solidFill>
            </a:endParaRPr>
          </a:p>
          <a:p>
            <a:r>
              <a:rPr lang="nl-NL" b="1" dirty="0" smtClean="0">
                <a:solidFill>
                  <a:schemeClr val="bg1"/>
                </a:solidFill>
              </a:rPr>
              <a:t>-ontwikkelingsgerichte zelfbeoordeling</a:t>
            </a:r>
          </a:p>
        </p:txBody>
      </p:sp>
      <p:sp>
        <p:nvSpPr>
          <p:cNvPr id="2" name="TextBox 1"/>
          <p:cNvSpPr txBox="1"/>
          <p:nvPr/>
        </p:nvSpPr>
        <p:spPr>
          <a:xfrm>
            <a:off x="539552" y="1052736"/>
            <a:ext cx="6912768" cy="1477328"/>
          </a:xfrm>
          <a:prstGeom prst="rect">
            <a:avLst/>
          </a:prstGeom>
          <a:noFill/>
        </p:spPr>
        <p:txBody>
          <a:bodyPr wrap="square" rtlCol="0">
            <a:spAutoFit/>
          </a:bodyPr>
          <a:lstStyle/>
          <a:p>
            <a:r>
              <a:rPr lang="nl-NL" dirty="0" smtClean="0"/>
              <a:t>Hogere betrokkenheid bij het onderwijs van het kind</a:t>
            </a:r>
          </a:p>
          <a:p>
            <a:endParaRPr lang="nl-NL" dirty="0"/>
          </a:p>
          <a:p>
            <a:r>
              <a:rPr lang="nl-NL" dirty="0" smtClean="0"/>
              <a:t>	Kind heeft inspraak op leerdoelen en beoordelen</a:t>
            </a:r>
          </a:p>
          <a:p>
            <a:r>
              <a:rPr lang="nl-NL" dirty="0"/>
              <a:t>	</a:t>
            </a:r>
            <a:endParaRPr lang="nl-NL" dirty="0" smtClean="0"/>
          </a:p>
          <a:p>
            <a:r>
              <a:rPr lang="nl-NL" dirty="0"/>
              <a:t>	</a:t>
            </a:r>
            <a:endParaRPr lang="nl-NL" dirty="0" smtClean="0"/>
          </a:p>
        </p:txBody>
      </p:sp>
      <p:sp>
        <p:nvSpPr>
          <p:cNvPr id="3" name="TextBox 2"/>
          <p:cNvSpPr txBox="1"/>
          <p:nvPr/>
        </p:nvSpPr>
        <p:spPr>
          <a:xfrm>
            <a:off x="611560" y="5733256"/>
            <a:ext cx="8064896" cy="923330"/>
          </a:xfrm>
          <a:prstGeom prst="rect">
            <a:avLst/>
          </a:prstGeom>
          <a:noFill/>
        </p:spPr>
        <p:txBody>
          <a:bodyPr wrap="square" rtlCol="0">
            <a:spAutoFit/>
          </a:bodyPr>
          <a:lstStyle/>
          <a:p>
            <a:r>
              <a:rPr lang="nl-NL" dirty="0" smtClean="0"/>
              <a:t>Welke wensen en ideeën hebben jullie </a:t>
            </a:r>
            <a:r>
              <a:rPr lang="nl-NL" dirty="0" err="1" smtClean="0"/>
              <a:t>tav</a:t>
            </a:r>
            <a:r>
              <a:rPr lang="nl-NL" dirty="0" smtClean="0"/>
              <a:t> (zelf)beoordelen?</a:t>
            </a:r>
          </a:p>
          <a:p>
            <a:r>
              <a:rPr lang="nl-NL" i="1" dirty="0" smtClean="0"/>
              <a:t>-als team?</a:t>
            </a:r>
          </a:p>
          <a:p>
            <a:r>
              <a:rPr lang="nl-NL" i="1" dirty="0" smtClean="0"/>
              <a:t>-als individuele leerkracht?</a:t>
            </a:r>
            <a:endParaRPr lang="en-US" i="1" dirty="0"/>
          </a:p>
        </p:txBody>
      </p:sp>
      <p:sp>
        <p:nvSpPr>
          <p:cNvPr id="9" name="TextBox 8"/>
          <p:cNvSpPr txBox="1"/>
          <p:nvPr/>
        </p:nvSpPr>
        <p:spPr>
          <a:xfrm>
            <a:off x="4598454" y="2530064"/>
            <a:ext cx="2925874" cy="646331"/>
          </a:xfrm>
          <a:prstGeom prst="rect">
            <a:avLst/>
          </a:prstGeom>
          <a:noFill/>
        </p:spPr>
        <p:txBody>
          <a:bodyPr wrap="square" rtlCol="0">
            <a:spAutoFit/>
          </a:bodyPr>
          <a:lstStyle/>
          <a:p>
            <a:r>
              <a:rPr lang="nl-NL" dirty="0" smtClean="0"/>
              <a:t>Voorbeeld laat maar zien</a:t>
            </a:r>
            <a:endParaRPr lang="en-US" dirty="0"/>
          </a:p>
        </p:txBody>
      </p:sp>
    </p:spTree>
    <p:extLst>
      <p:ext uri="{BB962C8B-B14F-4D97-AF65-F5344CB8AC3E}">
        <p14:creationId xmlns:p14="http://schemas.microsoft.com/office/powerpoint/2010/main" val="24489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7544" y="548680"/>
            <a:ext cx="8424936" cy="369332"/>
          </a:xfrm>
          <a:prstGeom prst="rect">
            <a:avLst/>
          </a:prstGeom>
          <a:solidFill>
            <a:schemeClr val="accent6">
              <a:lumMod val="75000"/>
            </a:schemeClr>
          </a:solidFill>
        </p:spPr>
        <p:txBody>
          <a:bodyPr wrap="square" rtlCol="0">
            <a:spAutoFit/>
          </a:bodyPr>
          <a:lstStyle/>
          <a:p>
            <a:r>
              <a:rPr lang="nl-NL" b="1" dirty="0" smtClean="0">
                <a:solidFill>
                  <a:schemeClr val="bg1"/>
                </a:solidFill>
              </a:rPr>
              <a:t>Wat is wenselijk en mogelijk?</a:t>
            </a:r>
            <a:endParaRPr lang="en-US" b="1" dirty="0">
              <a:solidFill>
                <a:schemeClr val="bg1"/>
              </a:solidFill>
            </a:endParaRPr>
          </a:p>
        </p:txBody>
      </p:sp>
      <p:sp>
        <p:nvSpPr>
          <p:cNvPr id="6" name="TextBox 5"/>
          <p:cNvSpPr txBox="1"/>
          <p:nvPr/>
        </p:nvSpPr>
        <p:spPr>
          <a:xfrm>
            <a:off x="1403648" y="980728"/>
            <a:ext cx="7632848" cy="1200329"/>
          </a:xfrm>
          <a:prstGeom prst="rect">
            <a:avLst/>
          </a:prstGeom>
          <a:noFill/>
        </p:spPr>
        <p:txBody>
          <a:bodyPr wrap="square" rtlCol="0">
            <a:spAutoFit/>
          </a:bodyPr>
          <a:lstStyle/>
          <a:p>
            <a:r>
              <a:rPr lang="nl-NL" dirty="0" smtClean="0"/>
              <a:t>Voorstel:</a:t>
            </a:r>
          </a:p>
          <a:p>
            <a:r>
              <a:rPr lang="nl-NL" dirty="0" smtClean="0"/>
              <a:t>-per vak gericht registreren van vorderingen van kind </a:t>
            </a:r>
            <a:r>
              <a:rPr lang="nl-NL" sz="1600" i="1" dirty="0" smtClean="0"/>
              <a:t>(TULE)</a:t>
            </a:r>
          </a:p>
          <a:p>
            <a:r>
              <a:rPr lang="nl-NL" dirty="0" smtClean="0"/>
              <a:t>-logboek</a:t>
            </a:r>
          </a:p>
          <a:p>
            <a:r>
              <a:rPr lang="nl-NL" dirty="0" smtClean="0"/>
              <a:t>-portfolio</a:t>
            </a:r>
            <a:endParaRPr lang="en-US" dirty="0"/>
          </a:p>
        </p:txBody>
      </p:sp>
      <p:sp>
        <p:nvSpPr>
          <p:cNvPr id="7" name="TextBox 6"/>
          <p:cNvSpPr txBox="1"/>
          <p:nvPr/>
        </p:nvSpPr>
        <p:spPr>
          <a:xfrm>
            <a:off x="1403648" y="2348880"/>
            <a:ext cx="6120680" cy="1477328"/>
          </a:xfrm>
          <a:prstGeom prst="rect">
            <a:avLst/>
          </a:prstGeom>
          <a:noFill/>
        </p:spPr>
        <p:txBody>
          <a:bodyPr wrap="square" rtlCol="0">
            <a:spAutoFit/>
          </a:bodyPr>
          <a:lstStyle/>
          <a:p>
            <a:r>
              <a:rPr lang="nl-NL" dirty="0" smtClean="0"/>
              <a:t>Mogelijk vervolg:</a:t>
            </a:r>
          </a:p>
          <a:p>
            <a:r>
              <a:rPr lang="nl-NL" dirty="0" smtClean="0"/>
              <a:t>-evalueren van werkstukken in de klas</a:t>
            </a:r>
          </a:p>
          <a:p>
            <a:r>
              <a:rPr lang="nl-NL" dirty="0"/>
              <a:t>-leerling </a:t>
            </a:r>
            <a:r>
              <a:rPr lang="nl-NL" dirty="0" smtClean="0"/>
              <a:t>zelf laten reflecteren</a:t>
            </a:r>
            <a:endParaRPr lang="en-US" dirty="0"/>
          </a:p>
          <a:p>
            <a:r>
              <a:rPr lang="nl-NL" dirty="0" smtClean="0"/>
              <a:t>-</a:t>
            </a:r>
            <a:r>
              <a:rPr lang="nl-NL" dirty="0"/>
              <a:t>leerling eigen leerdoelen laten </a:t>
            </a:r>
            <a:r>
              <a:rPr lang="nl-NL" dirty="0" smtClean="0"/>
              <a:t>formuleren</a:t>
            </a:r>
          </a:p>
          <a:p>
            <a:r>
              <a:rPr lang="nl-NL" dirty="0" smtClean="0"/>
              <a:t>-…</a:t>
            </a:r>
            <a:endParaRPr lang="nl-NL"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17368" y="3692857"/>
            <a:ext cx="309562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54460" y="3826208"/>
            <a:ext cx="334516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236537" y="0"/>
            <a:ext cx="907463" cy="307777"/>
          </a:xfrm>
          <a:prstGeom prst="rect">
            <a:avLst/>
          </a:prstGeom>
          <a:noFill/>
        </p:spPr>
        <p:txBody>
          <a:bodyPr wrap="square" rtlCol="0">
            <a:spAutoFit/>
          </a:bodyPr>
          <a:lstStyle/>
          <a:p>
            <a:pPr algn="r"/>
            <a:r>
              <a:rPr lang="nl-NL" sz="1400" dirty="0"/>
              <a:t>5</a:t>
            </a:r>
            <a:r>
              <a:rPr lang="nl-NL" sz="1400" dirty="0" smtClean="0"/>
              <a:t>min</a:t>
            </a:r>
            <a:endParaRPr lang="en-US" sz="1400" dirty="0"/>
          </a:p>
        </p:txBody>
      </p:sp>
      <p:sp>
        <p:nvSpPr>
          <p:cNvPr id="8" name="TextBox 7"/>
          <p:cNvSpPr txBox="1"/>
          <p:nvPr/>
        </p:nvSpPr>
        <p:spPr>
          <a:xfrm>
            <a:off x="179512" y="6209601"/>
            <a:ext cx="3168352" cy="369332"/>
          </a:xfrm>
          <a:prstGeom prst="rect">
            <a:avLst/>
          </a:prstGeom>
          <a:noFill/>
        </p:spPr>
        <p:txBody>
          <a:bodyPr wrap="square" rtlCol="0">
            <a:spAutoFit/>
          </a:bodyPr>
          <a:lstStyle/>
          <a:p>
            <a:r>
              <a:rPr lang="nl-NL" dirty="0" smtClean="0">
                <a:hlinkClick r:id="rId4" action="ppaction://hlinkfile"/>
              </a:rPr>
              <a:t>Voorbeelden</a:t>
            </a:r>
            <a:r>
              <a:rPr lang="nl-NL" dirty="0" smtClean="0"/>
              <a:t> </a:t>
            </a:r>
            <a:r>
              <a:rPr lang="nl-NL" dirty="0" smtClean="0">
                <a:solidFill>
                  <a:srgbClr val="FF0000"/>
                </a:solidFill>
              </a:rPr>
              <a:t>LINK?</a:t>
            </a:r>
            <a:endParaRPr lang="en-US" dirty="0"/>
          </a:p>
        </p:txBody>
      </p:sp>
    </p:spTree>
    <p:extLst>
      <p:ext uri="{BB962C8B-B14F-4D97-AF65-F5344CB8AC3E}">
        <p14:creationId xmlns:p14="http://schemas.microsoft.com/office/powerpoint/2010/main" val="2983959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IMG_023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3038"/>
            <a:ext cx="9144000" cy="685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descr="Image.144299414381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546"/>
            <a:ext cx="9144000" cy="6829778"/>
          </a:xfrm>
          <a:prstGeom prst="rect">
            <a:avLst/>
          </a:prstGeom>
        </p:spPr>
      </p:pic>
      <p:pic>
        <p:nvPicPr>
          <p:cNvPr id="5" name="Afbeelding 4" descr="Image.1442994143811.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8222"/>
            <a:ext cx="9144000" cy="6829778"/>
          </a:xfrm>
          <a:prstGeom prst="rect">
            <a:avLst/>
          </a:prstGeom>
        </p:spPr>
      </p:pic>
      <p:pic>
        <p:nvPicPr>
          <p:cNvPr id="6" name="Afbeelding 5" descr="Image.1442994143812.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144000" cy="6829778"/>
          </a:xfrm>
          <a:prstGeom prst="rect">
            <a:avLst/>
          </a:prstGeom>
        </p:spPr>
      </p:pic>
      <p:pic>
        <p:nvPicPr>
          <p:cNvPr id="7" name="Afbeelding 6" descr="Image.1442994143813.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9144000" cy="6829778"/>
          </a:xfrm>
          <a:prstGeom prst="rect">
            <a:avLst/>
          </a:prstGeom>
        </p:spPr>
      </p:pic>
      <p:sp>
        <p:nvSpPr>
          <p:cNvPr id="8" name="Rechthoek 7"/>
          <p:cNvSpPr/>
          <p:nvPr/>
        </p:nvSpPr>
        <p:spPr>
          <a:xfrm>
            <a:off x="1907704" y="980728"/>
            <a:ext cx="5544616" cy="4896544"/>
          </a:xfrm>
          <a:prstGeom prst="rect">
            <a:avLst/>
          </a:prstGeom>
          <a:solidFill>
            <a:srgbClr val="A2BE08"/>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9" name="Rechthoek 8"/>
          <p:cNvSpPr/>
          <p:nvPr/>
        </p:nvSpPr>
        <p:spPr>
          <a:xfrm>
            <a:off x="2051720" y="1124744"/>
            <a:ext cx="5310336" cy="4585871"/>
          </a:xfrm>
          <a:prstGeom prst="rect">
            <a:avLst/>
          </a:prstGeom>
        </p:spPr>
        <p:txBody>
          <a:bodyPr wrap="square">
            <a:spAutoFit/>
          </a:bodyPr>
          <a:lstStyle/>
          <a:p>
            <a:endParaRPr lang="en-US" b="1" dirty="0"/>
          </a:p>
          <a:p>
            <a:r>
              <a:rPr lang="en-US" b="1" dirty="0" smtClean="0"/>
              <a:t> </a:t>
            </a:r>
            <a:r>
              <a:rPr lang="en-US" sz="2000" b="1" dirty="0" err="1"/>
              <a:t>Vorderingen</a:t>
            </a:r>
            <a:r>
              <a:rPr lang="en-US" sz="2000" b="1" dirty="0"/>
              <a:t> </a:t>
            </a:r>
            <a:r>
              <a:rPr lang="en-US" sz="2000" b="1" dirty="0" err="1"/>
              <a:t>individuele</a:t>
            </a:r>
            <a:r>
              <a:rPr lang="en-US" sz="2000" b="1" dirty="0"/>
              <a:t> </a:t>
            </a:r>
            <a:r>
              <a:rPr lang="en-US" sz="2000" b="1" dirty="0" err="1"/>
              <a:t>leerlingen</a:t>
            </a:r>
            <a:r>
              <a:rPr lang="en-US" sz="2000" b="1" dirty="0"/>
              <a:t> </a:t>
            </a:r>
            <a:r>
              <a:rPr lang="en-US" sz="2000" b="1" dirty="0" err="1"/>
              <a:t>voor</a:t>
            </a:r>
            <a:r>
              <a:rPr lang="en-US" sz="2000" b="1" dirty="0"/>
              <a:t> </a:t>
            </a:r>
            <a:r>
              <a:rPr lang="en-US" sz="2000" b="1" dirty="0" smtClean="0"/>
              <a:t> </a:t>
            </a:r>
          </a:p>
          <a:p>
            <a:r>
              <a:rPr lang="en-US" sz="2000" b="1" dirty="0"/>
              <a:t> </a:t>
            </a:r>
            <a:r>
              <a:rPr lang="en-US" sz="2000" b="1" dirty="0" err="1" smtClean="0"/>
              <a:t>cultuur</a:t>
            </a:r>
            <a:r>
              <a:rPr lang="en-US" sz="2000" b="1" dirty="0" smtClean="0"/>
              <a:t> </a:t>
            </a:r>
          </a:p>
          <a:p>
            <a:pPr marL="285750" indent="-285750">
              <a:buFontTx/>
              <a:buChar char="-"/>
            </a:pPr>
            <a:r>
              <a:rPr lang="en-US" dirty="0" err="1" smtClean="0"/>
              <a:t>meer</a:t>
            </a:r>
            <a:r>
              <a:rPr lang="en-US" dirty="0" smtClean="0"/>
              <a:t> </a:t>
            </a:r>
            <a:r>
              <a:rPr lang="en-US" dirty="0"/>
              <a:t>‘</a:t>
            </a:r>
            <a:r>
              <a:rPr lang="en-US" dirty="0" err="1"/>
              <a:t>volgend</a:t>
            </a:r>
            <a:r>
              <a:rPr lang="en-US" dirty="0"/>
              <a:t>’ </a:t>
            </a:r>
            <a:r>
              <a:rPr lang="en-US" dirty="0" err="1"/>
              <a:t>vastleggen</a:t>
            </a:r>
            <a:r>
              <a:rPr lang="en-US" dirty="0"/>
              <a:t> of </a:t>
            </a:r>
            <a:r>
              <a:rPr lang="en-US" dirty="0" err="1"/>
              <a:t>meer</a:t>
            </a:r>
            <a:r>
              <a:rPr lang="en-US" dirty="0"/>
              <a:t> ‘</a:t>
            </a:r>
            <a:r>
              <a:rPr lang="en-US" dirty="0" err="1"/>
              <a:t>beoordelend</a:t>
            </a:r>
            <a:r>
              <a:rPr lang="en-US" dirty="0"/>
              <a:t>’ </a:t>
            </a:r>
            <a:r>
              <a:rPr lang="en-US" dirty="0" err="1"/>
              <a:t>vastleggen</a:t>
            </a:r>
            <a:r>
              <a:rPr lang="en-US" dirty="0"/>
              <a:t/>
            </a:r>
            <a:br>
              <a:rPr lang="en-US" dirty="0"/>
            </a:br>
            <a:endParaRPr lang="en-US" dirty="0"/>
          </a:p>
          <a:p>
            <a:r>
              <a:rPr lang="en-US" dirty="0" smtClean="0"/>
              <a:t> - </a:t>
            </a:r>
            <a:r>
              <a:rPr lang="en-US" dirty="0" err="1"/>
              <a:t>uitwerking</a:t>
            </a:r>
            <a:r>
              <a:rPr lang="en-US" dirty="0"/>
              <a:t> </a:t>
            </a:r>
            <a:r>
              <a:rPr lang="en-US" dirty="0" err="1"/>
              <a:t>enkele</a:t>
            </a:r>
            <a:r>
              <a:rPr lang="en-US" dirty="0"/>
              <a:t> </a:t>
            </a:r>
            <a:r>
              <a:rPr lang="en-US" dirty="0" err="1"/>
              <a:t>indicatoren</a:t>
            </a:r>
            <a:r>
              <a:rPr lang="en-US" dirty="0"/>
              <a:t> </a:t>
            </a:r>
            <a:r>
              <a:rPr lang="en-US" dirty="0" err="1"/>
              <a:t>m.b.t</a:t>
            </a:r>
            <a:r>
              <a:rPr lang="en-US" dirty="0"/>
              <a:t>. </a:t>
            </a:r>
            <a:r>
              <a:rPr lang="en-US" dirty="0" smtClean="0"/>
              <a:t> </a:t>
            </a:r>
          </a:p>
          <a:p>
            <a:r>
              <a:rPr lang="en-US" dirty="0"/>
              <a:t> </a:t>
            </a:r>
            <a:r>
              <a:rPr lang="en-US" dirty="0" smtClean="0"/>
              <a:t>   </a:t>
            </a:r>
            <a:r>
              <a:rPr lang="en-US" dirty="0" err="1" smtClean="0"/>
              <a:t>beoordelen</a:t>
            </a:r>
            <a:r>
              <a:rPr lang="en-US" dirty="0" smtClean="0"/>
              <a:t> </a:t>
            </a:r>
            <a:r>
              <a:rPr lang="en-US" dirty="0" err="1"/>
              <a:t>voor</a:t>
            </a:r>
            <a:r>
              <a:rPr lang="en-US" dirty="0"/>
              <a:t> </a:t>
            </a:r>
            <a:r>
              <a:rPr lang="en-US" dirty="0" err="1"/>
              <a:t>groep</a:t>
            </a:r>
            <a:r>
              <a:rPr lang="en-US" dirty="0"/>
              <a:t> 1/2 t/m </a:t>
            </a:r>
            <a:r>
              <a:rPr lang="en-US" dirty="0" smtClean="0"/>
              <a:t>7</a:t>
            </a:r>
            <a:r>
              <a:rPr lang="en-US" dirty="0"/>
              <a:t>/8:</a:t>
            </a:r>
            <a:br>
              <a:rPr lang="en-US" dirty="0"/>
            </a:br>
            <a:endParaRPr lang="en-US" dirty="0" smtClean="0"/>
          </a:p>
          <a:p>
            <a:pPr marL="342900" indent="-342900">
              <a:buAutoNum type="alphaLcPeriod"/>
            </a:pPr>
            <a:r>
              <a:rPr lang="en-US" dirty="0" err="1" smtClean="0"/>
              <a:t>generieke</a:t>
            </a:r>
            <a:r>
              <a:rPr lang="en-US" dirty="0" smtClean="0"/>
              <a:t> </a:t>
            </a:r>
            <a:r>
              <a:rPr lang="en-US" dirty="0"/>
              <a:t>(</a:t>
            </a:r>
            <a:r>
              <a:rPr lang="en-US" dirty="0" err="1"/>
              <a:t>creatief</a:t>
            </a:r>
            <a:r>
              <a:rPr lang="en-US" dirty="0"/>
              <a:t> </a:t>
            </a:r>
            <a:r>
              <a:rPr lang="en-US" dirty="0" err="1"/>
              <a:t>proces</a:t>
            </a:r>
            <a:r>
              <a:rPr lang="en-US" dirty="0"/>
              <a:t> en </a:t>
            </a:r>
            <a:r>
              <a:rPr lang="en-US" dirty="0" err="1"/>
              <a:t>reflectief</a:t>
            </a:r>
            <a:r>
              <a:rPr lang="en-US" dirty="0"/>
              <a:t> </a:t>
            </a:r>
            <a:r>
              <a:rPr lang="en-US" dirty="0" err="1"/>
              <a:t>handelen</a:t>
            </a:r>
            <a:r>
              <a:rPr lang="en-US" dirty="0"/>
              <a:t>)                                                  </a:t>
            </a:r>
            <a:endParaRPr lang="en-US" dirty="0" smtClean="0"/>
          </a:p>
          <a:p>
            <a:r>
              <a:rPr lang="en-US" dirty="0" smtClean="0"/>
              <a:t>b</a:t>
            </a:r>
            <a:r>
              <a:rPr lang="en-US" dirty="0"/>
              <a:t>. </a:t>
            </a:r>
            <a:r>
              <a:rPr lang="en-US" dirty="0" smtClean="0"/>
              <a:t> </a:t>
            </a:r>
            <a:r>
              <a:rPr lang="en-US" dirty="0" err="1" smtClean="0"/>
              <a:t>vakspecifieke</a:t>
            </a:r>
            <a:r>
              <a:rPr lang="en-US" dirty="0" smtClean="0"/>
              <a:t> ‘</a:t>
            </a:r>
            <a:r>
              <a:rPr lang="en-US" dirty="0" err="1" smtClean="0"/>
              <a:t>middelen</a:t>
            </a:r>
            <a:r>
              <a:rPr lang="en-US" dirty="0"/>
              <a:t>’ in </a:t>
            </a:r>
            <a:r>
              <a:rPr lang="en-US" dirty="0" err="1"/>
              <a:t>dienst</a:t>
            </a:r>
            <a:r>
              <a:rPr lang="en-US" dirty="0"/>
              <a:t> van </a:t>
            </a:r>
            <a:r>
              <a:rPr lang="en-US" dirty="0" smtClean="0"/>
              <a:t>   </a:t>
            </a:r>
          </a:p>
          <a:p>
            <a:r>
              <a:rPr lang="en-US" dirty="0"/>
              <a:t> </a:t>
            </a:r>
            <a:r>
              <a:rPr lang="en-US" dirty="0" smtClean="0"/>
              <a:t>    </a:t>
            </a:r>
            <a:r>
              <a:rPr lang="en-US" dirty="0" err="1" smtClean="0"/>
              <a:t>volgen</a:t>
            </a:r>
            <a:r>
              <a:rPr lang="en-US" dirty="0"/>
              <a:t>/</a:t>
            </a:r>
            <a:r>
              <a:rPr lang="en-US" dirty="0" err="1"/>
              <a:t>beoordelen</a:t>
            </a:r>
            <a:r>
              <a:rPr lang="en-US" dirty="0"/>
              <a:t> </a:t>
            </a:r>
          </a:p>
          <a:p>
            <a:endParaRPr lang="en-US" dirty="0"/>
          </a:p>
          <a:p>
            <a:r>
              <a:rPr lang="en-US" dirty="0" smtClean="0"/>
              <a:t> - </a:t>
            </a:r>
            <a:r>
              <a:rPr lang="en-US" dirty="0" err="1" smtClean="0"/>
              <a:t>implementatietraject</a:t>
            </a:r>
            <a:r>
              <a:rPr lang="en-US" dirty="0" smtClean="0"/>
              <a:t> </a:t>
            </a:r>
            <a:r>
              <a:rPr lang="en-US" dirty="0"/>
              <a:t>per </a:t>
            </a:r>
            <a:r>
              <a:rPr lang="en-US" dirty="0" err="1"/>
              <a:t>pilotschool</a:t>
            </a:r>
            <a:r>
              <a:rPr lang="en-US" dirty="0"/>
              <a:t/>
            </a:r>
            <a:br>
              <a:rPr lang="en-US" dirty="0"/>
            </a:br>
            <a:r>
              <a:rPr lang="en-US" dirty="0"/>
              <a:t> </a:t>
            </a:r>
            <a:endParaRPr lang="nl-NL" b="1" dirty="0"/>
          </a:p>
        </p:txBody>
      </p:sp>
    </p:spTree>
    <p:extLst>
      <p:ext uri="{BB962C8B-B14F-4D97-AF65-F5344CB8AC3E}">
        <p14:creationId xmlns:p14="http://schemas.microsoft.com/office/powerpoint/2010/main" val="100870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699792" y="620688"/>
            <a:ext cx="5688632" cy="646331"/>
          </a:xfrm>
          <a:prstGeom prst="rect">
            <a:avLst/>
          </a:prstGeom>
          <a:noFill/>
        </p:spPr>
        <p:txBody>
          <a:bodyPr wrap="square" rtlCol="0">
            <a:spAutoFit/>
          </a:bodyPr>
          <a:lstStyle/>
          <a:p>
            <a:r>
              <a:rPr lang="nl-NL" dirty="0" smtClean="0"/>
              <a:t>Taakomschrijving  van de educatief medewerker</a:t>
            </a:r>
          </a:p>
          <a:p>
            <a:r>
              <a:rPr lang="nl-NL" dirty="0" smtClean="0"/>
              <a:t>en scholen </a:t>
            </a:r>
            <a:endParaRPr lang="nl-NL" dirty="0"/>
          </a:p>
        </p:txBody>
      </p:sp>
      <p:sp>
        <p:nvSpPr>
          <p:cNvPr id="4" name="Tekstvak 3"/>
          <p:cNvSpPr txBox="1"/>
          <p:nvPr/>
        </p:nvSpPr>
        <p:spPr>
          <a:xfrm>
            <a:off x="408037" y="3459866"/>
            <a:ext cx="1836204" cy="369332"/>
          </a:xfrm>
          <a:prstGeom prst="rect">
            <a:avLst/>
          </a:prstGeom>
          <a:solidFill>
            <a:schemeClr val="accent2">
              <a:lumMod val="75000"/>
            </a:schemeClr>
          </a:solidFill>
        </p:spPr>
        <p:txBody>
          <a:bodyPr wrap="square" rtlCol="0">
            <a:spAutoFit/>
          </a:bodyPr>
          <a:lstStyle/>
          <a:p>
            <a:pPr algn="ctr"/>
            <a:r>
              <a:rPr lang="nl-NL" dirty="0" smtClean="0">
                <a:solidFill>
                  <a:schemeClr val="bg1"/>
                </a:solidFill>
              </a:rPr>
              <a:t>Productie</a:t>
            </a:r>
            <a:endParaRPr lang="nl-NL" dirty="0">
              <a:solidFill>
                <a:schemeClr val="bg1"/>
              </a:solidFill>
            </a:endParaRPr>
          </a:p>
        </p:txBody>
      </p:sp>
      <p:sp>
        <p:nvSpPr>
          <p:cNvPr id="5" name="Tekstvak 4"/>
          <p:cNvSpPr txBox="1"/>
          <p:nvPr/>
        </p:nvSpPr>
        <p:spPr>
          <a:xfrm>
            <a:off x="408037" y="2025232"/>
            <a:ext cx="1836204" cy="646331"/>
          </a:xfrm>
          <a:prstGeom prst="rect">
            <a:avLst/>
          </a:prstGeom>
          <a:solidFill>
            <a:schemeClr val="accent2"/>
          </a:solidFill>
          <a:ln>
            <a:solidFill>
              <a:srgbClr val="FF0000"/>
            </a:solidFill>
          </a:ln>
        </p:spPr>
        <p:txBody>
          <a:bodyPr wrap="square" rtlCol="0">
            <a:spAutoFit/>
          </a:bodyPr>
          <a:lstStyle/>
          <a:p>
            <a:pPr algn="ctr"/>
            <a:r>
              <a:rPr lang="nl-NL" dirty="0" smtClean="0">
                <a:solidFill>
                  <a:schemeClr val="bg1"/>
                </a:solidFill>
              </a:rPr>
              <a:t>Lessuggestie vooraf</a:t>
            </a:r>
            <a:endParaRPr lang="nl-NL" dirty="0">
              <a:solidFill>
                <a:schemeClr val="bg1"/>
              </a:solidFill>
            </a:endParaRPr>
          </a:p>
        </p:txBody>
      </p:sp>
      <p:sp>
        <p:nvSpPr>
          <p:cNvPr id="6" name="Tekstvak 5"/>
          <p:cNvSpPr txBox="1"/>
          <p:nvPr/>
        </p:nvSpPr>
        <p:spPr>
          <a:xfrm>
            <a:off x="408037" y="4615779"/>
            <a:ext cx="1836204" cy="646331"/>
          </a:xfrm>
          <a:prstGeom prst="rect">
            <a:avLst/>
          </a:prstGeom>
          <a:solidFill>
            <a:schemeClr val="accent2"/>
          </a:solidFill>
          <a:ln>
            <a:solidFill>
              <a:srgbClr val="FF0000"/>
            </a:solidFill>
          </a:ln>
        </p:spPr>
        <p:txBody>
          <a:bodyPr wrap="square" rtlCol="0">
            <a:spAutoFit/>
          </a:bodyPr>
          <a:lstStyle/>
          <a:p>
            <a:pPr algn="ctr"/>
            <a:r>
              <a:rPr lang="nl-NL" dirty="0" smtClean="0">
                <a:solidFill>
                  <a:schemeClr val="bg1"/>
                </a:solidFill>
              </a:rPr>
              <a:t>Lessuggestie achteraf</a:t>
            </a:r>
            <a:endParaRPr lang="nl-NL" dirty="0">
              <a:solidFill>
                <a:schemeClr val="bg1"/>
              </a:solidFill>
            </a:endParaRPr>
          </a:p>
        </p:txBody>
      </p:sp>
      <p:cxnSp>
        <p:nvCxnSpPr>
          <p:cNvPr id="8" name="Rechte verbindingslijn met pijl 7"/>
          <p:cNvCxnSpPr>
            <a:stCxn id="5" idx="2"/>
            <a:endCxn id="4" idx="0"/>
          </p:cNvCxnSpPr>
          <p:nvPr/>
        </p:nvCxnSpPr>
        <p:spPr>
          <a:xfrm>
            <a:off x="1326139" y="2671563"/>
            <a:ext cx="0" cy="7883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4" idx="2"/>
            <a:endCxn id="6" idx="0"/>
          </p:cNvCxnSpPr>
          <p:nvPr/>
        </p:nvCxnSpPr>
        <p:spPr>
          <a:xfrm>
            <a:off x="1326139" y="3829198"/>
            <a:ext cx="0" cy="78658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2825233" y="3180172"/>
            <a:ext cx="1062118" cy="923330"/>
          </a:xfrm>
          <a:prstGeom prst="rect">
            <a:avLst/>
          </a:prstGeom>
          <a:solidFill>
            <a:srgbClr val="FFC000"/>
          </a:solidFill>
        </p:spPr>
        <p:txBody>
          <a:bodyPr wrap="square" rtlCol="0">
            <a:spAutoFit/>
          </a:bodyPr>
          <a:lstStyle/>
          <a:p>
            <a:pPr algn="ctr"/>
            <a:r>
              <a:rPr lang="nl-NL" dirty="0" smtClean="0"/>
              <a:t>Rest KO-vakken</a:t>
            </a:r>
            <a:endParaRPr lang="nl-NL" dirty="0"/>
          </a:p>
        </p:txBody>
      </p:sp>
      <p:sp>
        <p:nvSpPr>
          <p:cNvPr id="15" name="Tekstvak 14"/>
          <p:cNvSpPr txBox="1"/>
          <p:nvPr/>
        </p:nvSpPr>
        <p:spPr>
          <a:xfrm>
            <a:off x="4018953" y="3182867"/>
            <a:ext cx="1152128" cy="923330"/>
          </a:xfrm>
          <a:prstGeom prst="rect">
            <a:avLst/>
          </a:prstGeom>
          <a:solidFill>
            <a:srgbClr val="FFC000"/>
          </a:solidFill>
        </p:spPr>
        <p:txBody>
          <a:bodyPr wrap="square" rtlCol="0">
            <a:spAutoFit/>
          </a:bodyPr>
          <a:lstStyle/>
          <a:p>
            <a:pPr algn="ctr"/>
            <a:r>
              <a:rPr lang="nl-NL" dirty="0" smtClean="0"/>
              <a:t>Rest OJW-vakken</a:t>
            </a:r>
            <a:endParaRPr lang="nl-NL" dirty="0"/>
          </a:p>
        </p:txBody>
      </p:sp>
      <p:sp>
        <p:nvSpPr>
          <p:cNvPr id="16" name="Tekstvak 15"/>
          <p:cNvSpPr txBox="1"/>
          <p:nvPr/>
        </p:nvSpPr>
        <p:spPr>
          <a:xfrm>
            <a:off x="5332586" y="3318670"/>
            <a:ext cx="1728192" cy="646331"/>
          </a:xfrm>
          <a:prstGeom prst="rect">
            <a:avLst/>
          </a:prstGeom>
          <a:solidFill>
            <a:schemeClr val="bg2">
              <a:lumMod val="90000"/>
            </a:schemeClr>
          </a:solidFill>
        </p:spPr>
        <p:txBody>
          <a:bodyPr wrap="square" rtlCol="0">
            <a:spAutoFit/>
          </a:bodyPr>
          <a:lstStyle/>
          <a:p>
            <a:pPr algn="ctr"/>
            <a:r>
              <a:rPr lang="nl-NL" dirty="0" smtClean="0"/>
              <a:t>Instrumentele vakken</a:t>
            </a:r>
            <a:endParaRPr lang="nl-NL" dirty="0"/>
          </a:p>
        </p:txBody>
      </p:sp>
      <p:cxnSp>
        <p:nvCxnSpPr>
          <p:cNvPr id="18" name="Rechte verbindingslijn met pijl 17"/>
          <p:cNvCxnSpPr>
            <a:stCxn id="5" idx="3"/>
            <a:endCxn id="14" idx="1"/>
          </p:cNvCxnSpPr>
          <p:nvPr/>
        </p:nvCxnSpPr>
        <p:spPr>
          <a:xfrm>
            <a:off x="2244241" y="2348398"/>
            <a:ext cx="580992" cy="1293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6" idx="3"/>
            <a:endCxn id="14" idx="1"/>
          </p:cNvCxnSpPr>
          <p:nvPr/>
        </p:nvCxnSpPr>
        <p:spPr>
          <a:xfrm flipV="1">
            <a:off x="2244241" y="3641837"/>
            <a:ext cx="580992" cy="1297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a:stCxn id="14" idx="3"/>
            <a:endCxn id="15" idx="1"/>
          </p:cNvCxnSpPr>
          <p:nvPr/>
        </p:nvCxnSpPr>
        <p:spPr>
          <a:xfrm>
            <a:off x="3887351" y="3641837"/>
            <a:ext cx="131602" cy="2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a:stCxn id="15" idx="3"/>
            <a:endCxn id="16" idx="1"/>
          </p:cNvCxnSpPr>
          <p:nvPr/>
        </p:nvCxnSpPr>
        <p:spPr>
          <a:xfrm flipV="1">
            <a:off x="5171081" y="3641836"/>
            <a:ext cx="161505" cy="2696"/>
          </a:xfrm>
          <a:prstGeom prst="line">
            <a:avLst/>
          </a:prstGeom>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362605" y="5845918"/>
            <a:ext cx="8596436" cy="369332"/>
          </a:xfrm>
          <a:prstGeom prst="rect">
            <a:avLst/>
          </a:prstGeom>
          <a:solidFill>
            <a:srgbClr val="FF0000"/>
          </a:solidFill>
        </p:spPr>
        <p:txBody>
          <a:bodyPr wrap="square" rtlCol="0">
            <a:spAutoFit/>
          </a:bodyPr>
          <a:lstStyle/>
          <a:p>
            <a:pPr algn="ctr"/>
            <a:r>
              <a:rPr lang="nl-NL" i="1" dirty="0" smtClean="0">
                <a:solidFill>
                  <a:schemeClr val="bg1"/>
                </a:solidFill>
              </a:rPr>
              <a:t>TULE zijn richtinggevend</a:t>
            </a:r>
            <a:endParaRPr lang="nl-NL" i="1" dirty="0">
              <a:solidFill>
                <a:schemeClr val="bg1"/>
              </a:solidFill>
            </a:endParaRPr>
          </a:p>
        </p:txBody>
      </p:sp>
      <p:sp>
        <p:nvSpPr>
          <p:cNvPr id="7" name="Tekstvak 6"/>
          <p:cNvSpPr txBox="1"/>
          <p:nvPr/>
        </p:nvSpPr>
        <p:spPr>
          <a:xfrm rot="18628371">
            <a:off x="2991430" y="2160235"/>
            <a:ext cx="1802842" cy="307777"/>
          </a:xfrm>
          <a:prstGeom prst="rect">
            <a:avLst/>
          </a:prstGeom>
          <a:noFill/>
        </p:spPr>
        <p:txBody>
          <a:bodyPr wrap="square" rtlCol="0">
            <a:spAutoFit/>
          </a:bodyPr>
          <a:lstStyle/>
          <a:p>
            <a:r>
              <a:rPr lang="nl-NL" sz="1400" i="1" dirty="0"/>
              <a:t>k</a:t>
            </a:r>
            <a:r>
              <a:rPr lang="nl-NL" sz="1400" i="1" dirty="0" smtClean="0"/>
              <a:t>unst en cultuur</a:t>
            </a:r>
            <a:endParaRPr lang="nl-NL" sz="1400" i="1" dirty="0"/>
          </a:p>
        </p:txBody>
      </p:sp>
      <p:sp>
        <p:nvSpPr>
          <p:cNvPr id="17" name="Tekstvak 16"/>
          <p:cNvSpPr txBox="1"/>
          <p:nvPr/>
        </p:nvSpPr>
        <p:spPr>
          <a:xfrm rot="18628371">
            <a:off x="4219976" y="2126215"/>
            <a:ext cx="1802842" cy="307777"/>
          </a:xfrm>
          <a:prstGeom prst="rect">
            <a:avLst/>
          </a:prstGeom>
          <a:noFill/>
        </p:spPr>
        <p:txBody>
          <a:bodyPr wrap="square" rtlCol="0">
            <a:spAutoFit/>
          </a:bodyPr>
          <a:lstStyle/>
          <a:p>
            <a:r>
              <a:rPr lang="nl-NL" sz="1400" i="1" dirty="0" smtClean="0"/>
              <a:t>erfgoed</a:t>
            </a:r>
            <a:endParaRPr lang="nl-NL" sz="1400" i="1" dirty="0"/>
          </a:p>
        </p:txBody>
      </p:sp>
      <p:sp>
        <p:nvSpPr>
          <p:cNvPr id="28" name="Tekstvak 27"/>
          <p:cNvSpPr txBox="1"/>
          <p:nvPr/>
        </p:nvSpPr>
        <p:spPr>
          <a:xfrm>
            <a:off x="408037" y="6309320"/>
            <a:ext cx="8596436" cy="369332"/>
          </a:xfrm>
          <a:prstGeom prst="rect">
            <a:avLst/>
          </a:prstGeom>
          <a:solidFill>
            <a:schemeClr val="bg1">
              <a:lumMod val="65000"/>
            </a:schemeClr>
          </a:solidFill>
        </p:spPr>
        <p:txBody>
          <a:bodyPr wrap="square" rtlCol="0">
            <a:spAutoFit/>
          </a:bodyPr>
          <a:lstStyle/>
          <a:p>
            <a:r>
              <a:rPr lang="nl-NL" b="1" dirty="0" smtClean="0">
                <a:solidFill>
                  <a:schemeClr val="bg1"/>
                </a:solidFill>
              </a:rPr>
              <a:t>       </a:t>
            </a:r>
            <a:r>
              <a:rPr lang="nl-NL" b="1" dirty="0" smtClean="0">
                <a:solidFill>
                  <a:srgbClr val="C00000"/>
                </a:solidFill>
              </a:rPr>
              <a:t>KOS</a:t>
            </a:r>
            <a:r>
              <a:rPr lang="nl-NL" dirty="0" smtClean="0">
                <a:solidFill>
                  <a:schemeClr val="bg1"/>
                </a:solidFill>
              </a:rPr>
              <a:t>	</a:t>
            </a:r>
            <a:r>
              <a:rPr lang="nl-NL" dirty="0">
                <a:solidFill>
                  <a:schemeClr val="bg1"/>
                </a:solidFill>
              </a:rPr>
              <a:t> </a:t>
            </a:r>
            <a:r>
              <a:rPr lang="nl-NL" dirty="0" smtClean="0">
                <a:solidFill>
                  <a:schemeClr val="bg1"/>
                </a:solidFill>
              </a:rPr>
              <a:t>            </a:t>
            </a:r>
            <a:r>
              <a:rPr lang="nl-NL" b="1" dirty="0" smtClean="0">
                <a:solidFill>
                  <a:srgbClr val="FFC000"/>
                </a:solidFill>
              </a:rPr>
              <a:t>Wijkprojecten</a:t>
            </a:r>
            <a:r>
              <a:rPr lang="nl-NL" dirty="0" smtClean="0">
                <a:solidFill>
                  <a:schemeClr val="bg1"/>
                </a:solidFill>
              </a:rPr>
              <a:t>		     </a:t>
            </a:r>
            <a:r>
              <a:rPr lang="nl-NL" dirty="0" smtClean="0"/>
              <a:t>Pilotscholen</a:t>
            </a:r>
            <a:endParaRPr lang="nl-NL" dirty="0"/>
          </a:p>
        </p:txBody>
      </p:sp>
      <p:sp>
        <p:nvSpPr>
          <p:cNvPr id="31" name="Tekstvak 30"/>
          <p:cNvSpPr txBox="1"/>
          <p:nvPr/>
        </p:nvSpPr>
        <p:spPr>
          <a:xfrm>
            <a:off x="7191225" y="3226338"/>
            <a:ext cx="1800200" cy="830997"/>
          </a:xfrm>
          <a:prstGeom prst="rect">
            <a:avLst/>
          </a:prstGeom>
          <a:solidFill>
            <a:schemeClr val="bg2">
              <a:lumMod val="90000"/>
            </a:schemeClr>
          </a:solidFill>
        </p:spPr>
        <p:txBody>
          <a:bodyPr wrap="square" rtlCol="0">
            <a:spAutoFit/>
          </a:bodyPr>
          <a:lstStyle/>
          <a:p>
            <a:r>
              <a:rPr lang="nl-NL" sz="1200" dirty="0" smtClean="0"/>
              <a:t>Meten en toetsen van effect Cultuurontmoeting</a:t>
            </a:r>
          </a:p>
          <a:p>
            <a:r>
              <a:rPr lang="nl-NL" sz="1200" dirty="0" smtClean="0"/>
              <a:t>(leerlingvolgsysteem)</a:t>
            </a:r>
            <a:endParaRPr lang="nl-NL" sz="1200" dirty="0"/>
          </a:p>
        </p:txBody>
      </p:sp>
      <p:cxnSp>
        <p:nvCxnSpPr>
          <p:cNvPr id="36" name="Rechte verbindingslijn 35"/>
          <p:cNvCxnSpPr>
            <a:stCxn id="16" idx="3"/>
            <a:endCxn id="31" idx="1"/>
          </p:cNvCxnSpPr>
          <p:nvPr/>
        </p:nvCxnSpPr>
        <p:spPr>
          <a:xfrm>
            <a:off x="7060778" y="3641836"/>
            <a:ext cx="130447"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a:off x="357859" y="2025232"/>
            <a:ext cx="2125910" cy="4634554"/>
          </a:xfrm>
          <a:prstGeom prst="rect">
            <a:avLst/>
          </a:prstGeom>
          <a:solidFill>
            <a:srgbClr val="4F81BD">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p:nvSpPr>
        <p:spPr>
          <a:xfrm>
            <a:off x="2829895" y="2018386"/>
            <a:ext cx="2421937" cy="4634554"/>
          </a:xfrm>
          <a:prstGeom prst="rect">
            <a:avLst/>
          </a:prstGeom>
          <a:solidFill>
            <a:srgbClr val="F2F21A">
              <a:alpha val="2274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p:nvSpPr>
        <p:spPr>
          <a:xfrm>
            <a:off x="328747" y="2012869"/>
            <a:ext cx="4938863" cy="4634554"/>
          </a:xfrm>
          <a:prstGeom prst="rect">
            <a:avLst/>
          </a:prstGeom>
          <a:solidFill>
            <a:srgbClr val="FF0000">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80539" y="1494493"/>
            <a:ext cx="5184576" cy="369332"/>
          </a:xfrm>
          <a:prstGeom prst="rect">
            <a:avLst/>
          </a:prstGeom>
          <a:noFill/>
        </p:spPr>
        <p:txBody>
          <a:bodyPr wrap="square" rtlCol="0">
            <a:spAutoFit/>
          </a:bodyPr>
          <a:lstStyle/>
          <a:p>
            <a:r>
              <a:rPr lang="nl-NL" dirty="0" smtClean="0"/>
              <a:t>5. Verkennen basisschoolmethoden</a:t>
            </a:r>
            <a:endParaRPr lang="nl-NL" dirty="0"/>
          </a:p>
        </p:txBody>
      </p:sp>
    </p:spTree>
    <p:extLst>
      <p:ext uri="{BB962C8B-B14F-4D97-AF65-F5344CB8AC3E}">
        <p14:creationId xmlns:p14="http://schemas.microsoft.com/office/powerpoint/2010/main" val="24144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25"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Opzet bijeenkomst(en)</a:t>
            </a:r>
            <a:endParaRPr lang="en-US" dirty="0"/>
          </a:p>
        </p:txBody>
      </p:sp>
      <p:sp>
        <p:nvSpPr>
          <p:cNvPr id="3" name="Content Placeholder 2"/>
          <p:cNvSpPr>
            <a:spLocks noGrp="1"/>
          </p:cNvSpPr>
          <p:nvPr>
            <p:ph idx="1"/>
          </p:nvPr>
        </p:nvSpPr>
        <p:spPr>
          <a:xfrm>
            <a:off x="467544" y="1916832"/>
            <a:ext cx="8219256" cy="4709120"/>
          </a:xfrm>
        </p:spPr>
        <p:txBody>
          <a:bodyPr>
            <a:normAutofit fontScale="77500" lnSpcReduction="20000"/>
          </a:bodyPr>
          <a:lstStyle/>
          <a:p>
            <a:r>
              <a:rPr lang="nl-NL" dirty="0" smtClean="0"/>
              <a:t>Wat is </a:t>
            </a:r>
            <a:r>
              <a:rPr lang="nl-NL" dirty="0" err="1" smtClean="0"/>
              <a:t>CmK</a:t>
            </a:r>
            <a:r>
              <a:rPr lang="nl-NL" dirty="0" smtClean="0"/>
              <a:t>? (in Hengelo)</a:t>
            </a:r>
          </a:p>
          <a:p>
            <a:r>
              <a:rPr lang="nl-NL" dirty="0" smtClean="0"/>
              <a:t>Lesbrief</a:t>
            </a:r>
          </a:p>
          <a:p>
            <a:r>
              <a:rPr lang="nl-NL" sz="3300" b="1" dirty="0" smtClean="0">
                <a:solidFill>
                  <a:srgbClr val="FF0000"/>
                </a:solidFill>
              </a:rPr>
              <a:t>Samenhang tussen vakgebieden</a:t>
            </a:r>
          </a:p>
          <a:p>
            <a:r>
              <a:rPr lang="nl-NL" dirty="0" smtClean="0"/>
              <a:t>Kerndoelen en TULE</a:t>
            </a:r>
          </a:p>
          <a:p>
            <a:endParaRPr lang="nl-NL" dirty="0" smtClean="0"/>
          </a:p>
          <a:p>
            <a:pPr marL="0" indent="0">
              <a:buNone/>
            </a:pPr>
            <a:endParaRPr lang="nl-NL" dirty="0" smtClean="0"/>
          </a:p>
          <a:p>
            <a:r>
              <a:rPr lang="nl-NL" dirty="0" smtClean="0"/>
              <a:t>Leerlijnen</a:t>
            </a:r>
          </a:p>
          <a:p>
            <a:r>
              <a:rPr lang="nl-NL" sz="3300" dirty="0" smtClean="0">
                <a:solidFill>
                  <a:srgbClr val="FF0000"/>
                </a:solidFill>
              </a:rPr>
              <a:t>Werken met methodes</a:t>
            </a:r>
          </a:p>
          <a:p>
            <a:r>
              <a:rPr lang="nl-NL" sz="3300" dirty="0" smtClean="0">
                <a:solidFill>
                  <a:srgbClr val="FF0000"/>
                </a:solidFill>
              </a:rPr>
              <a:t>Toetsen en beoordelen</a:t>
            </a:r>
          </a:p>
          <a:p>
            <a:r>
              <a:rPr lang="nl-NL" dirty="0" smtClean="0"/>
              <a:t>Vervolg lesbrief</a:t>
            </a:r>
          </a:p>
          <a:p>
            <a:r>
              <a:rPr lang="nl-NL" dirty="0" smtClean="0"/>
              <a:t>Vervolg </a:t>
            </a:r>
            <a:r>
              <a:rPr lang="nl-NL" dirty="0"/>
              <a:t>S</a:t>
            </a:r>
            <a:r>
              <a:rPr lang="nl-NL" dirty="0" smtClean="0"/>
              <a:t>amenhang</a:t>
            </a:r>
          </a:p>
          <a:p>
            <a:r>
              <a:rPr lang="nl-NL" dirty="0" smtClean="0"/>
              <a:t>Evalueren</a:t>
            </a:r>
          </a:p>
          <a:p>
            <a:endParaRPr lang="nl-NL" dirty="0" smtClean="0"/>
          </a:p>
          <a:p>
            <a:endParaRPr lang="nl-NL" dirty="0" smtClean="0"/>
          </a:p>
          <a:p>
            <a:endParaRPr lang="en-US" dirty="0"/>
          </a:p>
        </p:txBody>
      </p:sp>
    </p:spTree>
    <p:extLst>
      <p:ext uri="{BB962C8B-B14F-4D97-AF65-F5344CB8AC3E}">
        <p14:creationId xmlns:p14="http://schemas.microsoft.com/office/powerpoint/2010/main" val="91030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228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35170</TotalTime>
  <Words>1932</Words>
  <Application>Microsoft Macintosh PowerPoint</Application>
  <PresentationFormat>Diavoorstelling (4:3)</PresentationFormat>
  <Paragraphs>542</Paragraphs>
  <Slides>65</Slides>
  <Notes>12</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65</vt:i4>
      </vt:variant>
    </vt:vector>
  </HeadingPairs>
  <TitlesOfParts>
    <vt:vector size="75" baseType="lpstr">
      <vt:lpstr>Bell MT</vt:lpstr>
      <vt:lpstr>Lucida Sans Unicode</vt:lpstr>
      <vt:lpstr>Symbol</vt:lpstr>
      <vt:lpstr>Times New Roman</vt:lpstr>
      <vt:lpstr>Verdana</vt:lpstr>
      <vt:lpstr>Arial</vt:lpstr>
      <vt:lpstr>Calibri</vt:lpstr>
      <vt:lpstr>Wingdings</vt:lpstr>
      <vt:lpstr>Kantoorthema</vt:lpstr>
      <vt:lpstr>Acrobat Document</vt:lpstr>
      <vt:lpstr>PowerPoint-presentatie</vt:lpstr>
      <vt:lpstr>PowerPoint-presentatie</vt:lpstr>
      <vt:lpstr>PowerPoint-presentatie</vt:lpstr>
      <vt:lpstr>De ‘kaders’ voor Cultuureducatie</vt:lpstr>
      <vt:lpstr>PowerPoint-presentatie</vt:lpstr>
      <vt:lpstr>PowerPoint-presentatie</vt:lpstr>
      <vt:lpstr>PowerPoint-presentatie</vt:lpstr>
      <vt:lpstr>Opzet bijeenkomst(en)</vt:lpstr>
      <vt:lpstr>PowerPoint-presentatie</vt:lpstr>
      <vt:lpstr>PowerPoint-presentatie</vt:lpstr>
      <vt:lpstr>PowerPoint-presentatie</vt:lpstr>
      <vt:lpstr>Cultuurontmoeting Film en Fotografie Gr.1/2</vt:lpstr>
      <vt:lpstr>PowerPoint-presentatie</vt:lpstr>
      <vt:lpstr>PowerPoint-presentatie</vt:lpstr>
      <vt:lpstr>PowerPoint-presentatie</vt:lpstr>
      <vt:lpstr>PowerPoint-presentatie</vt:lpstr>
      <vt:lpstr>PowerPoint-presentatie</vt:lpstr>
      <vt:lpstr>PowerPoint-presentatie</vt:lpstr>
      <vt:lpstr>PowerPoint-presentatie</vt:lpstr>
      <vt:lpstr>Schilderkunst</vt:lpstr>
      <vt:lpstr>Een voorbeeld…</vt:lpstr>
      <vt:lpstr>PowerPoint-presentatie</vt:lpstr>
      <vt:lpstr>PowerPoint-presentatie</vt:lpstr>
      <vt:lpstr>Groepen en samenhang enkele voorbeelden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‘kaders’ voor Cultuureducatie</vt:lpstr>
      <vt:lpstr>TULE; samenhang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AnnemiekJG</dc:creator>
  <cp:lastModifiedBy>Microsoft Office-gebruiker</cp:lastModifiedBy>
  <cp:revision>15</cp:revision>
  <dcterms:created xsi:type="dcterms:W3CDTF">2016-04-17T09:10:44Z</dcterms:created>
  <dcterms:modified xsi:type="dcterms:W3CDTF">2018-01-08T11:04:35Z</dcterms:modified>
</cp:coreProperties>
</file>