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61" r:id="rId2"/>
    <p:sldId id="272" r:id="rId3"/>
    <p:sldId id="286" r:id="rId4"/>
    <p:sldId id="260" r:id="rId5"/>
    <p:sldId id="284" r:id="rId6"/>
    <p:sldId id="285" r:id="rId7"/>
    <p:sldId id="282" r:id="rId8"/>
    <p:sldId id="283" r:id="rId9"/>
    <p:sldId id="256" r:id="rId10"/>
    <p:sldId id="268" r:id="rId11"/>
    <p:sldId id="258" r:id="rId12"/>
    <p:sldId id="257" r:id="rId13"/>
    <p:sldId id="270" r:id="rId14"/>
    <p:sldId id="281" r:id="rId15"/>
    <p:sldId id="26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6CD0F-A872-4E34-A587-E467FB0699CE}" v="1" dt="2022-10-29T11:19:17.607"/>
    <p1510:client id="{39351F65-849C-4195-9176-81D5BF2EA039}" v="15" dt="2022-10-31T09:10:25.531"/>
    <p1510:client id="{7EE6F7E9-18B5-457B-B661-763E0F38BC32}" v="108" dt="2022-10-29T11:10:44.61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9D7E-5FAA-46F0-9D4A-FD9AE4725FAB}" type="datetimeFigureOut">
              <a:rPr lang="nl-NL" smtClean="0"/>
              <a:t>31-10-2022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B217C-18C7-4A70-A6EA-0910F664EEF9}" type="slidenum">
              <a:rPr lang="nl-NL" smtClean="0"/>
              <a:t>‹#›</a:t>
            </a:fld>
            <a:endParaRPr lang="nl-NL"/>
          </a:p>
        </p:txBody>
      </p:sp>
    </p:spTree>
    <p:extLst>
      <p:ext uri="{BB962C8B-B14F-4D97-AF65-F5344CB8AC3E}">
        <p14:creationId xmlns:p14="http://schemas.microsoft.com/office/powerpoint/2010/main" val="200812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F0BB217C-18C7-4A70-A6EA-0910F664EEF9}" type="slidenum">
              <a:rPr lang="nl-NL" smtClean="0"/>
              <a:t>9</a:t>
            </a:fld>
            <a:endParaRPr lang="nl-NL"/>
          </a:p>
        </p:txBody>
      </p:sp>
    </p:spTree>
    <p:extLst>
      <p:ext uri="{BB962C8B-B14F-4D97-AF65-F5344CB8AC3E}">
        <p14:creationId xmlns:p14="http://schemas.microsoft.com/office/powerpoint/2010/main" val="2963737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B1E01E7-48D6-40A1-B2AC-0BE7B982918E}"/>
              </a:ext>
            </a:extLst>
          </p:cNvPr>
          <p:cNvSpPr/>
          <p:nvPr/>
        </p:nvSpPr>
        <p:spPr>
          <a:xfrm>
            <a:off x="6" y="0"/>
            <a:ext cx="8137445"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9" name="Tijdelijke aanduiding voor inhoud 8">
            <a:extLst>
              <a:ext uri="{FF2B5EF4-FFF2-40B4-BE49-F238E27FC236}">
                <a16:creationId xmlns:a16="http://schemas.microsoft.com/office/drawing/2014/main" id="{3C9A01A2-4DCB-4FDC-8D81-7D09D89C545F}"/>
              </a:ext>
            </a:extLst>
          </p:cNvPr>
          <p:cNvSpPr>
            <a:spLocks noGrp="1"/>
          </p:cNvSpPr>
          <p:nvPr>
            <p:ph sz="quarter" idx="10"/>
          </p:nvPr>
        </p:nvSpPr>
        <p:spPr>
          <a:xfrm>
            <a:off x="8137451" y="0"/>
            <a:ext cx="4054549" cy="6858000"/>
          </a:xfrm>
          <a:solidFill>
            <a:schemeClr val="bg1"/>
          </a:solidFill>
        </p:spPr>
        <p:txBody>
          <a:bodyPr lIns="360000" tIns="792000">
            <a:normAutofit/>
          </a:bodyPr>
          <a:lstStyle>
            <a:lvl1pPr>
              <a:defRPr sz="1600"/>
            </a:lvl1pPr>
          </a:lstStyle>
          <a:p>
            <a:pPr lvl="0"/>
            <a:r>
              <a:rPr lang="nl-NL"/>
              <a:t>Tekststijl van het model bewerken</a:t>
            </a:r>
          </a:p>
        </p:txBody>
      </p:sp>
      <p:sp>
        <p:nvSpPr>
          <p:cNvPr id="2" name="Titel 1">
            <a:extLst>
              <a:ext uri="{FF2B5EF4-FFF2-40B4-BE49-F238E27FC236}">
                <a16:creationId xmlns:a16="http://schemas.microsoft.com/office/drawing/2014/main" id="{3C7E7368-D515-4D42-B8E1-977B351AB0D7}"/>
              </a:ext>
            </a:extLst>
          </p:cNvPr>
          <p:cNvSpPr>
            <a:spLocks noGrp="1"/>
          </p:cNvSpPr>
          <p:nvPr>
            <p:ph type="ctrTitle"/>
          </p:nvPr>
        </p:nvSpPr>
        <p:spPr>
          <a:xfrm>
            <a:off x="411126" y="1796144"/>
            <a:ext cx="7244316" cy="3456341"/>
          </a:xfrm>
        </p:spPr>
        <p:txBody>
          <a:bodyPr anchor="t" anchorCtr="0"/>
          <a:lstStyle>
            <a:lvl1pPr algn="l">
              <a:defRPr sz="600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5C86E2FA-4FEA-40D1-B8DA-4B1D5A0D93DB}"/>
              </a:ext>
            </a:extLst>
          </p:cNvPr>
          <p:cNvSpPr>
            <a:spLocks noGrp="1"/>
          </p:cNvSpPr>
          <p:nvPr>
            <p:ph type="subTitle" idx="1"/>
          </p:nvPr>
        </p:nvSpPr>
        <p:spPr>
          <a:xfrm>
            <a:off x="411125" y="792001"/>
            <a:ext cx="7244316" cy="733647"/>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13" name="Afbeelding 12">
            <a:extLst>
              <a:ext uri="{FF2B5EF4-FFF2-40B4-BE49-F238E27FC236}">
                <a16:creationId xmlns:a16="http://schemas.microsoft.com/office/drawing/2014/main" id="{43513369-5699-4CCE-93DA-0A9354F633C5}"/>
              </a:ext>
            </a:extLst>
          </p:cNvPr>
          <p:cNvPicPr>
            <a:picLocks noChangeAspect="1"/>
          </p:cNvPicPr>
          <p:nvPr/>
        </p:nvPicPr>
        <p:blipFill>
          <a:blip r:embed="rId2"/>
          <a:stretch>
            <a:fillRect/>
          </a:stretch>
        </p:blipFill>
        <p:spPr>
          <a:xfrm>
            <a:off x="324000" y="5443051"/>
            <a:ext cx="2416626" cy="881095"/>
          </a:xfrm>
          <a:prstGeom prst="rect">
            <a:avLst/>
          </a:prstGeom>
        </p:spPr>
      </p:pic>
    </p:spTree>
    <p:extLst>
      <p:ext uri="{BB962C8B-B14F-4D97-AF65-F5344CB8AC3E}">
        <p14:creationId xmlns:p14="http://schemas.microsoft.com/office/powerpoint/2010/main" val="60589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E0B92A-A73A-4C1F-A960-EBEE0651E7E5}"/>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EC08955C-C1E9-4B08-A66E-790BD8E5EB55}"/>
              </a:ext>
            </a:extLst>
          </p:cNvPr>
          <p:cNvPicPr>
            <a:picLocks noChangeAspect="1"/>
          </p:cNvPicPr>
          <p:nvPr/>
        </p:nvPicPr>
        <p:blipFill>
          <a:blip r:embed="rId2"/>
          <a:stretch>
            <a:fillRect/>
          </a:stretch>
        </p:blipFill>
        <p:spPr>
          <a:xfrm>
            <a:off x="324000" y="324000"/>
            <a:ext cx="1384385" cy="504743"/>
          </a:xfrm>
          <a:prstGeom prst="rect">
            <a:avLst/>
          </a:prstGeom>
        </p:spPr>
      </p:pic>
    </p:spTree>
    <p:extLst>
      <p:ext uri="{BB962C8B-B14F-4D97-AF65-F5344CB8AC3E}">
        <p14:creationId xmlns:p14="http://schemas.microsoft.com/office/powerpoint/2010/main" val="302691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3458006" y="1268761"/>
            <a:ext cx="8206613" cy="1080120"/>
          </a:xfrm>
        </p:spPr>
        <p:txBody>
          <a:bodyPr>
            <a:normAutofit/>
          </a:bodyPr>
          <a:lstStyle>
            <a:lvl1pPr algn="l">
              <a:defRPr sz="3600" b="1">
                <a:solidFill>
                  <a:schemeClr val="bg1"/>
                </a:solidFill>
              </a:defRPr>
            </a:lvl1pPr>
          </a:lstStyle>
          <a:p>
            <a:r>
              <a:rPr lang="nl-NL"/>
              <a:t>Klik om de stijl te bewerken</a:t>
            </a:r>
            <a:endParaRPr lang="en-US"/>
          </a:p>
        </p:txBody>
      </p:sp>
      <p:sp>
        <p:nvSpPr>
          <p:cNvPr id="3" name="Ondertitel 2"/>
          <p:cNvSpPr>
            <a:spLocks noGrp="1"/>
          </p:cNvSpPr>
          <p:nvPr>
            <p:ph type="subTitle" idx="1"/>
          </p:nvPr>
        </p:nvSpPr>
        <p:spPr>
          <a:xfrm>
            <a:off x="3503712" y="2420888"/>
            <a:ext cx="8534400" cy="1752600"/>
          </a:xfrm>
        </p:spPr>
        <p:txBody>
          <a:bodyPr>
            <a:normAutofit/>
          </a:bodyPr>
          <a:lstStyle>
            <a:lvl1pPr marL="0" indent="0" algn="l">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Tree>
    <p:extLst>
      <p:ext uri="{BB962C8B-B14F-4D97-AF65-F5344CB8AC3E}">
        <p14:creationId xmlns:p14="http://schemas.microsoft.com/office/powerpoint/2010/main" val="171782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800953-537F-479C-A9FE-2E8F626BACCD}"/>
              </a:ext>
            </a:extLst>
          </p:cNvPr>
          <p:cNvSpPr>
            <a:spLocks noGrp="1"/>
          </p:cNvSpPr>
          <p:nvPr>
            <p:ph idx="1" hasCustomPrompt="1"/>
          </p:nvPr>
        </p:nvSpPr>
        <p:spPr>
          <a:xfrm>
            <a:off x="4040373" y="0"/>
            <a:ext cx="8151628" cy="6858000"/>
          </a:xfrm>
          <a:solidFill>
            <a:schemeClr val="bg1"/>
          </a:solidFill>
        </p:spPr>
        <p:txBody>
          <a:bodyPr lIns="432000" tIns="792000"/>
          <a:lstStyle>
            <a:lvl1pPr>
              <a:defRPr sz="1600"/>
            </a:lvl1pPr>
          </a:lstStyle>
          <a:p>
            <a:pPr lvl="0"/>
            <a:r>
              <a:rPr lang="nl-NL"/>
              <a:t>Klik om stijl te bewerken</a:t>
            </a:r>
          </a:p>
        </p:txBody>
      </p:sp>
      <p:sp>
        <p:nvSpPr>
          <p:cNvPr id="2" name="Titel 1">
            <a:extLst>
              <a:ext uri="{FF2B5EF4-FFF2-40B4-BE49-F238E27FC236}">
                <a16:creationId xmlns:a16="http://schemas.microsoft.com/office/drawing/2014/main" id="{FEF2DBF4-41D5-44FE-80A0-4858618714B5}"/>
              </a:ext>
            </a:extLst>
          </p:cNvPr>
          <p:cNvSpPr>
            <a:spLocks noGrp="1"/>
          </p:cNvSpPr>
          <p:nvPr>
            <p:ph type="title"/>
          </p:nvPr>
        </p:nvSpPr>
        <p:spPr>
          <a:xfrm>
            <a:off x="324000" y="792000"/>
            <a:ext cx="3270100" cy="1301860"/>
          </a:xfrm>
        </p:spPr>
        <p:txBody>
          <a:bodyPr anchor="t" anchorCtr="0"/>
          <a:lstStyle>
            <a:lvl1pPr>
              <a:defRPr sz="2400">
                <a:solidFill>
                  <a:schemeClr val="bg1"/>
                </a:solidFill>
              </a:defRPr>
            </a:lvl1pPr>
          </a:lstStyle>
          <a:p>
            <a:r>
              <a:rPr lang="nl-NL"/>
              <a:t>Klik om de stijl te bewerken</a:t>
            </a:r>
          </a:p>
        </p:txBody>
      </p:sp>
      <p:sp>
        <p:nvSpPr>
          <p:cNvPr id="7" name="Tijdelijke aanduiding voor tekst 6">
            <a:extLst>
              <a:ext uri="{FF2B5EF4-FFF2-40B4-BE49-F238E27FC236}">
                <a16:creationId xmlns:a16="http://schemas.microsoft.com/office/drawing/2014/main" id="{98EC8A20-6983-4311-9ACB-A2CEE97541E4}"/>
              </a:ext>
            </a:extLst>
          </p:cNvPr>
          <p:cNvSpPr>
            <a:spLocks noGrp="1"/>
          </p:cNvSpPr>
          <p:nvPr>
            <p:ph type="body" sz="quarter" idx="10"/>
          </p:nvPr>
        </p:nvSpPr>
        <p:spPr>
          <a:xfrm>
            <a:off x="324000" y="2073275"/>
            <a:ext cx="3270100" cy="3594100"/>
          </a:xfrm>
        </p:spPr>
        <p:txBody>
          <a:bodyPr>
            <a:normAutofit/>
          </a:bodyPr>
          <a:lstStyle>
            <a:lvl1pPr>
              <a:defRPr sz="1600"/>
            </a:lvl1pPr>
            <a:lvl2pPr>
              <a:defRPr sz="1600"/>
            </a:lvl2pPr>
            <a:lvl3pPr>
              <a:defRPr sz="1600"/>
            </a:lvl3pPr>
            <a:lvl4pPr>
              <a:defRPr sz="1600"/>
            </a:lvl4pPr>
            <a:lvl5pPr>
              <a:defRPr sz="1600"/>
            </a:lvl5pPr>
          </a:lstStyle>
          <a:p>
            <a:pPr lvl="0"/>
            <a:r>
              <a:rPr lang="nl-NL"/>
              <a:t>Tekststijl van het model bewerken</a:t>
            </a:r>
          </a:p>
        </p:txBody>
      </p:sp>
    </p:spTree>
    <p:extLst>
      <p:ext uri="{BB962C8B-B14F-4D97-AF65-F5344CB8AC3E}">
        <p14:creationId xmlns:p14="http://schemas.microsoft.com/office/powerpoint/2010/main" val="282015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A2F99AB-32A0-423C-977A-DB29AAAED14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82D7232F-6567-4478-A980-A756C72F99B5}"/>
              </a:ext>
            </a:extLst>
          </p:cNvPr>
          <p:cNvPicPr>
            <a:picLocks noChangeAspect="1"/>
          </p:cNvPicPr>
          <p:nvPr/>
        </p:nvPicPr>
        <p:blipFill>
          <a:blip r:embed="rId2"/>
          <a:stretch>
            <a:fillRect/>
          </a:stretch>
        </p:blipFill>
        <p:spPr>
          <a:xfrm>
            <a:off x="324000" y="5968800"/>
            <a:ext cx="1384385" cy="504742"/>
          </a:xfrm>
          <a:prstGeom prst="rect">
            <a:avLst/>
          </a:prstGeom>
        </p:spPr>
      </p:pic>
      <p:sp>
        <p:nvSpPr>
          <p:cNvPr id="2" name="Titel 1">
            <a:extLst>
              <a:ext uri="{FF2B5EF4-FFF2-40B4-BE49-F238E27FC236}">
                <a16:creationId xmlns:a16="http://schemas.microsoft.com/office/drawing/2014/main" id="{9B1726F7-A1D1-4F7D-A6A9-F4BE37A8413B}"/>
              </a:ext>
            </a:extLst>
          </p:cNvPr>
          <p:cNvSpPr>
            <a:spLocks noGrp="1"/>
          </p:cNvSpPr>
          <p:nvPr>
            <p:ph type="title"/>
          </p:nvPr>
        </p:nvSpPr>
        <p:spPr>
          <a:xfrm>
            <a:off x="540000" y="500284"/>
            <a:ext cx="11096477" cy="1435507"/>
          </a:xfrm>
        </p:spPr>
        <p:txBody>
          <a:bodyPr/>
          <a:lstStyle>
            <a:lvl1pPr>
              <a:defRPr>
                <a:solidFill>
                  <a:srgbClr val="009C82"/>
                </a:solidFill>
              </a:defRPr>
            </a:lvl1pPr>
          </a:lstStyle>
          <a:p>
            <a:r>
              <a:rPr lang="nl-NL"/>
              <a:t>Klik om de stijl te bewerken</a:t>
            </a:r>
          </a:p>
        </p:txBody>
      </p:sp>
      <p:sp>
        <p:nvSpPr>
          <p:cNvPr id="4" name="Tijdelijke aanduiding voor tekst 3">
            <a:extLst>
              <a:ext uri="{FF2B5EF4-FFF2-40B4-BE49-F238E27FC236}">
                <a16:creationId xmlns:a16="http://schemas.microsoft.com/office/drawing/2014/main" id="{901B3125-4D60-4C8B-8468-32E19AAC1687}"/>
              </a:ext>
            </a:extLst>
          </p:cNvPr>
          <p:cNvSpPr>
            <a:spLocks noGrp="1"/>
          </p:cNvSpPr>
          <p:nvPr>
            <p:ph type="body" sz="quarter" idx="10"/>
          </p:nvPr>
        </p:nvSpPr>
        <p:spPr>
          <a:xfrm>
            <a:off x="540000" y="2520001"/>
            <a:ext cx="11080750" cy="306434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3483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DB79D8F-AE8E-4A30-96E9-94F7431F2CDE}"/>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F59E5169-77CD-422C-B61A-44FA12564C5A}"/>
              </a:ext>
            </a:extLst>
          </p:cNvPr>
          <p:cNvPicPr>
            <a:picLocks noChangeAspect="1"/>
          </p:cNvPicPr>
          <p:nvPr/>
        </p:nvPicPr>
        <p:blipFill>
          <a:blip r:embed="rId2"/>
          <a:stretch>
            <a:fillRect/>
          </a:stretch>
        </p:blipFill>
        <p:spPr>
          <a:xfrm>
            <a:off x="324000" y="5970195"/>
            <a:ext cx="1384385" cy="504743"/>
          </a:xfrm>
          <a:prstGeom prst="rect">
            <a:avLst/>
          </a:prstGeom>
        </p:spPr>
      </p:pic>
      <p:sp>
        <p:nvSpPr>
          <p:cNvPr id="2" name="Titel 1">
            <a:extLst>
              <a:ext uri="{FF2B5EF4-FFF2-40B4-BE49-F238E27FC236}">
                <a16:creationId xmlns:a16="http://schemas.microsoft.com/office/drawing/2014/main" id="{C814A899-67D6-40BC-8EE2-7F21AD2D624C}"/>
              </a:ext>
            </a:extLst>
          </p:cNvPr>
          <p:cNvSpPr>
            <a:spLocks noGrp="1"/>
          </p:cNvSpPr>
          <p:nvPr>
            <p:ph type="title"/>
          </p:nvPr>
        </p:nvSpPr>
        <p:spPr>
          <a:xfrm>
            <a:off x="540000" y="540000"/>
            <a:ext cx="11142324" cy="1435507"/>
          </a:xfrm>
        </p:spPr>
        <p:txBody>
          <a:bodyPr/>
          <a:lstStyle>
            <a:lvl1pPr>
              <a:defRPr>
                <a:solidFill>
                  <a:schemeClr val="bg1"/>
                </a:solidFill>
              </a:defRPr>
            </a:lvl1pPr>
          </a:lstStyle>
          <a:p>
            <a:r>
              <a:rPr lang="nl-NL"/>
              <a:t>Klik om de stijl te bewerken</a:t>
            </a:r>
          </a:p>
        </p:txBody>
      </p:sp>
      <p:sp>
        <p:nvSpPr>
          <p:cNvPr id="4" name="Tijdelijke aanduiding voor tekst 3">
            <a:extLst>
              <a:ext uri="{FF2B5EF4-FFF2-40B4-BE49-F238E27FC236}">
                <a16:creationId xmlns:a16="http://schemas.microsoft.com/office/drawing/2014/main" id="{D237381A-A174-44E9-B0E4-503D67E36DC3}"/>
              </a:ext>
            </a:extLst>
          </p:cNvPr>
          <p:cNvSpPr>
            <a:spLocks noGrp="1"/>
          </p:cNvSpPr>
          <p:nvPr>
            <p:ph type="body" sz="quarter" idx="10"/>
          </p:nvPr>
        </p:nvSpPr>
        <p:spPr>
          <a:xfrm>
            <a:off x="540000" y="2520000"/>
            <a:ext cx="11142324" cy="31510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206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F23B92BB-44D8-46B6-BDA8-521E79490E07}"/>
              </a:ext>
            </a:extLst>
          </p:cNvPr>
          <p:cNvSpPr/>
          <p:nvPr/>
        </p:nvSpPr>
        <p:spPr>
          <a:xfrm>
            <a:off x="-20332" y="0"/>
            <a:ext cx="4061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D6DC362-A895-44B7-80D2-E78CBF1263FC}"/>
              </a:ext>
            </a:extLst>
          </p:cNvPr>
          <p:cNvSpPr/>
          <p:nvPr/>
        </p:nvSpPr>
        <p:spPr>
          <a:xfrm>
            <a:off x="4061312" y="0"/>
            <a:ext cx="8130688"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01A6F622-BCE1-4329-92E3-2A18615AACE3}"/>
              </a:ext>
            </a:extLst>
          </p:cNvPr>
          <p:cNvSpPr>
            <a:spLocks noGrp="1"/>
          </p:cNvSpPr>
          <p:nvPr>
            <p:ph type="title"/>
          </p:nvPr>
        </p:nvSpPr>
        <p:spPr>
          <a:xfrm>
            <a:off x="-40664" y="0"/>
            <a:ext cx="4101977" cy="6858000"/>
          </a:xfrm>
          <a:noFill/>
        </p:spPr>
        <p:txBody>
          <a:bodyPr lIns="360000" tIns="792000" rIns="324000" bIns="720000" anchor="t" anchorCtr="0"/>
          <a:lstStyle>
            <a:lvl1pPr>
              <a:defRPr sz="3000"/>
            </a:lvl1pPr>
          </a:lstStyle>
          <a:p>
            <a:r>
              <a:rPr lang="nl-NL"/>
              <a:t>Klik om de stijl te bewerken</a:t>
            </a:r>
          </a:p>
        </p:txBody>
      </p:sp>
      <p:sp>
        <p:nvSpPr>
          <p:cNvPr id="3" name="Tijdelijke aanduiding voor tekst 2">
            <a:extLst>
              <a:ext uri="{FF2B5EF4-FFF2-40B4-BE49-F238E27FC236}">
                <a16:creationId xmlns:a16="http://schemas.microsoft.com/office/drawing/2014/main" id="{A8B08D5F-DC48-4007-B3E4-76BA25C21676}"/>
              </a:ext>
            </a:extLst>
          </p:cNvPr>
          <p:cNvSpPr>
            <a:spLocks noGrp="1"/>
          </p:cNvSpPr>
          <p:nvPr>
            <p:ph type="body" idx="1"/>
          </p:nvPr>
        </p:nvSpPr>
        <p:spPr>
          <a:xfrm>
            <a:off x="5040001" y="792000"/>
            <a:ext cx="6228281" cy="823912"/>
          </a:xfrm>
        </p:spPr>
        <p:txBody>
          <a:bodyPr anchor="b">
            <a:noAutofit/>
          </a:bodyPr>
          <a:lstStyle>
            <a:lvl1pPr marL="0" indent="0">
              <a:buNone/>
              <a:defRPr sz="3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272948D-E268-4603-88B2-2B415D950BF4}"/>
              </a:ext>
            </a:extLst>
          </p:cNvPr>
          <p:cNvSpPr>
            <a:spLocks noGrp="1"/>
          </p:cNvSpPr>
          <p:nvPr>
            <p:ph sz="quarter" idx="4"/>
          </p:nvPr>
        </p:nvSpPr>
        <p:spPr>
          <a:xfrm>
            <a:off x="5097620" y="1992086"/>
            <a:ext cx="6228281" cy="3767914"/>
          </a:xfrm>
        </p:spPr>
        <p:txBody>
          <a:bodyPr/>
          <a:lstStyle>
            <a:lvl1pPr marL="0" indent="0" algn="l">
              <a:buFont typeface="Arial" panose="020B0604020202020204" pitchFamily="34" charset="0"/>
              <a:buNone/>
              <a:defRPr>
                <a:solidFill>
                  <a:schemeClr val="bg1"/>
                </a:solidFill>
              </a:defRPr>
            </a:lvl1pPr>
            <a:lvl2pPr marL="457200" indent="0" algn="l">
              <a:buFont typeface="Arial" panose="020B0604020202020204" pitchFamily="34" charset="0"/>
              <a:buNone/>
              <a:defRPr>
                <a:solidFill>
                  <a:schemeClr val="bg1"/>
                </a:solidFill>
              </a:defRPr>
            </a:lvl2pPr>
            <a:lvl3pPr marL="914400" indent="0" algn="l">
              <a:buFont typeface="Arial" panose="020B0604020202020204" pitchFamily="34" charset="0"/>
              <a:buNone/>
              <a:defRPr>
                <a:solidFill>
                  <a:schemeClr val="bg1"/>
                </a:solidFill>
              </a:defRPr>
            </a:lvl3pPr>
            <a:lvl4pPr marL="1371600" indent="0" algn="l">
              <a:buFont typeface="Arial" panose="020B0604020202020204" pitchFamily="34" charset="0"/>
              <a:buNone/>
              <a:defRPr>
                <a:solidFill>
                  <a:schemeClr val="bg1"/>
                </a:solidFill>
              </a:defRPr>
            </a:lvl4pPr>
            <a:lvl5pPr marL="1828800" indent="0" algn="l">
              <a:buFont typeface="Arial" panose="020B0604020202020204" pitchFamily="34" charset="0"/>
              <a:buNone/>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a:extLst>
              <a:ext uri="{FF2B5EF4-FFF2-40B4-BE49-F238E27FC236}">
                <a16:creationId xmlns:a16="http://schemas.microsoft.com/office/drawing/2014/main" id="{D6DC7D93-812A-44EF-8162-A5D520F00F19}"/>
              </a:ext>
            </a:extLst>
          </p:cNvPr>
          <p:cNvPicPr>
            <a:picLocks noChangeAspect="1"/>
          </p:cNvPicPr>
          <p:nvPr/>
        </p:nvPicPr>
        <p:blipFill>
          <a:blip r:embed="rId2"/>
          <a:stretch>
            <a:fillRect/>
          </a:stretch>
        </p:blipFill>
        <p:spPr>
          <a:xfrm>
            <a:off x="324000" y="5968800"/>
            <a:ext cx="1384385" cy="504742"/>
          </a:xfrm>
          <a:prstGeom prst="rect">
            <a:avLst/>
          </a:prstGeom>
        </p:spPr>
      </p:pic>
    </p:spTree>
    <p:extLst>
      <p:ext uri="{BB962C8B-B14F-4D97-AF65-F5344CB8AC3E}">
        <p14:creationId xmlns:p14="http://schemas.microsoft.com/office/powerpoint/2010/main" val="139886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05889135-4F9D-431D-93FA-F18A2E0B61A4}"/>
              </a:ext>
            </a:extLst>
          </p:cNvPr>
          <p:cNvSpPr/>
          <p:nvPr/>
        </p:nvSpPr>
        <p:spPr>
          <a:xfrm>
            <a:off x="0"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08A81FD-CC7F-44B7-A3C2-1BA8D56EC811}"/>
              </a:ext>
            </a:extLst>
          </p:cNvPr>
          <p:cNvSpPr/>
          <p:nvPr/>
        </p:nvSpPr>
        <p:spPr>
          <a:xfrm>
            <a:off x="4080933" y="0"/>
            <a:ext cx="81110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tel 8">
            <a:extLst>
              <a:ext uri="{FF2B5EF4-FFF2-40B4-BE49-F238E27FC236}">
                <a16:creationId xmlns:a16="http://schemas.microsoft.com/office/drawing/2014/main" id="{C5FD37BF-9F19-45B6-A05D-C37E48EA6A4B}"/>
              </a:ext>
            </a:extLst>
          </p:cNvPr>
          <p:cNvSpPr>
            <a:spLocks noGrp="1"/>
          </p:cNvSpPr>
          <p:nvPr>
            <p:ph type="title"/>
          </p:nvPr>
        </p:nvSpPr>
        <p:spPr>
          <a:xfrm>
            <a:off x="-1" y="-146"/>
            <a:ext cx="4081444" cy="6858000"/>
          </a:xfrm>
          <a:noFill/>
        </p:spPr>
        <p:txBody>
          <a:bodyPr lIns="360000" tIns="792000" rIns="324000" bIns="720000" anchor="t" anchorCtr="0"/>
          <a:lstStyle>
            <a:lvl1pPr>
              <a:defRPr sz="3000"/>
            </a:lvl1pPr>
          </a:lstStyle>
          <a:p>
            <a:r>
              <a:rPr lang="nl-NL"/>
              <a:t>Klik om de stijl te bewerken</a:t>
            </a:r>
          </a:p>
        </p:txBody>
      </p:sp>
      <p:sp>
        <p:nvSpPr>
          <p:cNvPr id="12" name="Tijdelijke aanduiding voor inhoud 11">
            <a:extLst>
              <a:ext uri="{FF2B5EF4-FFF2-40B4-BE49-F238E27FC236}">
                <a16:creationId xmlns:a16="http://schemas.microsoft.com/office/drawing/2014/main" id="{294A9EF1-75FD-43E4-AE75-300DEE25DA65}"/>
              </a:ext>
            </a:extLst>
          </p:cNvPr>
          <p:cNvSpPr>
            <a:spLocks noGrp="1"/>
          </p:cNvSpPr>
          <p:nvPr>
            <p:ph sz="quarter" idx="11"/>
          </p:nvPr>
        </p:nvSpPr>
        <p:spPr>
          <a:xfrm>
            <a:off x="4080933" y="0"/>
            <a:ext cx="8111067" cy="6878638"/>
          </a:xfrm>
        </p:spPr>
        <p:txBody>
          <a:bodyPr lIns="360000" tIns="792000" rIns="324000" bIns="720000"/>
          <a:lstStyle>
            <a:lvl1pPr>
              <a:defRPr>
                <a:solidFill>
                  <a:srgbClr val="009C82"/>
                </a:solidFill>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15" name="Afbeelding 14">
            <a:extLst>
              <a:ext uri="{FF2B5EF4-FFF2-40B4-BE49-F238E27FC236}">
                <a16:creationId xmlns:a16="http://schemas.microsoft.com/office/drawing/2014/main" id="{6659DCAD-DB1A-4352-8836-E929632DDE72}"/>
              </a:ext>
            </a:extLst>
          </p:cNvPr>
          <p:cNvPicPr>
            <a:picLocks noChangeAspect="1"/>
          </p:cNvPicPr>
          <p:nvPr/>
        </p:nvPicPr>
        <p:blipFill>
          <a:blip r:embed="rId2"/>
          <a:stretch>
            <a:fillRect/>
          </a:stretch>
        </p:blipFill>
        <p:spPr>
          <a:xfrm>
            <a:off x="324000" y="5970195"/>
            <a:ext cx="1384385" cy="504743"/>
          </a:xfrm>
          <a:prstGeom prst="rect">
            <a:avLst/>
          </a:prstGeom>
        </p:spPr>
      </p:pic>
    </p:spTree>
    <p:extLst>
      <p:ext uri="{BB962C8B-B14F-4D97-AF65-F5344CB8AC3E}">
        <p14:creationId xmlns:p14="http://schemas.microsoft.com/office/powerpoint/2010/main" val="350526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02D0237-9C24-46F9-989F-B21C10B9B3D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ED959F1A-F72D-4CF6-A029-14E0DB166AD6}"/>
              </a:ext>
            </a:extLst>
          </p:cNvPr>
          <p:cNvSpPr>
            <a:spLocks noGrp="1"/>
          </p:cNvSpPr>
          <p:nvPr>
            <p:ph idx="1"/>
          </p:nvPr>
        </p:nvSpPr>
        <p:spPr>
          <a:xfrm>
            <a:off x="1" y="0"/>
            <a:ext cx="8111065" cy="6858000"/>
          </a:xfrm>
          <a:noFill/>
        </p:spPr>
        <p:txBody>
          <a:bodyPr lIns="612000" tIns="1404000" rIns="828000" bIns="720000"/>
          <a:lstStyle>
            <a:lvl1pPr>
              <a:defRPr sz="3200">
                <a:solidFill>
                  <a:srgbClr val="009C82"/>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a:extLst>
              <a:ext uri="{FF2B5EF4-FFF2-40B4-BE49-F238E27FC236}">
                <a16:creationId xmlns:a16="http://schemas.microsoft.com/office/drawing/2014/main" id="{669C65DB-15A3-40B1-BBEC-ED2A1BA17333}"/>
              </a:ext>
            </a:extLst>
          </p:cNvPr>
          <p:cNvPicPr>
            <a:picLocks noChangeAspect="1"/>
          </p:cNvPicPr>
          <p:nvPr/>
        </p:nvPicPr>
        <p:blipFill>
          <a:blip r:embed="rId2"/>
          <a:stretch>
            <a:fillRect/>
          </a:stretch>
        </p:blipFill>
        <p:spPr>
          <a:xfrm>
            <a:off x="324000" y="324000"/>
            <a:ext cx="1384385" cy="504742"/>
          </a:xfrm>
          <a:prstGeom prst="rect">
            <a:avLst/>
          </a:prstGeom>
        </p:spPr>
      </p:pic>
      <p:sp>
        <p:nvSpPr>
          <p:cNvPr id="8" name="Rechthoek 7">
            <a:extLst>
              <a:ext uri="{FF2B5EF4-FFF2-40B4-BE49-F238E27FC236}">
                <a16:creationId xmlns:a16="http://schemas.microsoft.com/office/drawing/2014/main" id="{6878B443-A221-472B-9B31-D2923602B620}"/>
              </a:ext>
            </a:extLst>
          </p:cNvPr>
          <p:cNvSpPr/>
          <p:nvPr/>
        </p:nvSpPr>
        <p:spPr>
          <a:xfrm>
            <a:off x="8111066"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5" name="Titel 4">
            <a:extLst>
              <a:ext uri="{FF2B5EF4-FFF2-40B4-BE49-F238E27FC236}">
                <a16:creationId xmlns:a16="http://schemas.microsoft.com/office/drawing/2014/main" id="{3BC222D1-C306-4567-A343-C722A1158F2B}"/>
              </a:ext>
            </a:extLst>
          </p:cNvPr>
          <p:cNvSpPr>
            <a:spLocks noGrp="1"/>
          </p:cNvSpPr>
          <p:nvPr>
            <p:ph type="title"/>
          </p:nvPr>
        </p:nvSpPr>
        <p:spPr>
          <a:xfrm>
            <a:off x="8435064" y="828742"/>
            <a:ext cx="3432935" cy="4318445"/>
          </a:xfrm>
        </p:spPr>
        <p:txBody>
          <a:bodyPr anchor="t" anchorCtr="0"/>
          <a:lstStyle>
            <a:lvl1pPr>
              <a:defRPr sz="3000">
                <a:solidFill>
                  <a:schemeClr val="bg1"/>
                </a:solidFill>
              </a:defRPr>
            </a:lvl1pPr>
          </a:lstStyle>
          <a:p>
            <a:r>
              <a:rPr lang="nl-NL"/>
              <a:t>Klik om de stijl te bewerken</a:t>
            </a:r>
          </a:p>
        </p:txBody>
      </p:sp>
    </p:spTree>
    <p:extLst>
      <p:ext uri="{BB962C8B-B14F-4D97-AF65-F5344CB8AC3E}">
        <p14:creationId xmlns:p14="http://schemas.microsoft.com/office/powerpoint/2010/main" val="217984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D56FCA5F-563C-4963-A6C6-ACB86FD6731A}"/>
              </a:ext>
            </a:extLst>
          </p:cNvPr>
          <p:cNvSpPr/>
          <p:nvPr/>
        </p:nvSpPr>
        <p:spPr>
          <a:xfrm>
            <a:off x="0" y="0"/>
            <a:ext cx="8128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a:extLst>
              <a:ext uri="{FF2B5EF4-FFF2-40B4-BE49-F238E27FC236}">
                <a16:creationId xmlns:a16="http://schemas.microsoft.com/office/drawing/2014/main" id="{8892A113-690F-4A70-A450-6B634995DCCF}"/>
              </a:ext>
            </a:extLst>
          </p:cNvPr>
          <p:cNvSpPr>
            <a:spLocks noGrp="1"/>
          </p:cNvSpPr>
          <p:nvPr>
            <p:ph type="title"/>
          </p:nvPr>
        </p:nvSpPr>
        <p:spPr>
          <a:xfrm>
            <a:off x="0" y="-1"/>
            <a:ext cx="8128000" cy="6857999"/>
          </a:xfrm>
          <a:noFill/>
        </p:spPr>
        <p:txBody>
          <a:bodyPr lIns="612000" tIns="1440000" rIns="828000" bIns="720000" anchor="t" anchorCtr="0"/>
          <a:lstStyle>
            <a:lvl1pPr>
              <a:defRPr sz="3000">
                <a:solidFill>
                  <a:schemeClr val="bg1"/>
                </a:solidFill>
              </a:defRPr>
            </a:lvl1pPr>
          </a:lstStyle>
          <a:p>
            <a:r>
              <a:rPr lang="nl-NL"/>
              <a:t>Klik om de stijl te bewerken</a:t>
            </a:r>
          </a:p>
        </p:txBody>
      </p:sp>
      <p:sp>
        <p:nvSpPr>
          <p:cNvPr id="3" name="Tijdelijke aanduiding voor afbeelding 2">
            <a:extLst>
              <a:ext uri="{FF2B5EF4-FFF2-40B4-BE49-F238E27FC236}">
                <a16:creationId xmlns:a16="http://schemas.microsoft.com/office/drawing/2014/main" id="{93351474-BA6D-40FF-AD94-E36000AB4453}"/>
              </a:ext>
            </a:extLst>
          </p:cNvPr>
          <p:cNvSpPr>
            <a:spLocks noGrp="1"/>
          </p:cNvSpPr>
          <p:nvPr>
            <p:ph type="pic" idx="1"/>
          </p:nvPr>
        </p:nvSpPr>
        <p:spPr>
          <a:xfrm>
            <a:off x="8128000" y="-3"/>
            <a:ext cx="406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pic>
        <p:nvPicPr>
          <p:cNvPr id="7" name="Afbeelding 6">
            <a:extLst>
              <a:ext uri="{FF2B5EF4-FFF2-40B4-BE49-F238E27FC236}">
                <a16:creationId xmlns:a16="http://schemas.microsoft.com/office/drawing/2014/main" id="{9BAC8430-1514-4873-ABE5-EA31EA5A0695}"/>
              </a:ext>
            </a:extLst>
          </p:cNvPr>
          <p:cNvPicPr>
            <a:picLocks noChangeAspect="1"/>
          </p:cNvPicPr>
          <p:nvPr/>
        </p:nvPicPr>
        <p:blipFill>
          <a:blip r:embed="rId2"/>
          <a:stretch>
            <a:fillRect/>
          </a:stretch>
        </p:blipFill>
        <p:spPr>
          <a:xfrm>
            <a:off x="324000" y="324000"/>
            <a:ext cx="1384385" cy="504743"/>
          </a:xfrm>
          <a:prstGeom prst="rect">
            <a:avLst/>
          </a:prstGeom>
        </p:spPr>
      </p:pic>
    </p:spTree>
    <p:extLst>
      <p:ext uri="{BB962C8B-B14F-4D97-AF65-F5344CB8AC3E}">
        <p14:creationId xmlns:p14="http://schemas.microsoft.com/office/powerpoint/2010/main" val="31299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2D64C1C9-6779-4C2B-8929-B830AA9CB13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AEB84E45-4AEA-4831-9B87-14B3517136B9}"/>
              </a:ext>
            </a:extLst>
          </p:cNvPr>
          <p:cNvPicPr>
            <a:picLocks noChangeAspect="1"/>
          </p:cNvPicPr>
          <p:nvPr/>
        </p:nvPicPr>
        <p:blipFill>
          <a:blip r:embed="rId2"/>
          <a:stretch>
            <a:fillRect/>
          </a:stretch>
        </p:blipFill>
        <p:spPr>
          <a:xfrm>
            <a:off x="324000" y="324000"/>
            <a:ext cx="1384385" cy="504742"/>
          </a:xfrm>
          <a:prstGeom prst="rect">
            <a:avLst/>
          </a:prstGeom>
        </p:spPr>
      </p:pic>
    </p:spTree>
    <p:extLst>
      <p:ext uri="{BB962C8B-B14F-4D97-AF65-F5344CB8AC3E}">
        <p14:creationId xmlns:p14="http://schemas.microsoft.com/office/powerpoint/2010/main" val="334880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35AE316-A033-42C3-91B9-BB69790144E1}"/>
              </a:ext>
            </a:extLst>
          </p:cNvPr>
          <p:cNvSpPr/>
          <p:nvPr/>
        </p:nvSpPr>
        <p:spPr>
          <a:xfrm>
            <a:off x="5" y="0"/>
            <a:ext cx="40608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jdelijke aanduiding voor titel 1">
            <a:extLst>
              <a:ext uri="{FF2B5EF4-FFF2-40B4-BE49-F238E27FC236}">
                <a16:creationId xmlns:a16="http://schemas.microsoft.com/office/drawing/2014/main" id="{F5331E97-3ECC-4AF2-98AB-D57122C85F3A}"/>
              </a:ext>
            </a:extLst>
          </p:cNvPr>
          <p:cNvSpPr>
            <a:spLocks noGrp="1"/>
          </p:cNvSpPr>
          <p:nvPr>
            <p:ph type="title"/>
          </p:nvPr>
        </p:nvSpPr>
        <p:spPr>
          <a:xfrm>
            <a:off x="4692501" y="500284"/>
            <a:ext cx="6661297" cy="1435507"/>
          </a:xfrm>
          <a:prstGeom prst="rect">
            <a:avLst/>
          </a:prstGeom>
        </p:spPr>
        <p:txBody>
          <a:bodyPr vert="horz" lIns="91440" tIns="45720" rIns="91440" bIns="45720" rtlCol="0" anchor="ctr">
            <a:noAutofit/>
          </a:bodyPr>
          <a:lstStyle/>
          <a:p>
            <a:r>
              <a:rPr lang="nl-NL"/>
              <a:t>Formaat </a:t>
            </a:r>
            <a:br>
              <a:rPr lang="nl-NL"/>
            </a:br>
            <a:r>
              <a:rPr lang="nl-NL"/>
              <a:t>16:9 NL</a:t>
            </a:r>
          </a:p>
        </p:txBody>
      </p:sp>
      <p:sp>
        <p:nvSpPr>
          <p:cNvPr id="3" name="Tijdelijke aanduiding voor tekst 2">
            <a:extLst>
              <a:ext uri="{FF2B5EF4-FFF2-40B4-BE49-F238E27FC236}">
                <a16:creationId xmlns:a16="http://schemas.microsoft.com/office/drawing/2014/main" id="{72391E4F-156B-48E6-81C2-3447F3936994}"/>
              </a:ext>
            </a:extLst>
          </p:cNvPr>
          <p:cNvSpPr>
            <a:spLocks noGrp="1"/>
          </p:cNvSpPr>
          <p:nvPr>
            <p:ph type="body" idx="1"/>
          </p:nvPr>
        </p:nvSpPr>
        <p:spPr>
          <a:xfrm>
            <a:off x="4692500" y="2006379"/>
            <a:ext cx="6661299" cy="4351338"/>
          </a:xfrm>
          <a:prstGeom prst="rect">
            <a:avLst/>
          </a:prstGeom>
        </p:spPr>
        <p:txBody>
          <a:bodyPr vert="horz" lIns="91440" tIns="45720" rIns="91440" bIns="45720" rtlCol="0">
            <a:normAutofit/>
          </a:bodyPr>
          <a:lstStyle/>
          <a:p>
            <a:pPr lvl="0"/>
            <a:r>
              <a:rPr lang="nl-NL"/>
              <a:t>Tekststijl van het model bewerken</a:t>
            </a:r>
          </a:p>
        </p:txBody>
      </p:sp>
      <p:pic>
        <p:nvPicPr>
          <p:cNvPr id="14" name="Afbeelding 13">
            <a:extLst>
              <a:ext uri="{FF2B5EF4-FFF2-40B4-BE49-F238E27FC236}">
                <a16:creationId xmlns:a16="http://schemas.microsoft.com/office/drawing/2014/main" id="{00CFFBB0-A4A8-48C7-A271-8455A1541367}"/>
              </a:ext>
            </a:extLst>
          </p:cNvPr>
          <p:cNvPicPr>
            <a:picLocks noChangeAspect="1"/>
          </p:cNvPicPr>
          <p:nvPr/>
        </p:nvPicPr>
        <p:blipFill>
          <a:blip r:embed="rId13"/>
          <a:stretch>
            <a:fillRect/>
          </a:stretch>
        </p:blipFill>
        <p:spPr>
          <a:xfrm>
            <a:off x="324000" y="5473804"/>
            <a:ext cx="2416626" cy="881095"/>
          </a:xfrm>
          <a:prstGeom prst="rect">
            <a:avLst/>
          </a:prstGeom>
        </p:spPr>
      </p:pic>
    </p:spTree>
    <p:extLst>
      <p:ext uri="{BB962C8B-B14F-4D97-AF65-F5344CB8AC3E}">
        <p14:creationId xmlns:p14="http://schemas.microsoft.com/office/powerpoint/2010/main" val="17793376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pokennis.nl/story/253/kan-je-creativiteit-bevorderen"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1.xml"/><Relationship Id="rId1" Type="http://schemas.openxmlformats.org/officeDocument/2006/relationships/video" Target="https://www.youtube.com/embed/ivH7fFergSw?start=48&amp;feature=oemb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video" Target="https://www.youtube.com/embed/6e1wfcL1-To?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lo.nl/thema/meer/21e-eeuwsevaardigheden/"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hyperlink" Target="http://kunstzinnigeorientatie.slo.nl/leerlijnen/het-creatieve-pro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18A9D-0067-9CA8-5FD0-9E034BBE9DF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9C86495-8C8A-8D06-DD18-FF5358F40D68}"/>
              </a:ext>
            </a:extLst>
          </p:cNvPr>
          <p:cNvSpPr>
            <a:spLocks noGrp="1"/>
          </p:cNvSpPr>
          <p:nvPr>
            <p:ph type="subTitle" idx="1"/>
          </p:nvPr>
        </p:nvSpPr>
        <p:spPr/>
        <p:txBody>
          <a:bodyPr/>
          <a:lstStyle/>
          <a:p>
            <a:endParaRPr lang="nl-NL"/>
          </a:p>
        </p:txBody>
      </p:sp>
      <p:pic>
        <p:nvPicPr>
          <p:cNvPr id="5122" name="Picture 2" descr="Foto">
            <a:extLst>
              <a:ext uri="{FF2B5EF4-FFF2-40B4-BE49-F238E27FC236}">
                <a16:creationId xmlns:a16="http://schemas.microsoft.com/office/drawing/2014/main" id="{773DF2ED-1BDC-FE3A-DB00-50CF95C29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0"/>
            <a:ext cx="87360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98597DD-23CA-98CF-EA89-BD6EBE26390E}"/>
              </a:ext>
            </a:extLst>
          </p:cNvPr>
          <p:cNvSpPr txBox="1"/>
          <p:nvPr/>
        </p:nvSpPr>
        <p:spPr>
          <a:xfrm>
            <a:off x="152400" y="170688"/>
            <a:ext cx="274320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solidFill>
                <a:schemeClr val="bg1"/>
              </a:solidFill>
              <a:cs typeface="Calibri"/>
            </a:endParaRPr>
          </a:p>
          <a:p>
            <a:r>
              <a:rPr lang="en-US" sz="1400" b="1" dirty="0" err="1">
                <a:solidFill>
                  <a:srgbClr val="FFFF00"/>
                </a:solidFill>
              </a:rPr>
              <a:t>Waarom</a:t>
            </a:r>
            <a:r>
              <a:rPr lang="en-US" sz="1400" b="1" dirty="0">
                <a:solidFill>
                  <a:srgbClr val="FFFF00"/>
                </a:solidFill>
              </a:rPr>
              <a:t> </a:t>
            </a:r>
            <a:r>
              <a:rPr lang="en-US" sz="1400" b="1" dirty="0" err="1">
                <a:solidFill>
                  <a:srgbClr val="FFFF00"/>
                </a:solidFill>
              </a:rPr>
              <a:t>cultuuronderwijs</a:t>
            </a:r>
            <a:r>
              <a:rPr lang="en-US" sz="1400" b="1" dirty="0">
                <a:solidFill>
                  <a:srgbClr val="FFFF00"/>
                </a:solidFill>
              </a:rPr>
              <a:t>? </a:t>
            </a:r>
            <a:endParaRPr lang="en-US" sz="1400" b="1" dirty="0">
              <a:solidFill>
                <a:srgbClr val="FFFF00"/>
              </a:solidFill>
              <a:cs typeface="Calibri"/>
            </a:endParaRPr>
          </a:p>
          <a:p>
            <a:r>
              <a:rPr lang="en-US" sz="1400" dirty="0" err="1">
                <a:solidFill>
                  <a:schemeClr val="bg1"/>
                </a:solidFill>
              </a:rPr>
              <a:t>Cultuureducatie</a:t>
            </a:r>
            <a:r>
              <a:rPr lang="en-US" sz="1400" dirty="0">
                <a:solidFill>
                  <a:schemeClr val="bg1"/>
                </a:solidFill>
              </a:rPr>
              <a:t> is </a:t>
            </a:r>
            <a:r>
              <a:rPr lang="en-US" sz="1400" dirty="0" err="1">
                <a:solidFill>
                  <a:schemeClr val="bg1"/>
                </a:solidFill>
              </a:rPr>
              <a:t>een</a:t>
            </a:r>
            <a:r>
              <a:rPr lang="en-US" sz="1400" dirty="0">
                <a:solidFill>
                  <a:schemeClr val="bg1"/>
                </a:solidFill>
              </a:rPr>
              <a:t> </a:t>
            </a:r>
            <a:r>
              <a:rPr lang="en-US" sz="1400" dirty="0" err="1">
                <a:solidFill>
                  <a:schemeClr val="bg1"/>
                </a:solidFill>
              </a:rPr>
              <a:t>essentieel</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onmisbaar</a:t>
            </a:r>
            <a:r>
              <a:rPr lang="en-US" sz="1400" dirty="0">
                <a:solidFill>
                  <a:schemeClr val="bg1"/>
                </a:solidFill>
              </a:rPr>
              <a:t> </a:t>
            </a:r>
            <a:r>
              <a:rPr lang="en-US" sz="1400" dirty="0" err="1">
                <a:solidFill>
                  <a:schemeClr val="bg1"/>
                </a:solidFill>
              </a:rPr>
              <a:t>onderdeel</a:t>
            </a:r>
            <a:r>
              <a:rPr lang="en-US" sz="1400" dirty="0">
                <a:solidFill>
                  <a:schemeClr val="bg1"/>
                </a:solidFill>
              </a:rPr>
              <a:t> van het </a:t>
            </a:r>
            <a:r>
              <a:rPr lang="en-US" sz="1400" dirty="0" err="1">
                <a:solidFill>
                  <a:schemeClr val="bg1"/>
                </a:solidFill>
              </a:rPr>
              <a:t>onderwijs</a:t>
            </a:r>
            <a:r>
              <a:rPr lang="en-US" sz="1400" dirty="0">
                <a:solidFill>
                  <a:schemeClr val="bg1"/>
                </a:solidFill>
              </a:rPr>
              <a:t>. </a:t>
            </a:r>
            <a:r>
              <a:rPr lang="en-US" sz="1400" dirty="0" err="1">
                <a:solidFill>
                  <a:schemeClr val="bg1"/>
                </a:solidFill>
              </a:rPr>
              <a:t>Goed</a:t>
            </a:r>
            <a:r>
              <a:rPr lang="en-US" sz="1400" dirty="0">
                <a:solidFill>
                  <a:schemeClr val="bg1"/>
                </a:solidFill>
              </a:rPr>
              <a:t> </a:t>
            </a:r>
            <a:r>
              <a:rPr lang="en-US" sz="1400" dirty="0" err="1">
                <a:solidFill>
                  <a:schemeClr val="bg1"/>
                </a:solidFill>
              </a:rPr>
              <a:t>cultuuronderwijs</a:t>
            </a:r>
            <a:r>
              <a:rPr lang="en-US" sz="1400" dirty="0">
                <a:solidFill>
                  <a:schemeClr val="bg1"/>
                </a:solidFill>
              </a:rPr>
              <a:t> </a:t>
            </a:r>
            <a:r>
              <a:rPr lang="en-US" sz="1400" dirty="0" err="1">
                <a:solidFill>
                  <a:schemeClr val="bg1"/>
                </a:solidFill>
              </a:rPr>
              <a:t>zet</a:t>
            </a:r>
            <a:r>
              <a:rPr lang="en-US" sz="1400" dirty="0">
                <a:solidFill>
                  <a:schemeClr val="bg1"/>
                </a:solidFill>
              </a:rPr>
              <a:t> </a:t>
            </a:r>
            <a:r>
              <a:rPr lang="en-US" sz="1400" dirty="0" err="1">
                <a:solidFill>
                  <a:schemeClr val="bg1"/>
                </a:solidFill>
              </a:rPr>
              <a:t>aan</a:t>
            </a:r>
            <a:r>
              <a:rPr lang="en-US" sz="1400" dirty="0">
                <a:solidFill>
                  <a:schemeClr val="bg1"/>
                </a:solidFill>
              </a:rPr>
              <a:t> tot </a:t>
            </a:r>
            <a:r>
              <a:rPr lang="en-US" sz="1400" dirty="0" err="1">
                <a:solidFill>
                  <a:schemeClr val="bg1"/>
                </a:solidFill>
              </a:rPr>
              <a:t>nadenken</a:t>
            </a:r>
            <a:r>
              <a:rPr lang="en-US" sz="1400" dirty="0">
                <a:solidFill>
                  <a:schemeClr val="bg1"/>
                </a:solidFill>
              </a:rPr>
              <a:t> over </a:t>
            </a:r>
            <a:r>
              <a:rPr lang="en-US" sz="1400" dirty="0" err="1">
                <a:solidFill>
                  <a:schemeClr val="bg1"/>
                </a:solidFill>
              </a:rPr>
              <a:t>jezelf</a:t>
            </a:r>
            <a:r>
              <a:rPr lang="en-US" sz="1400" dirty="0">
                <a:solidFill>
                  <a:schemeClr val="bg1"/>
                </a:solidFill>
              </a:rPr>
              <a:t>, de </a:t>
            </a:r>
            <a:r>
              <a:rPr lang="en-US" sz="1400" dirty="0" err="1">
                <a:solidFill>
                  <a:schemeClr val="bg1"/>
                </a:solidFill>
              </a:rPr>
              <a:t>ander</a:t>
            </a:r>
            <a:r>
              <a:rPr lang="en-US" sz="1400" dirty="0">
                <a:solidFill>
                  <a:schemeClr val="bg1"/>
                </a:solidFill>
              </a:rPr>
              <a:t> </a:t>
            </a:r>
            <a:r>
              <a:rPr lang="en-US" sz="1400" dirty="0" err="1">
                <a:solidFill>
                  <a:schemeClr val="bg1"/>
                </a:solidFill>
              </a:rPr>
              <a:t>en</a:t>
            </a:r>
            <a:r>
              <a:rPr lang="en-US" sz="1400" dirty="0">
                <a:solidFill>
                  <a:schemeClr val="bg1"/>
                </a:solidFill>
              </a:rPr>
              <a:t> de </a:t>
            </a:r>
            <a:r>
              <a:rPr lang="en-US" sz="1400" dirty="0" err="1">
                <a:solidFill>
                  <a:schemeClr val="bg1"/>
                </a:solidFill>
              </a:rPr>
              <a:t>wereld</a:t>
            </a:r>
            <a:r>
              <a:rPr lang="en-US" sz="1400" dirty="0">
                <a:solidFill>
                  <a:schemeClr val="bg1"/>
                </a:solidFill>
              </a:rPr>
              <a:t>. Het </a:t>
            </a:r>
            <a:r>
              <a:rPr lang="en-US" sz="1400" dirty="0" err="1">
                <a:solidFill>
                  <a:schemeClr val="bg1"/>
                </a:solidFill>
              </a:rPr>
              <a:t>prikkelt</a:t>
            </a:r>
            <a:r>
              <a:rPr lang="en-US" sz="1400" dirty="0">
                <a:solidFill>
                  <a:schemeClr val="bg1"/>
                </a:solidFill>
              </a:rPr>
              <a:t> de </a:t>
            </a:r>
            <a:r>
              <a:rPr lang="en-US" sz="1400" dirty="0" err="1">
                <a:solidFill>
                  <a:schemeClr val="bg1"/>
                </a:solidFill>
              </a:rPr>
              <a:t>nieuwsgierigheid</a:t>
            </a:r>
            <a:r>
              <a:rPr lang="en-US" sz="1400" dirty="0">
                <a:solidFill>
                  <a:schemeClr val="bg1"/>
                </a:solidFill>
              </a:rPr>
              <a:t>, </a:t>
            </a:r>
            <a:r>
              <a:rPr lang="en-US" sz="1400" dirty="0" err="1">
                <a:solidFill>
                  <a:schemeClr val="bg1"/>
                </a:solidFill>
              </a:rPr>
              <a:t>stimuleert</a:t>
            </a:r>
            <a:r>
              <a:rPr lang="en-US" sz="1400" dirty="0">
                <a:solidFill>
                  <a:schemeClr val="bg1"/>
                </a:solidFill>
              </a:rPr>
              <a:t> de </a:t>
            </a:r>
            <a:r>
              <a:rPr lang="en-US" sz="1400" dirty="0" err="1">
                <a:solidFill>
                  <a:schemeClr val="bg1"/>
                </a:solidFill>
              </a:rPr>
              <a:t>verbeelding</a:t>
            </a:r>
            <a:r>
              <a:rPr lang="en-US" sz="1400" dirty="0">
                <a:solidFill>
                  <a:schemeClr val="bg1"/>
                </a:solidFill>
              </a:rPr>
              <a:t>, </a:t>
            </a:r>
            <a:r>
              <a:rPr lang="en-US" sz="1400" dirty="0" err="1">
                <a:solidFill>
                  <a:schemeClr val="bg1"/>
                </a:solidFill>
              </a:rPr>
              <a:t>raakt</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verwondert</a:t>
            </a:r>
            <a:r>
              <a:rPr lang="en-US" sz="1400" dirty="0">
                <a:solidFill>
                  <a:schemeClr val="bg1"/>
                </a:solidFill>
              </a:rPr>
              <a:t>. </a:t>
            </a:r>
            <a:r>
              <a:rPr lang="en-US" sz="1400" dirty="0" err="1">
                <a:solidFill>
                  <a:schemeClr val="bg1"/>
                </a:solidFill>
              </a:rPr>
              <a:t>Goed</a:t>
            </a:r>
            <a:r>
              <a:rPr lang="en-US" sz="1400" dirty="0">
                <a:solidFill>
                  <a:schemeClr val="bg1"/>
                </a:solidFill>
              </a:rPr>
              <a:t> </a:t>
            </a:r>
            <a:r>
              <a:rPr lang="en-US" sz="1400" dirty="0" err="1">
                <a:solidFill>
                  <a:schemeClr val="bg1"/>
                </a:solidFill>
              </a:rPr>
              <a:t>cultuuronderwijs</a:t>
            </a:r>
            <a:r>
              <a:rPr lang="en-US" sz="1400" dirty="0">
                <a:solidFill>
                  <a:schemeClr val="bg1"/>
                </a:solidFill>
              </a:rPr>
              <a:t> </a:t>
            </a:r>
            <a:r>
              <a:rPr lang="en-US" sz="1400" dirty="0" err="1">
                <a:solidFill>
                  <a:schemeClr val="bg1"/>
                </a:solidFill>
              </a:rPr>
              <a:t>biedt</a:t>
            </a:r>
            <a:r>
              <a:rPr lang="en-US" sz="1400" dirty="0">
                <a:solidFill>
                  <a:schemeClr val="bg1"/>
                </a:solidFill>
              </a:rPr>
              <a:t> </a:t>
            </a:r>
            <a:r>
              <a:rPr lang="en-US" sz="1400" dirty="0" err="1">
                <a:solidFill>
                  <a:schemeClr val="bg1"/>
                </a:solidFill>
              </a:rPr>
              <a:t>een</a:t>
            </a:r>
            <a:r>
              <a:rPr lang="en-US" sz="1400" dirty="0">
                <a:solidFill>
                  <a:schemeClr val="bg1"/>
                </a:solidFill>
              </a:rPr>
              <a:t> </a:t>
            </a:r>
            <a:r>
              <a:rPr lang="en-US" sz="1400" dirty="0" err="1">
                <a:solidFill>
                  <a:schemeClr val="bg1"/>
                </a:solidFill>
              </a:rPr>
              <a:t>veilige</a:t>
            </a:r>
            <a:r>
              <a:rPr lang="en-US" sz="1400" dirty="0">
                <a:solidFill>
                  <a:schemeClr val="bg1"/>
                </a:solidFill>
              </a:rPr>
              <a:t> setting om </a:t>
            </a:r>
            <a:r>
              <a:rPr lang="en-US" sz="1400" dirty="0" err="1">
                <a:solidFill>
                  <a:schemeClr val="bg1"/>
                </a:solidFill>
              </a:rPr>
              <a:t>te</a:t>
            </a:r>
            <a:r>
              <a:rPr lang="en-US" sz="1400" dirty="0">
                <a:solidFill>
                  <a:schemeClr val="bg1"/>
                </a:solidFill>
              </a:rPr>
              <a:t> </a:t>
            </a:r>
            <a:r>
              <a:rPr lang="en-US" sz="1400" dirty="0" err="1">
                <a:solidFill>
                  <a:schemeClr val="bg1"/>
                </a:solidFill>
              </a:rPr>
              <a:t>experimenteren</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uitdrukking</a:t>
            </a:r>
            <a:r>
              <a:rPr lang="en-US" sz="1400" dirty="0">
                <a:solidFill>
                  <a:schemeClr val="bg1"/>
                </a:solidFill>
              </a:rPr>
              <a:t> </a:t>
            </a:r>
            <a:r>
              <a:rPr lang="en-US" sz="1400" dirty="0" err="1">
                <a:solidFill>
                  <a:schemeClr val="bg1"/>
                </a:solidFill>
              </a:rPr>
              <a:t>te</a:t>
            </a:r>
            <a:r>
              <a:rPr lang="en-US" sz="1400" dirty="0">
                <a:solidFill>
                  <a:schemeClr val="bg1"/>
                </a:solidFill>
              </a:rPr>
              <a:t> </a:t>
            </a:r>
            <a:r>
              <a:rPr lang="en-US" sz="1400" dirty="0" err="1">
                <a:solidFill>
                  <a:schemeClr val="bg1"/>
                </a:solidFill>
              </a:rPr>
              <a:t>geven</a:t>
            </a:r>
            <a:r>
              <a:rPr lang="en-US" sz="1400" dirty="0">
                <a:solidFill>
                  <a:schemeClr val="bg1"/>
                </a:solidFill>
              </a:rPr>
              <a:t> </a:t>
            </a:r>
            <a:r>
              <a:rPr lang="en-US" sz="1400" dirty="0" err="1">
                <a:solidFill>
                  <a:schemeClr val="bg1"/>
                </a:solidFill>
              </a:rPr>
              <a:t>aan</a:t>
            </a:r>
            <a:r>
              <a:rPr lang="en-US" sz="1400" dirty="0">
                <a:solidFill>
                  <a:schemeClr val="bg1"/>
                </a:solidFill>
              </a:rPr>
              <a:t> </a:t>
            </a:r>
            <a:r>
              <a:rPr lang="en-US" sz="1400" dirty="0" err="1">
                <a:solidFill>
                  <a:schemeClr val="bg1"/>
                </a:solidFill>
              </a:rPr>
              <a:t>jezelf</a:t>
            </a:r>
            <a:r>
              <a:rPr lang="en-US" sz="1400" dirty="0">
                <a:solidFill>
                  <a:schemeClr val="bg1"/>
                </a:solidFill>
              </a:rPr>
              <a:t>. Het </a:t>
            </a:r>
            <a:r>
              <a:rPr lang="en-US" sz="1400" dirty="0" err="1">
                <a:solidFill>
                  <a:schemeClr val="bg1"/>
                </a:solidFill>
              </a:rPr>
              <a:t>laat</a:t>
            </a:r>
            <a:r>
              <a:rPr lang="en-US" sz="1400" dirty="0">
                <a:solidFill>
                  <a:schemeClr val="bg1"/>
                </a:solidFill>
              </a:rPr>
              <a:t> </a:t>
            </a:r>
            <a:r>
              <a:rPr lang="en-US" sz="1400" dirty="0" err="1">
                <a:solidFill>
                  <a:schemeClr val="bg1"/>
                </a:solidFill>
              </a:rPr>
              <a:t>kinderen</a:t>
            </a:r>
            <a:r>
              <a:rPr lang="en-US" sz="1400" dirty="0">
                <a:solidFill>
                  <a:schemeClr val="bg1"/>
                </a:solidFill>
              </a:rPr>
              <a:t> </a:t>
            </a:r>
            <a:r>
              <a:rPr lang="en-US" sz="1400" dirty="0" err="1">
                <a:solidFill>
                  <a:schemeClr val="bg1"/>
                </a:solidFill>
              </a:rPr>
              <a:t>cultuur</a:t>
            </a:r>
            <a:r>
              <a:rPr lang="en-US" sz="1400" dirty="0">
                <a:solidFill>
                  <a:schemeClr val="bg1"/>
                </a:solidFill>
              </a:rPr>
              <a:t> </a:t>
            </a:r>
            <a:r>
              <a:rPr lang="en-US" sz="1400" dirty="0" err="1">
                <a:solidFill>
                  <a:schemeClr val="bg1"/>
                </a:solidFill>
              </a:rPr>
              <a:t>ervaren</a:t>
            </a:r>
            <a:r>
              <a:rPr lang="en-US" sz="1400" dirty="0">
                <a:solidFill>
                  <a:schemeClr val="bg1"/>
                </a:solidFill>
              </a:rPr>
              <a:t> </a:t>
            </a:r>
            <a:r>
              <a:rPr lang="en-US" sz="1400" dirty="0" err="1">
                <a:solidFill>
                  <a:schemeClr val="bg1"/>
                </a:solidFill>
              </a:rPr>
              <a:t>als</a:t>
            </a:r>
            <a:r>
              <a:rPr lang="en-US" sz="1400" dirty="0">
                <a:solidFill>
                  <a:schemeClr val="bg1"/>
                </a:solidFill>
              </a:rPr>
              <a:t> maker, </a:t>
            </a:r>
            <a:r>
              <a:rPr lang="en-US" sz="1400" dirty="0" err="1">
                <a:solidFill>
                  <a:schemeClr val="bg1"/>
                </a:solidFill>
              </a:rPr>
              <a:t>deelnemer</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publiek</a:t>
            </a:r>
            <a:r>
              <a:rPr lang="en-US" sz="1400" dirty="0">
                <a:solidFill>
                  <a:schemeClr val="bg1"/>
                </a:solidFill>
              </a:rPr>
              <a:t>. Het </a:t>
            </a:r>
            <a:r>
              <a:rPr lang="en-US" sz="1400" dirty="0" err="1">
                <a:solidFill>
                  <a:schemeClr val="bg1"/>
                </a:solidFill>
              </a:rPr>
              <a:t>biedt</a:t>
            </a:r>
            <a:r>
              <a:rPr lang="en-US" sz="1400" dirty="0">
                <a:solidFill>
                  <a:schemeClr val="bg1"/>
                </a:solidFill>
              </a:rPr>
              <a:t> </a:t>
            </a:r>
            <a:r>
              <a:rPr lang="en-US" sz="1400" dirty="0" err="1">
                <a:solidFill>
                  <a:schemeClr val="bg1"/>
                </a:solidFill>
              </a:rPr>
              <a:t>kinderen</a:t>
            </a:r>
            <a:r>
              <a:rPr lang="en-US" sz="1400" dirty="0">
                <a:solidFill>
                  <a:schemeClr val="bg1"/>
                </a:solidFill>
              </a:rPr>
              <a:t> de </a:t>
            </a:r>
            <a:r>
              <a:rPr lang="en-US" sz="1400" dirty="0" err="1">
                <a:solidFill>
                  <a:schemeClr val="bg1"/>
                </a:solidFill>
              </a:rPr>
              <a:t>basisvaardigheden</a:t>
            </a:r>
            <a:r>
              <a:rPr lang="en-US" sz="1400" dirty="0">
                <a:solidFill>
                  <a:schemeClr val="bg1"/>
                </a:solidFill>
              </a:rPr>
              <a:t> op het </a:t>
            </a:r>
            <a:r>
              <a:rPr lang="en-US" sz="1400" dirty="0" err="1">
                <a:solidFill>
                  <a:schemeClr val="bg1"/>
                </a:solidFill>
              </a:rPr>
              <a:t>gebied</a:t>
            </a:r>
            <a:r>
              <a:rPr lang="en-US" sz="1400" dirty="0">
                <a:solidFill>
                  <a:schemeClr val="bg1"/>
                </a:solidFill>
              </a:rPr>
              <a:t> van de </a:t>
            </a:r>
            <a:r>
              <a:rPr lang="en-US" sz="1400" dirty="0" err="1">
                <a:solidFill>
                  <a:schemeClr val="bg1"/>
                </a:solidFill>
              </a:rPr>
              <a:t>kunstvakken</a:t>
            </a:r>
            <a:r>
              <a:rPr lang="en-US" sz="1400" dirty="0">
                <a:solidFill>
                  <a:schemeClr val="bg1"/>
                </a:solidFill>
              </a:rPr>
              <a:t>. </a:t>
            </a:r>
            <a:r>
              <a:rPr lang="en-US" sz="1400" dirty="0" err="1">
                <a:solidFill>
                  <a:schemeClr val="bg1"/>
                </a:solidFill>
              </a:rPr>
              <a:t>Goed</a:t>
            </a:r>
            <a:r>
              <a:rPr lang="en-US" sz="1400" dirty="0">
                <a:solidFill>
                  <a:schemeClr val="bg1"/>
                </a:solidFill>
              </a:rPr>
              <a:t> </a:t>
            </a:r>
            <a:r>
              <a:rPr lang="en-US" sz="1400" dirty="0" err="1">
                <a:solidFill>
                  <a:schemeClr val="bg1"/>
                </a:solidFill>
              </a:rPr>
              <a:t>cultuuronderwijs</a:t>
            </a:r>
            <a:r>
              <a:rPr lang="en-US" sz="1400" dirty="0">
                <a:solidFill>
                  <a:schemeClr val="bg1"/>
                </a:solidFill>
              </a:rPr>
              <a:t> is </a:t>
            </a:r>
            <a:r>
              <a:rPr lang="en-US" sz="1400" dirty="0" err="1">
                <a:solidFill>
                  <a:schemeClr val="bg1"/>
                </a:solidFill>
              </a:rPr>
              <a:t>een</a:t>
            </a:r>
            <a:r>
              <a:rPr lang="en-US" sz="1400" dirty="0">
                <a:solidFill>
                  <a:schemeClr val="bg1"/>
                </a:solidFill>
              </a:rPr>
              <a:t> </a:t>
            </a:r>
            <a:r>
              <a:rPr lang="en-US" sz="1400" dirty="0" err="1">
                <a:solidFill>
                  <a:schemeClr val="bg1"/>
                </a:solidFill>
              </a:rPr>
              <a:t>kenmerk</a:t>
            </a:r>
            <a:r>
              <a:rPr lang="en-US" sz="1400" dirty="0">
                <a:solidFill>
                  <a:schemeClr val="bg1"/>
                </a:solidFill>
              </a:rPr>
              <a:t> van de school, </a:t>
            </a:r>
            <a:r>
              <a:rPr lang="en-US" sz="1400" dirty="0" err="1">
                <a:solidFill>
                  <a:schemeClr val="bg1"/>
                </a:solidFill>
              </a:rPr>
              <a:t>voelbaar</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zichtbaar</a:t>
            </a:r>
            <a:r>
              <a:rPr lang="en-US" sz="1400" dirty="0">
                <a:solidFill>
                  <a:schemeClr val="bg1"/>
                </a:solidFill>
              </a:rPr>
              <a:t> </a:t>
            </a:r>
            <a:r>
              <a:rPr lang="en-US" sz="1400" dirty="0" err="1">
                <a:solidFill>
                  <a:schemeClr val="bg1"/>
                </a:solidFill>
              </a:rPr>
              <a:t>bij</a:t>
            </a:r>
            <a:r>
              <a:rPr lang="en-US" sz="1400" dirty="0">
                <a:solidFill>
                  <a:schemeClr val="bg1"/>
                </a:solidFill>
              </a:rPr>
              <a:t> </a:t>
            </a:r>
            <a:r>
              <a:rPr lang="en-US" sz="1400" dirty="0" err="1">
                <a:solidFill>
                  <a:schemeClr val="bg1"/>
                </a:solidFill>
              </a:rPr>
              <a:t>leerlingen</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ouders</a:t>
            </a:r>
            <a:r>
              <a:rPr lang="en-US" sz="1400" dirty="0">
                <a:solidFill>
                  <a:schemeClr val="bg1"/>
                </a:solidFill>
              </a:rPr>
              <a:t> </a:t>
            </a:r>
            <a:r>
              <a:rPr lang="en-US" sz="1400" dirty="0" err="1">
                <a:solidFill>
                  <a:schemeClr val="bg1"/>
                </a:solidFill>
              </a:rPr>
              <a:t>en</a:t>
            </a:r>
            <a:r>
              <a:rPr lang="en-US" sz="1400" dirty="0">
                <a:solidFill>
                  <a:schemeClr val="bg1"/>
                </a:solidFill>
              </a:rPr>
              <a:t> </a:t>
            </a:r>
            <a:r>
              <a:rPr lang="en-US" sz="1400" dirty="0" err="1">
                <a:solidFill>
                  <a:schemeClr val="bg1"/>
                </a:solidFill>
              </a:rPr>
              <a:t>wordt</a:t>
            </a:r>
            <a:r>
              <a:rPr lang="en-US" sz="1400" dirty="0">
                <a:solidFill>
                  <a:schemeClr val="bg1"/>
                </a:solidFill>
              </a:rPr>
              <a:t> </a:t>
            </a:r>
            <a:r>
              <a:rPr lang="en-US" sz="1400" dirty="0" err="1">
                <a:solidFill>
                  <a:schemeClr val="bg1"/>
                </a:solidFill>
              </a:rPr>
              <a:t>gegeven</a:t>
            </a:r>
            <a:r>
              <a:rPr lang="en-US" sz="1400" dirty="0">
                <a:solidFill>
                  <a:schemeClr val="bg1"/>
                </a:solidFill>
              </a:rPr>
              <a:t> door </a:t>
            </a:r>
            <a:r>
              <a:rPr lang="en-US" sz="1400" dirty="0" err="1">
                <a:solidFill>
                  <a:schemeClr val="bg1"/>
                </a:solidFill>
              </a:rPr>
              <a:t>deskundigen</a:t>
            </a:r>
            <a:r>
              <a:rPr lang="en-US" sz="1400" dirty="0">
                <a:solidFill>
                  <a:schemeClr val="bg1"/>
                </a:solidFill>
              </a:rPr>
              <a:t> (expert, </a:t>
            </a:r>
            <a:r>
              <a:rPr lang="en-US" sz="1400" dirty="0" err="1">
                <a:solidFill>
                  <a:schemeClr val="bg1"/>
                </a:solidFill>
              </a:rPr>
              <a:t>vakdocent</a:t>
            </a:r>
            <a:r>
              <a:rPr lang="en-US" sz="1400" dirty="0">
                <a:solidFill>
                  <a:schemeClr val="bg1"/>
                </a:solidFill>
              </a:rPr>
              <a:t>). </a:t>
            </a:r>
            <a:endParaRPr lang="en-US" sz="1400" dirty="0">
              <a:solidFill>
                <a:schemeClr val="bg1"/>
              </a:solidFill>
              <a:cs typeface="Calibri"/>
            </a:endParaRPr>
          </a:p>
          <a:p>
            <a:endParaRPr lang="en-US" sz="1400" dirty="0">
              <a:solidFill>
                <a:schemeClr val="bg1"/>
              </a:solidFill>
              <a:cs typeface="Calibri"/>
            </a:endParaRPr>
          </a:p>
        </p:txBody>
      </p:sp>
      <p:sp>
        <p:nvSpPr>
          <p:cNvPr id="6" name="Rectangle 5">
            <a:extLst>
              <a:ext uri="{FF2B5EF4-FFF2-40B4-BE49-F238E27FC236}">
                <a16:creationId xmlns:a16="http://schemas.microsoft.com/office/drawing/2014/main" id="{400FF3B9-6AA9-DDF1-78BE-9F3C7AE4FBD4}"/>
              </a:ext>
            </a:extLst>
          </p:cNvPr>
          <p:cNvSpPr/>
          <p:nvPr/>
        </p:nvSpPr>
        <p:spPr>
          <a:xfrm>
            <a:off x="6102517" y="320675"/>
            <a:ext cx="1082841" cy="467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Calibri"/>
              </a:rPr>
              <a:t>2 </a:t>
            </a:r>
            <a:r>
              <a:rPr lang="en-US" sz="1400" dirty="0" err="1">
                <a:cs typeface="Calibri"/>
              </a:rPr>
              <a:t>november</a:t>
            </a:r>
            <a:endParaRPr lang="en-US" sz="1400" dirty="0">
              <a:cs typeface="Calibri"/>
            </a:endParaRPr>
          </a:p>
        </p:txBody>
      </p:sp>
    </p:spTree>
    <p:extLst>
      <p:ext uri="{BB962C8B-B14F-4D97-AF65-F5344CB8AC3E}">
        <p14:creationId xmlns:p14="http://schemas.microsoft.com/office/powerpoint/2010/main" val="185156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843F5-B5F7-7945-B37D-0A1FBD7B848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6113F41-BC86-28A6-3FA3-1B3467F8E10E}"/>
              </a:ext>
            </a:extLst>
          </p:cNvPr>
          <p:cNvSpPr>
            <a:spLocks noGrp="1"/>
          </p:cNvSpPr>
          <p:nvPr>
            <p:ph type="subTitle" idx="1"/>
          </p:nvPr>
        </p:nvSpPr>
        <p:spPr/>
        <p:txBody>
          <a:bodyPr/>
          <a:lstStyle/>
          <a:p>
            <a:endParaRPr lang="nl-NL"/>
          </a:p>
        </p:txBody>
      </p:sp>
      <p:sp>
        <p:nvSpPr>
          <p:cNvPr id="7" name="Tekstvak 6">
            <a:extLst>
              <a:ext uri="{FF2B5EF4-FFF2-40B4-BE49-F238E27FC236}">
                <a16:creationId xmlns:a16="http://schemas.microsoft.com/office/drawing/2014/main" id="{EA6D6F50-E593-8F2C-3522-4EE37D0760D3}"/>
              </a:ext>
            </a:extLst>
          </p:cNvPr>
          <p:cNvSpPr txBox="1"/>
          <p:nvPr/>
        </p:nvSpPr>
        <p:spPr>
          <a:xfrm>
            <a:off x="4723698" y="208261"/>
            <a:ext cx="6094428" cy="1477328"/>
          </a:xfrm>
          <a:prstGeom prst="rect">
            <a:avLst/>
          </a:prstGeom>
          <a:noFill/>
        </p:spPr>
        <p:txBody>
          <a:bodyPr wrap="square">
            <a:spAutoFit/>
          </a:bodyPr>
          <a:lstStyle/>
          <a:p>
            <a:br>
              <a:rPr lang="nl-NL" dirty="0"/>
            </a:br>
            <a:r>
              <a:rPr lang="nl-NL" b="0" i="0" dirty="0">
                <a:solidFill>
                  <a:srgbClr val="000000"/>
                </a:solidFill>
                <a:effectLst/>
                <a:latin typeface="Open Sans" panose="020B0606030504020204" pitchFamily="34" charset="0"/>
              </a:rPr>
              <a:t>Vooraf </a:t>
            </a:r>
            <a:r>
              <a:rPr lang="nl-NL" b="0" i="0" u="none" strike="noStrike" dirty="0">
                <a:solidFill>
                  <a:srgbClr val="A82E2E"/>
                </a:solidFill>
                <a:effectLst/>
                <a:latin typeface="Open Sans" panose="020B0606030504020204" pitchFamily="34" charset="0"/>
                <a:hlinkClick r:id="rId2"/>
              </a:rPr>
              <a:t>https://npokennis.nl/story/253/kan-je-creativiteit-bevorderen</a:t>
            </a:r>
            <a:endParaRPr lang="nl-NL" b="0" i="0" u="none" strike="noStrike" dirty="0">
              <a:solidFill>
                <a:srgbClr val="A82E2E"/>
              </a:solidFill>
              <a:effectLst/>
              <a:latin typeface="Open Sans" panose="020B0606030504020204" pitchFamily="34" charset="0"/>
            </a:endParaRPr>
          </a:p>
          <a:p>
            <a:br>
              <a:rPr lang="nl-NL" dirty="0"/>
            </a:br>
            <a:r>
              <a:rPr lang="nl-NL" b="0" i="0" dirty="0">
                <a:solidFill>
                  <a:srgbClr val="666666"/>
                </a:solidFill>
                <a:effectLst/>
                <a:latin typeface="Open Sans" panose="020B0606030504020204" pitchFamily="34" charset="0"/>
              </a:rPr>
              <a:t>Iedereen krijgt kauwgumpje tijdens deze uitleg.</a:t>
            </a:r>
            <a:endParaRPr lang="nl-NL" dirty="0"/>
          </a:p>
        </p:txBody>
      </p:sp>
      <p:pic>
        <p:nvPicPr>
          <p:cNvPr id="6146" name="Picture 2" descr="Alle kinderen bakken gemist? Bekijk hier alle uitzendingen terug. Alle  kinderen bakken Uitzending gemist.">
            <a:extLst>
              <a:ext uri="{FF2B5EF4-FFF2-40B4-BE49-F238E27FC236}">
                <a16:creationId xmlns:a16="http://schemas.microsoft.com/office/drawing/2014/main" id="{C923A31D-9E2F-7AB0-41C7-B13FB243C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966" y="2590570"/>
            <a:ext cx="6657401" cy="37432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ids Aan Het Bakken, S. Lewis | 9789059205253 | Boeken | bol.com">
            <a:extLst>
              <a:ext uri="{FF2B5EF4-FFF2-40B4-BE49-F238E27FC236}">
                <a16:creationId xmlns:a16="http://schemas.microsoft.com/office/drawing/2014/main" id="{3630856F-50DC-652D-A117-22CA7F464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90" y="510963"/>
            <a:ext cx="3599415" cy="381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3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E94CB-4888-2AA6-39D4-E08DD2F4DCC6}"/>
              </a:ext>
            </a:extLst>
          </p:cNvPr>
          <p:cNvSpPr>
            <a:spLocks noGrp="1"/>
          </p:cNvSpPr>
          <p:nvPr>
            <p:ph type="ctrTitle"/>
          </p:nvPr>
        </p:nvSpPr>
        <p:spPr/>
        <p:txBody>
          <a:bodyPr/>
          <a:lstStyle/>
          <a:p>
            <a:endParaRPr lang="nl-NL"/>
          </a:p>
        </p:txBody>
      </p:sp>
      <p:sp>
        <p:nvSpPr>
          <p:cNvPr id="5" name="Ondertitel 4">
            <a:extLst>
              <a:ext uri="{FF2B5EF4-FFF2-40B4-BE49-F238E27FC236}">
                <a16:creationId xmlns:a16="http://schemas.microsoft.com/office/drawing/2014/main" id="{8EB7C363-F1AC-3931-E4EB-E8751425C173}"/>
              </a:ext>
            </a:extLst>
          </p:cNvPr>
          <p:cNvSpPr>
            <a:spLocks noGrp="1"/>
          </p:cNvSpPr>
          <p:nvPr>
            <p:ph type="subTitle" idx="1"/>
          </p:nvPr>
        </p:nvSpPr>
        <p:spPr>
          <a:xfrm>
            <a:off x="3961286" y="4270627"/>
            <a:ext cx="8534400" cy="1752600"/>
          </a:xfrm>
        </p:spPr>
        <p:txBody>
          <a:bodyPr/>
          <a:lstStyle/>
          <a:p>
            <a:r>
              <a:rPr lang="nl-NL" dirty="0">
                <a:solidFill>
                  <a:schemeClr val="tx1"/>
                </a:solidFill>
              </a:rPr>
              <a:t>We gaan naar boven en bekijken de prent op wand</a:t>
            </a:r>
          </a:p>
          <a:p>
            <a:endParaRPr lang="nl-NL" dirty="0"/>
          </a:p>
        </p:txBody>
      </p:sp>
      <p:pic>
        <p:nvPicPr>
          <p:cNvPr id="7170" name="Picture 2" descr="Boekrecensies | De leukste prentenboeken voor kleuters | Juf Anke">
            <a:extLst>
              <a:ext uri="{FF2B5EF4-FFF2-40B4-BE49-F238E27FC236}">
                <a16:creationId xmlns:a16="http://schemas.microsoft.com/office/drawing/2014/main" id="{8EC62677-A6FD-381E-6BA6-896BF109A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116" y="627384"/>
            <a:ext cx="3020515" cy="317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4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A1A40-9C9B-AD7F-95B8-03768E45A681}"/>
              </a:ext>
            </a:extLst>
          </p:cNvPr>
          <p:cNvSpPr>
            <a:spLocks noGrp="1"/>
          </p:cNvSpPr>
          <p:nvPr>
            <p:ph type="ctrTitle"/>
          </p:nvPr>
        </p:nvSpPr>
        <p:spPr>
          <a:xfrm>
            <a:off x="262320" y="1510148"/>
            <a:ext cx="3385854" cy="1080120"/>
          </a:xfrm>
        </p:spPr>
        <p:txBody>
          <a:bodyPr>
            <a:noAutofit/>
          </a:bodyPr>
          <a:lstStyle/>
          <a:p>
            <a:r>
              <a:rPr lang="nl-NL" sz="2400" b="0" i="0" dirty="0">
                <a:effectLst/>
                <a:latin typeface="Open Sans" panose="020B0606030504020204" pitchFamily="34" charset="0"/>
              </a:rPr>
              <a:t>Doel is wendbaar en sensitief zijn in vinden van lessuggesties vanuit kunstvakken, waarbij eigen omgeving of methode Blink de inzet is.</a:t>
            </a:r>
            <a:br>
              <a:rPr lang="nl-NL" sz="2400" b="0" i="0" dirty="0">
                <a:effectLst/>
                <a:latin typeface="Open Sans" panose="020B0606030504020204" pitchFamily="34" charset="0"/>
              </a:rPr>
            </a:br>
            <a:endParaRPr lang="nl-NL" sz="2400" dirty="0"/>
          </a:p>
        </p:txBody>
      </p:sp>
      <p:sp>
        <p:nvSpPr>
          <p:cNvPr id="3" name="Ondertitel 2">
            <a:extLst>
              <a:ext uri="{FF2B5EF4-FFF2-40B4-BE49-F238E27FC236}">
                <a16:creationId xmlns:a16="http://schemas.microsoft.com/office/drawing/2014/main" id="{FB44E2B1-CD61-7637-35EC-B2DCC4330224}"/>
              </a:ext>
            </a:extLst>
          </p:cNvPr>
          <p:cNvSpPr>
            <a:spLocks noGrp="1"/>
          </p:cNvSpPr>
          <p:nvPr>
            <p:ph type="subTitle" idx="1"/>
          </p:nvPr>
        </p:nvSpPr>
        <p:spPr>
          <a:xfrm>
            <a:off x="4125879" y="598361"/>
            <a:ext cx="4801303" cy="5845642"/>
          </a:xfrm>
        </p:spPr>
        <p:txBody>
          <a:bodyPr>
            <a:normAutofit fontScale="85000" lnSpcReduction="20000"/>
          </a:bodyPr>
          <a:lstStyle/>
          <a:p>
            <a:r>
              <a:rPr lang="nl-NL" b="0" i="0" dirty="0">
                <a:solidFill>
                  <a:srgbClr val="666666"/>
                </a:solidFill>
                <a:effectLst/>
                <a:latin typeface="Open Sans" panose="020B0606030504020204" pitchFamily="34" charset="0"/>
              </a:rPr>
              <a:t>Per bouwgroep, brainstormen over eventuele lesmogelijkheden </a:t>
            </a:r>
            <a:r>
              <a:rPr lang="nl-NL" b="0" i="0" dirty="0" err="1">
                <a:solidFill>
                  <a:srgbClr val="666666"/>
                </a:solidFill>
                <a:effectLst/>
                <a:latin typeface="Open Sans" panose="020B0606030504020204" pitchFamily="34" charset="0"/>
              </a:rPr>
              <a:t>adhv</a:t>
            </a:r>
            <a:r>
              <a:rPr lang="nl-NL" b="0" i="0" dirty="0">
                <a:solidFill>
                  <a:srgbClr val="666666"/>
                </a:solidFill>
                <a:effectLst/>
                <a:latin typeface="Open Sans" panose="020B0606030504020204" pitchFamily="34" charset="0"/>
              </a:rPr>
              <a:t> deze prent , of richting de prentenboek. </a:t>
            </a:r>
          </a:p>
          <a:p>
            <a:br>
              <a:rPr lang="nl-NL" dirty="0"/>
            </a:br>
            <a:r>
              <a:rPr lang="nl-NL" b="0" i="0" dirty="0">
                <a:solidFill>
                  <a:srgbClr val="666666"/>
                </a:solidFill>
                <a:effectLst/>
                <a:latin typeface="Open Sans" panose="020B0606030504020204" pitchFamily="34" charset="0"/>
              </a:rPr>
              <a:t>Kort zelf individueel brainstormen, </a:t>
            </a:r>
          </a:p>
          <a:p>
            <a:r>
              <a:rPr lang="nl-NL" b="0" i="0" dirty="0">
                <a:solidFill>
                  <a:srgbClr val="666666"/>
                </a:solidFill>
                <a:effectLst/>
                <a:latin typeface="Open Sans" panose="020B0606030504020204" pitchFamily="34" charset="0"/>
              </a:rPr>
              <a:t>daarna per groepje uitwisselen van alles wat kan. </a:t>
            </a:r>
          </a:p>
          <a:p>
            <a:r>
              <a:rPr lang="nl-NL" i="0" dirty="0">
                <a:solidFill>
                  <a:srgbClr val="666666"/>
                </a:solidFill>
                <a:latin typeface="Open Sans" panose="020B0606030504020204" pitchFamily="34" charset="0"/>
              </a:rPr>
              <a:t>Fases: </a:t>
            </a:r>
            <a:r>
              <a:rPr lang="nl-NL" b="0" i="0" dirty="0">
                <a:solidFill>
                  <a:srgbClr val="666666"/>
                </a:solidFill>
                <a:effectLst/>
                <a:latin typeface="Open Sans" panose="020B0606030504020204" pitchFamily="34" charset="0"/>
              </a:rPr>
              <a:t>oriënteren en onderzoeken</a:t>
            </a:r>
          </a:p>
          <a:p>
            <a:endParaRPr lang="nl-NL" b="0" i="0" dirty="0">
              <a:solidFill>
                <a:srgbClr val="666666"/>
              </a:solidFill>
              <a:effectLst/>
              <a:latin typeface="Open Sans" panose="020B0606030504020204" pitchFamily="34" charset="0"/>
            </a:endParaRPr>
          </a:p>
          <a:p>
            <a:r>
              <a:rPr lang="nl-NL" i="0" dirty="0">
                <a:solidFill>
                  <a:srgbClr val="666666"/>
                </a:solidFill>
                <a:latin typeface="Open Sans" panose="020B0606030504020204" pitchFamily="34" charset="0"/>
              </a:rPr>
              <a:t>E</a:t>
            </a:r>
            <a:r>
              <a:rPr lang="nl-NL" b="0" i="0" dirty="0">
                <a:solidFill>
                  <a:srgbClr val="666666"/>
                </a:solidFill>
                <a:effectLst/>
                <a:latin typeface="Open Sans" panose="020B0606030504020204" pitchFamily="34" charset="0"/>
              </a:rPr>
              <a:t>en korte schets van een </a:t>
            </a:r>
            <a:r>
              <a:rPr lang="nl-NL" b="0" i="0" dirty="0" err="1">
                <a:solidFill>
                  <a:srgbClr val="666666"/>
                </a:solidFill>
                <a:effectLst/>
                <a:latin typeface="Open Sans" panose="020B0606030504020204" pitchFamily="34" charset="0"/>
              </a:rPr>
              <a:t>kunstles</a:t>
            </a:r>
            <a:r>
              <a:rPr lang="nl-NL" b="0" i="0" dirty="0">
                <a:solidFill>
                  <a:srgbClr val="666666"/>
                </a:solidFill>
                <a:effectLst/>
                <a:latin typeface="Open Sans" panose="020B0606030504020204" pitchFamily="34" charset="0"/>
              </a:rPr>
              <a:t> bedenken. </a:t>
            </a:r>
            <a:r>
              <a:rPr lang="nl-NL" i="0" dirty="0">
                <a:solidFill>
                  <a:srgbClr val="666666"/>
                </a:solidFill>
                <a:latin typeface="Open Sans" panose="020B0606030504020204" pitchFamily="34" charset="0"/>
              </a:rPr>
              <a:t>U</a:t>
            </a:r>
            <a:r>
              <a:rPr lang="nl-NL" b="0" i="0" dirty="0">
                <a:solidFill>
                  <a:srgbClr val="666666"/>
                </a:solidFill>
                <a:effectLst/>
                <a:latin typeface="Open Sans" panose="020B0606030504020204" pitchFamily="34" charset="0"/>
              </a:rPr>
              <a:t>itvoeringsfase</a:t>
            </a:r>
          </a:p>
          <a:p>
            <a:br>
              <a:rPr lang="nl-NL" dirty="0"/>
            </a:br>
            <a:r>
              <a:rPr lang="nl-NL" b="0" i="0" dirty="0">
                <a:solidFill>
                  <a:srgbClr val="666666"/>
                </a:solidFill>
                <a:effectLst/>
                <a:latin typeface="Open Sans" panose="020B0606030504020204" pitchFamily="34" charset="0"/>
              </a:rPr>
              <a:t>En dan evaluatiefase, wat is  er haalbaar?</a:t>
            </a:r>
            <a:endParaRPr lang="nl-NL" dirty="0"/>
          </a:p>
        </p:txBody>
      </p:sp>
      <p:pic>
        <p:nvPicPr>
          <p:cNvPr id="8194" name="Picture 2" descr="Het creatieve proces - SLO">
            <a:extLst>
              <a:ext uri="{FF2B5EF4-FFF2-40B4-BE49-F238E27FC236}">
                <a16:creationId xmlns:a16="http://schemas.microsoft.com/office/drawing/2014/main" id="{6D1A26C6-54F6-93E2-DABF-2069981EF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652" y="1366886"/>
            <a:ext cx="3377348" cy="333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9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3C34C-B316-98EE-D09D-BA657C13C21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74E0C6C-6606-9043-519B-3EBF6DCF78EA}"/>
              </a:ext>
            </a:extLst>
          </p:cNvPr>
          <p:cNvSpPr>
            <a:spLocks noGrp="1"/>
          </p:cNvSpPr>
          <p:nvPr>
            <p:ph type="subTitle" idx="1"/>
          </p:nvPr>
        </p:nvSpPr>
        <p:spPr>
          <a:xfrm>
            <a:off x="430574" y="596281"/>
            <a:ext cx="2699125" cy="1752600"/>
          </a:xfrm>
        </p:spPr>
        <p:txBody>
          <a:bodyPr>
            <a:normAutofit/>
          </a:bodyPr>
          <a:lstStyle/>
          <a:p>
            <a:r>
              <a:rPr lang="nl-NL" sz="1800" dirty="0"/>
              <a:t>Opdracht; Bekijk format </a:t>
            </a:r>
            <a:r>
              <a:rPr lang="nl-NL" sz="1800" dirty="0" err="1"/>
              <a:t>slo</a:t>
            </a:r>
            <a:r>
              <a:rPr lang="nl-NL" sz="1800" dirty="0"/>
              <a:t> en geef aan wat jij hiervan ij je </a:t>
            </a:r>
            <a:r>
              <a:rPr lang="nl-NL" sz="1800" dirty="0" err="1"/>
              <a:t>igen</a:t>
            </a:r>
            <a:r>
              <a:rPr lang="nl-NL" sz="1800" dirty="0"/>
              <a:t> of lessen van </a:t>
            </a:r>
            <a:r>
              <a:rPr lang="nl-NL" sz="1800" dirty="0" err="1"/>
              <a:t>Oyfo</a:t>
            </a:r>
            <a:r>
              <a:rPr lang="nl-NL" sz="1800" dirty="0"/>
              <a:t> docenten terug kunt vinden.</a:t>
            </a:r>
          </a:p>
        </p:txBody>
      </p:sp>
      <p:sp>
        <p:nvSpPr>
          <p:cNvPr id="7" name="Tekstvak 6">
            <a:extLst>
              <a:ext uri="{FF2B5EF4-FFF2-40B4-BE49-F238E27FC236}">
                <a16:creationId xmlns:a16="http://schemas.microsoft.com/office/drawing/2014/main" id="{8EAFC15F-2A30-6579-2FB1-5590E2565605}"/>
              </a:ext>
            </a:extLst>
          </p:cNvPr>
          <p:cNvSpPr txBox="1"/>
          <p:nvPr/>
        </p:nvSpPr>
        <p:spPr>
          <a:xfrm>
            <a:off x="5026844" y="197346"/>
            <a:ext cx="6094428" cy="3139321"/>
          </a:xfrm>
          <a:prstGeom prst="rect">
            <a:avLst/>
          </a:prstGeom>
          <a:noFill/>
        </p:spPr>
        <p:txBody>
          <a:bodyPr wrap="square">
            <a:spAutoFit/>
          </a:bodyPr>
          <a:lstStyle/>
          <a:p>
            <a:r>
              <a:rPr lang="nl-NL" b="0" i="0" dirty="0" err="1">
                <a:solidFill>
                  <a:srgbClr val="000000"/>
                </a:solidFill>
                <a:effectLst/>
                <a:latin typeface="Open Sans" panose="020B0606030504020204" pitchFamily="34" charset="0"/>
              </a:rPr>
              <a:t>Mbv</a:t>
            </a:r>
            <a:r>
              <a:rPr lang="nl-NL" b="0" i="0" dirty="0">
                <a:solidFill>
                  <a:srgbClr val="000000"/>
                </a:solidFill>
                <a:effectLst/>
                <a:latin typeface="Open Sans" panose="020B0606030504020204" pitchFamily="34" charset="0"/>
              </a:rPr>
              <a:t> SLO format </a:t>
            </a:r>
            <a:r>
              <a:rPr lang="nl-NL" dirty="0">
                <a:solidFill>
                  <a:srgbClr val="A82E2E"/>
                </a:solidFill>
                <a:latin typeface="Open Sans" panose="020B0606030504020204" pitchFamily="34" charset="0"/>
              </a:rPr>
              <a:t>https://www.slo.nl/publish/pages/3882/7377-brochure-lesvoorbereiding-kunstz-o-stappenplan-defweb</a:t>
            </a:r>
          </a:p>
          <a:p>
            <a:r>
              <a:rPr lang="nl-NL" b="0" i="0" dirty="0">
                <a:solidFill>
                  <a:srgbClr val="666666"/>
                </a:solidFill>
                <a:effectLst/>
                <a:latin typeface="Open Sans" panose="020B0606030504020204" pitchFamily="34" charset="0"/>
              </a:rPr>
              <a:t>Korte </a:t>
            </a:r>
            <a:r>
              <a:rPr lang="nl-NL" b="0" i="0" dirty="0" err="1">
                <a:solidFill>
                  <a:srgbClr val="666666"/>
                </a:solidFill>
                <a:effectLst/>
                <a:latin typeface="Open Sans" panose="020B0606030504020204" pitchFamily="34" charset="0"/>
              </a:rPr>
              <a:t>Pitches</a:t>
            </a:r>
            <a:r>
              <a:rPr lang="nl-NL" b="0" i="0" dirty="0">
                <a:solidFill>
                  <a:srgbClr val="666666"/>
                </a:solidFill>
                <a:effectLst/>
                <a:latin typeface="Open Sans" panose="020B0606030504020204" pitchFamily="34" charset="0"/>
              </a:rPr>
              <a:t> per bouw geven</a:t>
            </a:r>
            <a:br>
              <a:rPr lang="nl-NL" dirty="0"/>
            </a:br>
            <a:endParaRPr lang="nl-NL" dirty="0"/>
          </a:p>
          <a:p>
            <a:endParaRPr lang="nl-NL" b="0" i="0" dirty="0">
              <a:solidFill>
                <a:srgbClr val="000000"/>
              </a:solidFill>
              <a:effectLst/>
              <a:latin typeface="Open Sans" panose="020B0606030504020204" pitchFamily="34" charset="0"/>
            </a:endParaRPr>
          </a:p>
          <a:p>
            <a:br>
              <a:rPr lang="nl-NL" dirty="0"/>
            </a:br>
            <a:r>
              <a:rPr lang="nl-NL" b="0" i="0" dirty="0" err="1">
                <a:solidFill>
                  <a:srgbClr val="666666"/>
                </a:solidFill>
                <a:effectLst/>
                <a:latin typeface="Open Sans" panose="020B0606030504020204" pitchFamily="34" charset="0"/>
              </a:rPr>
              <a:t>ICc</a:t>
            </a:r>
            <a:r>
              <a:rPr lang="nl-NL" b="0" i="0" dirty="0">
                <a:solidFill>
                  <a:srgbClr val="666666"/>
                </a:solidFill>
                <a:effectLst/>
                <a:latin typeface="Open Sans" panose="020B0606030504020204" pitchFamily="34" charset="0"/>
              </a:rPr>
              <a:t> </a:t>
            </a:r>
            <a:r>
              <a:rPr lang="nl-NL" b="0" i="0" dirty="0" err="1">
                <a:solidFill>
                  <a:srgbClr val="666666"/>
                </a:solidFill>
                <a:effectLst/>
                <a:latin typeface="Open Sans" panose="020B0606030504020204" pitchFamily="34" charset="0"/>
              </a:rPr>
              <a:t>ers</a:t>
            </a:r>
            <a:r>
              <a:rPr lang="nl-NL" b="0" i="0" dirty="0">
                <a:solidFill>
                  <a:srgbClr val="666666"/>
                </a:solidFill>
                <a:effectLst/>
                <a:latin typeface="Open Sans" panose="020B0606030504020204" pitchFamily="34" charset="0"/>
              </a:rPr>
              <a:t> kans geven om wijkproject midden in te leiden? Kleurrijke wereld, wie is de kwast?</a:t>
            </a:r>
            <a:br>
              <a:rPr lang="nl-NL" dirty="0"/>
            </a:br>
            <a:endParaRPr lang="nl-NL" dirty="0"/>
          </a:p>
        </p:txBody>
      </p:sp>
      <p:pic>
        <p:nvPicPr>
          <p:cNvPr id="8" name="Onlinemedia 7" title="2022 - 2023 Thema Midden: Art World Wide">
            <a:hlinkClick r:id="" action="ppaction://media"/>
            <a:extLst>
              <a:ext uri="{FF2B5EF4-FFF2-40B4-BE49-F238E27FC236}">
                <a16:creationId xmlns:a16="http://schemas.microsoft.com/office/drawing/2014/main" id="{2624F7C2-73A5-2C3A-84A1-1DBB45E6E131}"/>
              </a:ext>
            </a:extLst>
          </p:cNvPr>
          <p:cNvPicPr>
            <a:picLocks noRot="1" noChangeAspect="1"/>
          </p:cNvPicPr>
          <p:nvPr>
            <a:videoFile r:link="rId1"/>
          </p:nvPr>
        </p:nvPicPr>
        <p:blipFill>
          <a:blip r:embed="rId3"/>
          <a:stretch>
            <a:fillRect/>
          </a:stretch>
        </p:blipFill>
        <p:spPr>
          <a:xfrm>
            <a:off x="5137084" y="3217302"/>
            <a:ext cx="6094428" cy="3443352"/>
          </a:xfrm>
          <a:prstGeom prst="rect">
            <a:avLst/>
          </a:prstGeom>
        </p:spPr>
      </p:pic>
    </p:spTree>
    <p:extLst>
      <p:ext uri="{BB962C8B-B14F-4D97-AF65-F5344CB8AC3E}">
        <p14:creationId xmlns:p14="http://schemas.microsoft.com/office/powerpoint/2010/main" val="33963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E129E-D5AD-D8A2-33D5-77814442A2A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4A4DA79-4603-905A-5E2F-AA288C03CB1B}"/>
              </a:ext>
            </a:extLst>
          </p:cNvPr>
          <p:cNvSpPr>
            <a:spLocks noGrp="1"/>
          </p:cNvSpPr>
          <p:nvPr>
            <p:ph type="subTitle" idx="1"/>
          </p:nvPr>
        </p:nvSpPr>
        <p:spPr/>
        <p:txBody>
          <a:bodyPr/>
          <a:lstStyle/>
          <a:p>
            <a:endParaRPr lang="nl-NL"/>
          </a:p>
        </p:txBody>
      </p:sp>
      <p:sp>
        <p:nvSpPr>
          <p:cNvPr id="6" name="Tekstvak 5">
            <a:extLst>
              <a:ext uri="{FF2B5EF4-FFF2-40B4-BE49-F238E27FC236}">
                <a16:creationId xmlns:a16="http://schemas.microsoft.com/office/drawing/2014/main" id="{A7BFEE4C-521F-0225-E318-F8C3F3D53DB2}"/>
              </a:ext>
            </a:extLst>
          </p:cNvPr>
          <p:cNvSpPr txBox="1"/>
          <p:nvPr/>
        </p:nvSpPr>
        <p:spPr>
          <a:xfrm>
            <a:off x="344120" y="945595"/>
            <a:ext cx="2425585" cy="646331"/>
          </a:xfrm>
          <a:prstGeom prst="rect">
            <a:avLst/>
          </a:prstGeom>
          <a:noFill/>
        </p:spPr>
        <p:txBody>
          <a:bodyPr wrap="square" rtlCol="0">
            <a:spAutoFit/>
          </a:bodyPr>
          <a:lstStyle/>
          <a:p>
            <a:r>
              <a:rPr lang="nl-NL">
                <a:solidFill>
                  <a:schemeClr val="bg1"/>
                </a:solidFill>
              </a:rPr>
              <a:t>Evaluatie en terugblik op </a:t>
            </a:r>
            <a:r>
              <a:rPr lang="nl-NL" err="1">
                <a:solidFill>
                  <a:schemeClr val="bg1"/>
                </a:solidFill>
              </a:rPr>
              <a:t>blended</a:t>
            </a:r>
            <a:r>
              <a:rPr lang="nl-NL">
                <a:solidFill>
                  <a:schemeClr val="bg1"/>
                </a:solidFill>
              </a:rPr>
              <a:t> </a:t>
            </a:r>
            <a:r>
              <a:rPr lang="nl-NL" err="1">
                <a:solidFill>
                  <a:schemeClr val="bg1"/>
                </a:solidFill>
              </a:rPr>
              <a:t>learning</a:t>
            </a:r>
            <a:endParaRPr lang="nl-NL">
              <a:solidFill>
                <a:schemeClr val="bg1"/>
              </a:solidFill>
            </a:endParaRPr>
          </a:p>
        </p:txBody>
      </p:sp>
    </p:spTree>
    <p:extLst>
      <p:ext uri="{BB962C8B-B14F-4D97-AF65-F5344CB8AC3E}">
        <p14:creationId xmlns:p14="http://schemas.microsoft.com/office/powerpoint/2010/main" val="267691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81CF0-93B0-87F8-27E9-E3E830D8B38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421D915-6128-140A-A488-27BEAA78EFF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95118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9F84A-A9F2-F99E-AB54-26F4576EC93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59EB7A5-1F67-9ADB-3779-7AB49CAB8B0D}"/>
              </a:ext>
            </a:extLst>
          </p:cNvPr>
          <p:cNvSpPr>
            <a:spLocks noGrp="1"/>
          </p:cNvSpPr>
          <p:nvPr>
            <p:ph type="subTitle" idx="1"/>
          </p:nvPr>
        </p:nvSpPr>
        <p:spPr/>
        <p:txBody>
          <a:bodyPr/>
          <a:lstStyle/>
          <a:p>
            <a:endParaRPr lang="nl-NL" dirty="0"/>
          </a:p>
        </p:txBody>
      </p:sp>
      <p:pic>
        <p:nvPicPr>
          <p:cNvPr id="1026" name="Picture 2" descr="IKC De Hunenborg">
            <a:extLst>
              <a:ext uri="{FF2B5EF4-FFF2-40B4-BE49-F238E27FC236}">
                <a16:creationId xmlns:a16="http://schemas.microsoft.com/office/drawing/2014/main" id="{CE91AC11-420A-CC57-2BA6-EC5383EC5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8" y="122686"/>
            <a:ext cx="3506722" cy="2333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e Hunenborg - Spring! Hengelo">
            <a:extLst>
              <a:ext uri="{FF2B5EF4-FFF2-40B4-BE49-F238E27FC236}">
                <a16:creationId xmlns:a16="http://schemas.microsoft.com/office/drawing/2014/main" id="{80B81DDD-51D0-F2F8-B29F-B4A2FF732B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1161" y="40748"/>
            <a:ext cx="10053871" cy="6817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ltuurwijs Hengelo">
            <a:extLst>
              <a:ext uri="{FF2B5EF4-FFF2-40B4-BE49-F238E27FC236}">
                <a16:creationId xmlns:a16="http://schemas.microsoft.com/office/drawing/2014/main" id="{D19BD188-1066-5E21-7817-01C2DA5E2D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73488"/>
            <a:ext cx="2461514" cy="86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0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1AA25-9620-1FA8-A6AB-DC5922A3D07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FD3A004-EE48-B6D6-17E3-5EF39354432D}"/>
              </a:ext>
            </a:extLst>
          </p:cNvPr>
          <p:cNvSpPr>
            <a:spLocks noGrp="1"/>
          </p:cNvSpPr>
          <p:nvPr>
            <p:ph type="subTitle" idx="1"/>
          </p:nvPr>
        </p:nvSpPr>
        <p:spPr/>
        <p:txBody>
          <a:bodyPr/>
          <a:lstStyle/>
          <a:p>
            <a:endParaRPr lang="nl-NL"/>
          </a:p>
        </p:txBody>
      </p:sp>
      <p:sp>
        <p:nvSpPr>
          <p:cNvPr id="4" name="Tekstvak 3">
            <a:extLst>
              <a:ext uri="{FF2B5EF4-FFF2-40B4-BE49-F238E27FC236}">
                <a16:creationId xmlns:a16="http://schemas.microsoft.com/office/drawing/2014/main" id="{2BC4D0F2-0AB9-DE63-8727-FBC6A3A5A20E}"/>
              </a:ext>
            </a:extLst>
          </p:cNvPr>
          <p:cNvSpPr txBox="1"/>
          <p:nvPr/>
        </p:nvSpPr>
        <p:spPr>
          <a:xfrm>
            <a:off x="207388" y="754145"/>
            <a:ext cx="3450211" cy="369332"/>
          </a:xfrm>
          <a:prstGeom prst="rect">
            <a:avLst/>
          </a:prstGeom>
          <a:noFill/>
        </p:spPr>
        <p:txBody>
          <a:bodyPr wrap="square" rtlCol="0">
            <a:spAutoFit/>
          </a:bodyPr>
          <a:lstStyle/>
          <a:p>
            <a:r>
              <a:rPr lang="nl-NL" b="1" dirty="0">
                <a:solidFill>
                  <a:schemeClr val="bg1"/>
                </a:solidFill>
              </a:rPr>
              <a:t>Doelen van deze workshop:</a:t>
            </a:r>
          </a:p>
        </p:txBody>
      </p:sp>
      <p:sp>
        <p:nvSpPr>
          <p:cNvPr id="6" name="Tekstvak 5">
            <a:extLst>
              <a:ext uri="{FF2B5EF4-FFF2-40B4-BE49-F238E27FC236}">
                <a16:creationId xmlns:a16="http://schemas.microsoft.com/office/drawing/2014/main" id="{2F2F5A97-62EF-B5D0-BC0F-168C0E48142B}"/>
              </a:ext>
            </a:extLst>
          </p:cNvPr>
          <p:cNvSpPr txBox="1"/>
          <p:nvPr/>
        </p:nvSpPr>
        <p:spPr>
          <a:xfrm>
            <a:off x="4828880" y="744719"/>
            <a:ext cx="6094428" cy="3139321"/>
          </a:xfrm>
          <a:prstGeom prst="rect">
            <a:avLst/>
          </a:prstGeom>
          <a:noFill/>
        </p:spPr>
        <p:txBody>
          <a:bodyPr wrap="square">
            <a:spAutoFit/>
          </a:bodyPr>
          <a:lstStyle/>
          <a:p>
            <a:r>
              <a:rPr lang="nl-NL" sz="1800" b="0" i="0" dirty="0">
                <a:effectLst/>
                <a:latin typeface="Open Sans" panose="020B0606030504020204" pitchFamily="34" charset="0"/>
              </a:rPr>
              <a:t>Doel is wendbaar en sensitief zijn in vinden van lessuggesties vanuit kunstvakken, waarbij eigen omgeving of methode Blink de inzet is.</a:t>
            </a:r>
          </a:p>
          <a:p>
            <a:endParaRPr lang="nl-NL" dirty="0">
              <a:latin typeface="Open Sans" panose="020B0606030504020204" pitchFamily="34" charset="0"/>
            </a:endParaRPr>
          </a:p>
          <a:p>
            <a:r>
              <a:rPr lang="nl-NL" sz="1800" b="0" i="0" dirty="0">
                <a:effectLst/>
                <a:latin typeface="Open Sans" panose="020B0606030504020204" pitchFamily="34" charset="0"/>
              </a:rPr>
              <a:t>Doel is  om inzicht </a:t>
            </a:r>
            <a:r>
              <a:rPr lang="nl-NL" dirty="0">
                <a:latin typeface="Open Sans" panose="020B0606030504020204" pitchFamily="34" charset="0"/>
              </a:rPr>
              <a:t> </a:t>
            </a:r>
            <a:r>
              <a:rPr lang="nl-NL" sz="1800" b="0" i="0" dirty="0">
                <a:effectLst/>
                <a:latin typeface="Open Sans" panose="020B0606030504020204" pitchFamily="34" charset="0"/>
              </a:rPr>
              <a:t>in het creatieve proces van SLO binnen de kunstvakken te krijgen.</a:t>
            </a:r>
            <a:br>
              <a:rPr lang="nl-NL" sz="1800" b="0" i="0" dirty="0">
                <a:effectLst/>
                <a:latin typeface="Open Sans" panose="020B0606030504020204" pitchFamily="34" charset="0"/>
              </a:rPr>
            </a:br>
            <a:endParaRPr lang="nl-NL" sz="1800" b="0" i="0" dirty="0">
              <a:effectLst/>
              <a:latin typeface="Open Sans" panose="020B0606030504020204" pitchFamily="34" charset="0"/>
            </a:endParaRPr>
          </a:p>
          <a:p>
            <a:endParaRPr lang="nl-NL" dirty="0">
              <a:latin typeface="Open Sans" panose="020B0606030504020204" pitchFamily="34" charset="0"/>
            </a:endParaRPr>
          </a:p>
          <a:p>
            <a:r>
              <a:rPr lang="nl-NL" dirty="0">
                <a:latin typeface="Open Sans" panose="020B0606030504020204" pitchFamily="34" charset="0"/>
              </a:rPr>
              <a:t>Doel is om de procesgerichte didactiek in te leiden als opmaat naar een visie op cultuureducatie bij de </a:t>
            </a:r>
            <a:r>
              <a:rPr lang="nl-NL" dirty="0" err="1">
                <a:latin typeface="Open Sans" panose="020B0606030504020204" pitchFamily="34" charset="0"/>
              </a:rPr>
              <a:t>Hunenborg</a:t>
            </a:r>
            <a:r>
              <a:rPr lang="nl-NL" dirty="0">
                <a:latin typeface="Open Sans" panose="020B0606030504020204" pitchFamily="34" charset="0"/>
              </a:rPr>
              <a:t>.</a:t>
            </a:r>
            <a:endParaRPr lang="nl-NL" dirty="0"/>
          </a:p>
        </p:txBody>
      </p:sp>
    </p:spTree>
    <p:extLst>
      <p:ext uri="{BB962C8B-B14F-4D97-AF65-F5344CB8AC3E}">
        <p14:creationId xmlns:p14="http://schemas.microsoft.com/office/powerpoint/2010/main" val="259574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E825C-F081-46AD-CF57-6F820D05E55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D4226E3-1D27-2001-977D-40653EC92769}"/>
              </a:ext>
            </a:extLst>
          </p:cNvPr>
          <p:cNvSpPr>
            <a:spLocks noGrp="1"/>
          </p:cNvSpPr>
          <p:nvPr>
            <p:ph type="subTitle" idx="1"/>
          </p:nvPr>
        </p:nvSpPr>
        <p:spPr>
          <a:xfrm>
            <a:off x="9387504" y="-151285"/>
            <a:ext cx="3636444" cy="895773"/>
          </a:xfrm>
        </p:spPr>
        <p:txBody>
          <a:bodyPr/>
          <a:lstStyle/>
          <a:p>
            <a:endParaRPr lang="nl-NL"/>
          </a:p>
        </p:txBody>
      </p:sp>
      <p:pic>
        <p:nvPicPr>
          <p:cNvPr id="3074" name="Picture 2" descr="Notes And Photos Blog » lunch | Food, Creative food, Fun lunch">
            <a:extLst>
              <a:ext uri="{FF2B5EF4-FFF2-40B4-BE49-F238E27FC236}">
                <a16:creationId xmlns:a16="http://schemas.microsoft.com/office/drawing/2014/main" id="{F8437C80-D565-C307-C238-F672CDC77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6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ative School Lunch Ideas - Princess Pinky Girl">
            <a:extLst>
              <a:ext uri="{FF2B5EF4-FFF2-40B4-BE49-F238E27FC236}">
                <a16:creationId xmlns:a16="http://schemas.microsoft.com/office/drawing/2014/main" id="{58948300-BDE6-DB49-4C34-0145E74DA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882" y="-1"/>
            <a:ext cx="7301147" cy="730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4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CF0CE-F887-4DA5-4AC1-F19BA240612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1901B91-EE30-4CC6-0E6A-2C44652FE336}"/>
              </a:ext>
            </a:extLst>
          </p:cNvPr>
          <p:cNvSpPr>
            <a:spLocks noGrp="1"/>
          </p:cNvSpPr>
          <p:nvPr>
            <p:ph type="subTitle" idx="1"/>
          </p:nvPr>
        </p:nvSpPr>
        <p:spPr/>
        <p:txBody>
          <a:bodyPr/>
          <a:lstStyle/>
          <a:p>
            <a:endParaRPr lang="nl-NL"/>
          </a:p>
        </p:txBody>
      </p:sp>
      <p:sp>
        <p:nvSpPr>
          <p:cNvPr id="4" name="Tekstvak 3">
            <a:extLst>
              <a:ext uri="{FF2B5EF4-FFF2-40B4-BE49-F238E27FC236}">
                <a16:creationId xmlns:a16="http://schemas.microsoft.com/office/drawing/2014/main" id="{F791E1F3-13B6-5172-834A-F7810DE8148C}"/>
              </a:ext>
            </a:extLst>
          </p:cNvPr>
          <p:cNvSpPr txBox="1"/>
          <p:nvPr/>
        </p:nvSpPr>
        <p:spPr>
          <a:xfrm>
            <a:off x="235670" y="1268761"/>
            <a:ext cx="3487918" cy="369332"/>
          </a:xfrm>
          <a:prstGeom prst="rect">
            <a:avLst/>
          </a:prstGeom>
          <a:noFill/>
        </p:spPr>
        <p:txBody>
          <a:bodyPr wrap="square" rtlCol="0">
            <a:spAutoFit/>
          </a:bodyPr>
          <a:lstStyle/>
          <a:p>
            <a:r>
              <a:rPr lang="nl-NL" b="1" dirty="0">
                <a:solidFill>
                  <a:schemeClr val="bg1"/>
                </a:solidFill>
              </a:rPr>
              <a:t>Fotomateriaal van de lunch</a:t>
            </a:r>
          </a:p>
        </p:txBody>
      </p:sp>
    </p:spTree>
    <p:extLst>
      <p:ext uri="{BB962C8B-B14F-4D97-AF65-F5344CB8AC3E}">
        <p14:creationId xmlns:p14="http://schemas.microsoft.com/office/powerpoint/2010/main" val="275200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4BDF-0CAC-5AF6-BF49-3FF4757DF638}"/>
              </a:ext>
            </a:extLst>
          </p:cNvPr>
          <p:cNvSpPr>
            <a:spLocks noGrp="1"/>
          </p:cNvSpPr>
          <p:nvPr>
            <p:ph type="ctrTitle"/>
          </p:nvPr>
        </p:nvSpPr>
        <p:spPr>
          <a:xfrm>
            <a:off x="4264866" y="3290500"/>
            <a:ext cx="8206613" cy="1080120"/>
          </a:xfrm>
        </p:spPr>
        <p:txBody>
          <a:bodyPr>
            <a:normAutofit fontScale="90000"/>
          </a:bodyPr>
          <a:lstStyle/>
          <a:p>
            <a:r>
              <a:rPr lang="nl-NL" sz="2700" b="1" i="0" dirty="0">
                <a:solidFill>
                  <a:srgbClr val="000000"/>
                </a:solidFill>
                <a:effectLst/>
                <a:latin typeface="inherit"/>
              </a:rPr>
              <a:t>BEREIDINGSWIJZE</a:t>
            </a:r>
            <a:br>
              <a:rPr lang="nl-NL" sz="2700" b="1" i="0" dirty="0">
                <a:solidFill>
                  <a:srgbClr val="000000"/>
                </a:solidFill>
                <a:effectLst/>
                <a:latin typeface="inherit"/>
              </a:rPr>
            </a:br>
            <a:r>
              <a:rPr lang="nl-NL" sz="2700" b="0" i="0" dirty="0">
                <a:solidFill>
                  <a:srgbClr val="333333"/>
                </a:solidFill>
                <a:effectLst/>
                <a:latin typeface="inherit"/>
              </a:rPr>
              <a:t>Gebruik je afbakbroodjes? </a:t>
            </a:r>
            <a:br>
              <a:rPr lang="nl-NL" sz="2700" b="0" i="0" dirty="0">
                <a:solidFill>
                  <a:srgbClr val="333333"/>
                </a:solidFill>
                <a:effectLst/>
                <a:latin typeface="inherit"/>
              </a:rPr>
            </a:br>
            <a:r>
              <a:rPr lang="nl-NL" sz="2700" b="0" i="0" dirty="0">
                <a:solidFill>
                  <a:srgbClr val="333333"/>
                </a:solidFill>
                <a:effectLst/>
                <a:latin typeface="inherit"/>
              </a:rPr>
              <a:t>Begin dan met het afbakken </a:t>
            </a:r>
            <a:br>
              <a:rPr lang="nl-NL" sz="2700" b="0" i="0" dirty="0">
                <a:solidFill>
                  <a:srgbClr val="333333"/>
                </a:solidFill>
                <a:effectLst/>
                <a:latin typeface="inherit"/>
              </a:rPr>
            </a:br>
            <a:r>
              <a:rPr lang="nl-NL" sz="2700" b="0" i="0" dirty="0">
                <a:solidFill>
                  <a:srgbClr val="333333"/>
                </a:solidFill>
                <a:effectLst/>
                <a:latin typeface="inherit"/>
              </a:rPr>
              <a:t>van de broodjes volgens de </a:t>
            </a:r>
            <a:br>
              <a:rPr lang="nl-NL" sz="2700" b="0" i="0" dirty="0">
                <a:solidFill>
                  <a:srgbClr val="333333"/>
                </a:solidFill>
                <a:effectLst/>
                <a:latin typeface="inherit"/>
              </a:rPr>
            </a:br>
            <a:r>
              <a:rPr lang="nl-NL" sz="2700" b="0" i="0" dirty="0">
                <a:solidFill>
                  <a:srgbClr val="333333"/>
                </a:solidFill>
                <a:effectLst/>
                <a:latin typeface="inherit"/>
              </a:rPr>
              <a:t>instructies op de verpakking.</a:t>
            </a:r>
            <a:br>
              <a:rPr lang="nl-NL" sz="2700" b="0" i="0" dirty="0">
                <a:solidFill>
                  <a:srgbClr val="333333"/>
                </a:solidFill>
                <a:effectLst/>
                <a:latin typeface="inherit"/>
              </a:rPr>
            </a:br>
            <a:r>
              <a:rPr lang="nl-NL" sz="2700" b="0" i="0" dirty="0">
                <a:solidFill>
                  <a:srgbClr val="333333"/>
                </a:solidFill>
                <a:effectLst/>
                <a:latin typeface="inherit"/>
              </a:rPr>
              <a:t>Snijd de broodjes open en </a:t>
            </a:r>
            <a:br>
              <a:rPr lang="nl-NL" sz="2700" b="0" i="0" dirty="0">
                <a:solidFill>
                  <a:srgbClr val="333333"/>
                </a:solidFill>
                <a:effectLst/>
                <a:latin typeface="inherit"/>
              </a:rPr>
            </a:br>
            <a:r>
              <a:rPr lang="nl-NL" sz="2700" b="0" i="0" dirty="0">
                <a:solidFill>
                  <a:srgbClr val="333333"/>
                </a:solidFill>
                <a:effectLst/>
                <a:latin typeface="inherit"/>
              </a:rPr>
              <a:t>besmeer met een lekkere laag </a:t>
            </a:r>
            <a:br>
              <a:rPr lang="nl-NL" sz="2700" b="0" i="0" dirty="0">
                <a:solidFill>
                  <a:srgbClr val="333333"/>
                </a:solidFill>
                <a:effectLst/>
                <a:latin typeface="inherit"/>
              </a:rPr>
            </a:br>
            <a:r>
              <a:rPr lang="nl-NL" sz="2700" b="0" i="0" dirty="0">
                <a:solidFill>
                  <a:srgbClr val="333333"/>
                </a:solidFill>
                <a:effectLst/>
                <a:latin typeface="inherit"/>
              </a:rPr>
              <a:t>roomkaas.</a:t>
            </a:r>
            <a:br>
              <a:rPr lang="nl-NL" sz="2700" b="0" i="0" dirty="0">
                <a:solidFill>
                  <a:srgbClr val="333333"/>
                </a:solidFill>
                <a:effectLst/>
                <a:latin typeface="inherit"/>
              </a:rPr>
            </a:br>
            <a:r>
              <a:rPr lang="nl-NL" sz="2700" b="0" i="0" dirty="0">
                <a:solidFill>
                  <a:srgbClr val="333333"/>
                </a:solidFill>
                <a:effectLst/>
                <a:latin typeface="inherit"/>
              </a:rPr>
              <a:t>Snijd de avocado open, </a:t>
            </a:r>
            <a:br>
              <a:rPr lang="nl-NL" sz="2700" b="0" i="0" dirty="0">
                <a:solidFill>
                  <a:srgbClr val="333333"/>
                </a:solidFill>
                <a:effectLst/>
                <a:latin typeface="inherit"/>
              </a:rPr>
            </a:br>
            <a:r>
              <a:rPr lang="nl-NL" sz="2700" b="0" i="0" dirty="0">
                <a:solidFill>
                  <a:srgbClr val="333333"/>
                </a:solidFill>
                <a:effectLst/>
                <a:latin typeface="inherit"/>
              </a:rPr>
              <a:t>verwijder voorzichtig de pit en </a:t>
            </a:r>
            <a:br>
              <a:rPr lang="nl-NL" sz="2700" b="0" i="0" dirty="0">
                <a:solidFill>
                  <a:srgbClr val="333333"/>
                </a:solidFill>
                <a:effectLst/>
                <a:latin typeface="inherit"/>
              </a:rPr>
            </a:br>
            <a:r>
              <a:rPr lang="nl-NL" sz="2700" b="0" i="0" dirty="0">
                <a:solidFill>
                  <a:srgbClr val="333333"/>
                </a:solidFill>
                <a:effectLst/>
                <a:latin typeface="inherit"/>
              </a:rPr>
              <a:t>haal het vruchtvlees uit de schil. </a:t>
            </a:r>
            <a:br>
              <a:rPr lang="nl-NL" sz="2700" b="0" i="0" dirty="0">
                <a:solidFill>
                  <a:srgbClr val="333333"/>
                </a:solidFill>
                <a:effectLst/>
                <a:latin typeface="inherit"/>
              </a:rPr>
            </a:br>
            <a:r>
              <a:rPr lang="nl-NL" sz="2700" b="0" i="0" dirty="0">
                <a:solidFill>
                  <a:srgbClr val="333333"/>
                </a:solidFill>
                <a:effectLst/>
                <a:latin typeface="inherit"/>
              </a:rPr>
              <a:t>Snijd de avocado in plakjes.</a:t>
            </a:r>
            <a:br>
              <a:rPr lang="nl-NL" sz="2700" b="0" i="0" dirty="0">
                <a:solidFill>
                  <a:srgbClr val="333333"/>
                </a:solidFill>
                <a:effectLst/>
                <a:latin typeface="inherit"/>
              </a:rPr>
            </a:br>
            <a:r>
              <a:rPr lang="nl-NL" sz="2700" b="0" i="0" dirty="0">
                <a:solidFill>
                  <a:srgbClr val="333333"/>
                </a:solidFill>
                <a:effectLst/>
                <a:latin typeface="inherit"/>
              </a:rPr>
              <a:t>Leg wat sla op het broodje, dan wat plakjes kipfilet, de plakjes avocado en wat gehalveerde cherrytomaatjes.</a:t>
            </a:r>
            <a:br>
              <a:rPr lang="nl-NL" sz="2700" b="0" i="0" dirty="0">
                <a:solidFill>
                  <a:srgbClr val="333333"/>
                </a:solidFill>
                <a:effectLst/>
                <a:latin typeface="inherit"/>
              </a:rPr>
            </a:br>
            <a:r>
              <a:rPr lang="nl-NL" sz="2700" b="0" i="0" dirty="0">
                <a:solidFill>
                  <a:srgbClr val="333333"/>
                </a:solidFill>
                <a:effectLst/>
                <a:latin typeface="inherit"/>
              </a:rPr>
              <a:t>Tot slot wat </a:t>
            </a:r>
            <a:r>
              <a:rPr lang="nl-NL" sz="2700" b="0" i="0" dirty="0" err="1">
                <a:solidFill>
                  <a:srgbClr val="333333"/>
                </a:solidFill>
                <a:effectLst/>
                <a:latin typeface="inherit"/>
              </a:rPr>
              <a:t>pecannoten</a:t>
            </a:r>
            <a:r>
              <a:rPr lang="nl-NL" sz="2700" b="0" i="0" dirty="0">
                <a:solidFill>
                  <a:srgbClr val="333333"/>
                </a:solidFill>
                <a:effectLst/>
                <a:latin typeface="inherit"/>
              </a:rPr>
              <a:t> en/of walnoten en een snuf peper erover en smullen maar!</a:t>
            </a:r>
            <a:br>
              <a:rPr lang="nl-NL" sz="2700" b="0" i="0" dirty="0">
                <a:solidFill>
                  <a:srgbClr val="333333"/>
                </a:solidFill>
                <a:effectLst/>
                <a:latin typeface="inherit"/>
              </a:rPr>
            </a:br>
            <a:br>
              <a:rPr lang="nl-NL" dirty="0"/>
            </a:br>
            <a:endParaRPr lang="nl-NL" dirty="0"/>
          </a:p>
        </p:txBody>
      </p:sp>
      <p:sp>
        <p:nvSpPr>
          <p:cNvPr id="4" name="Tekstvak 3">
            <a:extLst>
              <a:ext uri="{FF2B5EF4-FFF2-40B4-BE49-F238E27FC236}">
                <a16:creationId xmlns:a16="http://schemas.microsoft.com/office/drawing/2014/main" id="{F223071A-7456-26D4-D313-B08C07895BC2}"/>
              </a:ext>
            </a:extLst>
          </p:cNvPr>
          <p:cNvSpPr txBox="1"/>
          <p:nvPr/>
        </p:nvSpPr>
        <p:spPr>
          <a:xfrm>
            <a:off x="339364" y="323366"/>
            <a:ext cx="3733015" cy="369332"/>
          </a:xfrm>
          <a:prstGeom prst="rect">
            <a:avLst/>
          </a:prstGeom>
          <a:noFill/>
        </p:spPr>
        <p:txBody>
          <a:bodyPr wrap="square" rtlCol="0">
            <a:spAutoFit/>
          </a:bodyPr>
          <a:lstStyle/>
          <a:p>
            <a:r>
              <a:rPr lang="nl-NL" b="1" dirty="0">
                <a:solidFill>
                  <a:schemeClr val="bg1"/>
                </a:solidFill>
              </a:rPr>
              <a:t>Lunch volgens een vast recept.</a:t>
            </a:r>
          </a:p>
        </p:txBody>
      </p:sp>
      <p:sp>
        <p:nvSpPr>
          <p:cNvPr id="6" name="Tekstvak 5">
            <a:extLst>
              <a:ext uri="{FF2B5EF4-FFF2-40B4-BE49-F238E27FC236}">
                <a16:creationId xmlns:a16="http://schemas.microsoft.com/office/drawing/2014/main" id="{95293A83-6FCB-5C81-ECE3-124521D8C995}"/>
              </a:ext>
            </a:extLst>
          </p:cNvPr>
          <p:cNvSpPr txBox="1"/>
          <p:nvPr/>
        </p:nvSpPr>
        <p:spPr>
          <a:xfrm>
            <a:off x="339364" y="782121"/>
            <a:ext cx="3733015" cy="5016758"/>
          </a:xfrm>
          <a:prstGeom prst="rect">
            <a:avLst/>
          </a:prstGeom>
          <a:noFill/>
        </p:spPr>
        <p:txBody>
          <a:bodyPr wrap="square">
            <a:spAutoFit/>
          </a:bodyPr>
          <a:lstStyle/>
          <a:p>
            <a:pPr algn="l"/>
            <a:r>
              <a:rPr lang="nl-NL" sz="1400" b="1" i="0" dirty="0">
                <a:solidFill>
                  <a:schemeClr val="bg1"/>
                </a:solidFill>
                <a:effectLst/>
                <a:latin typeface="inherit"/>
              </a:rPr>
              <a:t>SANDWICH MET ROOMKAAS EN AVOCADO</a:t>
            </a:r>
          </a:p>
          <a:p>
            <a:pPr algn="l"/>
            <a:r>
              <a:rPr lang="nl-NL" b="0" i="0" dirty="0">
                <a:solidFill>
                  <a:schemeClr val="bg1"/>
                </a:solidFill>
                <a:effectLst/>
                <a:latin typeface="Karla" panose="020B0604020202020204" pitchFamily="2" charset="0"/>
              </a:rPr>
              <a:t>Sandwich met roomkaas, </a:t>
            </a:r>
          </a:p>
          <a:p>
            <a:pPr algn="l"/>
            <a:r>
              <a:rPr lang="nl-NL" b="0" i="0" dirty="0">
                <a:solidFill>
                  <a:schemeClr val="bg1"/>
                </a:solidFill>
                <a:effectLst/>
                <a:latin typeface="Karla" panose="020B0604020202020204" pitchFamily="2" charset="0"/>
              </a:rPr>
              <a:t>avocado, kip en noten.</a:t>
            </a:r>
          </a:p>
          <a:p>
            <a:pPr algn="l"/>
            <a:r>
              <a:rPr lang="nl-NL" b="0" i="0" dirty="0">
                <a:solidFill>
                  <a:schemeClr val="bg1"/>
                </a:solidFill>
                <a:effectLst/>
                <a:latin typeface="Karla" panose="020B0604020202020204" pitchFamily="2" charset="0"/>
              </a:rPr>
              <a:t>Voorbereidingstijd: 5 min</a:t>
            </a:r>
          </a:p>
          <a:p>
            <a:pPr algn="l"/>
            <a:r>
              <a:rPr lang="nl-NL" b="0" i="0" dirty="0">
                <a:solidFill>
                  <a:schemeClr val="bg1"/>
                </a:solidFill>
                <a:effectLst/>
                <a:latin typeface="Karla" panose="020B0604020202020204" pitchFamily="2" charset="0"/>
              </a:rPr>
              <a:t>Bereidingstijd: 5 min</a:t>
            </a:r>
          </a:p>
          <a:p>
            <a:pPr algn="l"/>
            <a:r>
              <a:rPr lang="nl-NL" b="0" i="0" dirty="0">
                <a:solidFill>
                  <a:schemeClr val="bg1"/>
                </a:solidFill>
                <a:effectLst/>
                <a:latin typeface="Karla" panose="020B0604020202020204" pitchFamily="2" charset="0"/>
              </a:rPr>
              <a:t>Totale tijd: 10 min</a:t>
            </a:r>
          </a:p>
          <a:p>
            <a:pPr algn="l"/>
            <a:r>
              <a:rPr lang="nl-NL" b="0" i="0" dirty="0">
                <a:solidFill>
                  <a:schemeClr val="bg1"/>
                </a:solidFill>
                <a:effectLst/>
                <a:latin typeface="Karla" panose="020B0604020202020204" pitchFamily="2" charset="0"/>
              </a:rPr>
              <a:t>Recept voor: 2 personen</a:t>
            </a:r>
          </a:p>
          <a:p>
            <a:pPr algn="l"/>
            <a:r>
              <a:rPr lang="nl-NL" b="1" i="0" dirty="0">
                <a:solidFill>
                  <a:schemeClr val="bg1"/>
                </a:solidFill>
                <a:effectLst/>
                <a:latin typeface="inherit"/>
              </a:rPr>
              <a:t>BENODIGDHEDEN</a:t>
            </a:r>
          </a:p>
          <a:p>
            <a:pPr algn="l">
              <a:buFont typeface="Arial" panose="020B0604020202020204" pitchFamily="34" charset="0"/>
              <a:buChar char="•"/>
            </a:pPr>
            <a:r>
              <a:rPr lang="nl-NL" b="0" i="0" dirty="0">
                <a:solidFill>
                  <a:schemeClr val="bg1"/>
                </a:solidFill>
                <a:effectLst/>
                <a:latin typeface="inherit"/>
              </a:rPr>
              <a:t>2 broodjes</a:t>
            </a:r>
          </a:p>
          <a:p>
            <a:pPr algn="l">
              <a:buFont typeface="Arial" panose="020B0604020202020204" pitchFamily="34" charset="0"/>
              <a:buChar char="•"/>
            </a:pPr>
            <a:r>
              <a:rPr lang="nl-NL" b="0" i="0" dirty="0">
                <a:solidFill>
                  <a:schemeClr val="bg1"/>
                </a:solidFill>
                <a:effectLst/>
                <a:latin typeface="inherit"/>
              </a:rPr>
              <a:t>1 avocado</a:t>
            </a:r>
          </a:p>
          <a:p>
            <a:pPr algn="l">
              <a:buFont typeface="Arial" panose="020B0604020202020204" pitchFamily="34" charset="0"/>
              <a:buChar char="•"/>
            </a:pPr>
            <a:r>
              <a:rPr lang="nl-NL" b="0" i="0" dirty="0">
                <a:solidFill>
                  <a:schemeClr val="bg1"/>
                </a:solidFill>
                <a:effectLst/>
                <a:latin typeface="inherit"/>
              </a:rPr>
              <a:t>4 plakjes kipfilet</a:t>
            </a:r>
          </a:p>
          <a:p>
            <a:pPr algn="l">
              <a:buFont typeface="Arial" panose="020B0604020202020204" pitchFamily="34" charset="0"/>
              <a:buChar char="•"/>
            </a:pPr>
            <a:r>
              <a:rPr lang="nl-NL" b="0" i="0" dirty="0">
                <a:solidFill>
                  <a:schemeClr val="bg1"/>
                </a:solidFill>
                <a:effectLst/>
                <a:latin typeface="inherit"/>
              </a:rPr>
              <a:t>50 gr roomkaas</a:t>
            </a:r>
          </a:p>
          <a:p>
            <a:pPr algn="l">
              <a:buFont typeface="Arial" panose="020B0604020202020204" pitchFamily="34" charset="0"/>
              <a:buChar char="•"/>
            </a:pPr>
            <a:r>
              <a:rPr lang="nl-NL" b="0" i="0" dirty="0">
                <a:solidFill>
                  <a:schemeClr val="bg1"/>
                </a:solidFill>
                <a:effectLst/>
                <a:latin typeface="inherit"/>
              </a:rPr>
              <a:t>gemengde sla</a:t>
            </a:r>
          </a:p>
          <a:p>
            <a:pPr algn="l">
              <a:buFont typeface="Arial" panose="020B0604020202020204" pitchFamily="34" charset="0"/>
              <a:buChar char="•"/>
            </a:pPr>
            <a:r>
              <a:rPr lang="nl-NL" b="0" i="0" dirty="0">
                <a:solidFill>
                  <a:schemeClr val="bg1"/>
                </a:solidFill>
                <a:effectLst/>
                <a:latin typeface="inherit"/>
              </a:rPr>
              <a:t>handje noten</a:t>
            </a:r>
          </a:p>
          <a:p>
            <a:pPr algn="l">
              <a:buFont typeface="Arial" panose="020B0604020202020204" pitchFamily="34" charset="0"/>
              <a:buChar char="•"/>
            </a:pPr>
            <a:r>
              <a:rPr lang="nl-NL" b="0" i="0" dirty="0">
                <a:solidFill>
                  <a:schemeClr val="bg1"/>
                </a:solidFill>
                <a:effectLst/>
                <a:latin typeface="inherit"/>
              </a:rPr>
              <a:t>snuf peper</a:t>
            </a:r>
          </a:p>
          <a:p>
            <a:pPr algn="l">
              <a:buFont typeface="Arial" panose="020B0604020202020204" pitchFamily="34" charset="0"/>
              <a:buChar char="•"/>
            </a:pPr>
            <a:r>
              <a:rPr lang="nl-NL" b="0" i="0" dirty="0">
                <a:solidFill>
                  <a:schemeClr val="bg1"/>
                </a:solidFill>
                <a:effectLst/>
                <a:latin typeface="inherit"/>
              </a:rPr>
              <a:t>6 cherrytomaatjes</a:t>
            </a:r>
          </a:p>
          <a:p>
            <a:br>
              <a:rPr lang="nl-NL" b="0" i="0" dirty="0">
                <a:solidFill>
                  <a:schemeClr val="bg1"/>
                </a:solidFill>
                <a:effectLst/>
                <a:latin typeface="Karla" panose="020B0604020202020204" pitchFamily="2" charset="0"/>
              </a:rPr>
            </a:br>
            <a:endParaRPr lang="nl-NL" dirty="0">
              <a:solidFill>
                <a:schemeClr val="bg1"/>
              </a:solidFill>
            </a:endParaRPr>
          </a:p>
        </p:txBody>
      </p:sp>
      <p:pic>
        <p:nvPicPr>
          <p:cNvPr id="5122" name="Picture 2" descr="sandwich met roomkaas en avocado">
            <a:extLst>
              <a:ext uri="{FF2B5EF4-FFF2-40B4-BE49-F238E27FC236}">
                <a16:creationId xmlns:a16="http://schemas.microsoft.com/office/drawing/2014/main" id="{9385AF1F-7A99-70D0-A81B-66E3621166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16" t="24277" r="45432" b="11840"/>
          <a:stretch/>
        </p:blipFill>
        <p:spPr bwMode="auto">
          <a:xfrm>
            <a:off x="8531258" y="0"/>
            <a:ext cx="3582185" cy="4138546"/>
          </a:xfrm>
          <a:prstGeom prst="rect">
            <a:avLst/>
          </a:prstGeom>
          <a:noFill/>
          <a:effectLst>
            <a:outerShdw blurRad="50800" dist="50800" dir="5400000" algn="ctr" rotWithShape="0">
              <a:schemeClr val="tx1">
                <a:lumMod val="95000"/>
                <a:lumOff val="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55856-5D0F-76DE-1701-688EE10C4EB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315F1F1-2E76-AE76-06F4-B44220D4CBBC}"/>
              </a:ext>
            </a:extLst>
          </p:cNvPr>
          <p:cNvSpPr>
            <a:spLocks noGrp="1"/>
          </p:cNvSpPr>
          <p:nvPr>
            <p:ph type="subTitle" idx="1"/>
          </p:nvPr>
        </p:nvSpPr>
        <p:spPr/>
        <p:txBody>
          <a:bodyPr/>
          <a:lstStyle/>
          <a:p>
            <a:endParaRPr lang="nl-NL"/>
          </a:p>
        </p:txBody>
      </p:sp>
      <p:graphicFrame>
        <p:nvGraphicFramePr>
          <p:cNvPr id="4" name="Tabel 3">
            <a:extLst>
              <a:ext uri="{FF2B5EF4-FFF2-40B4-BE49-F238E27FC236}">
                <a16:creationId xmlns:a16="http://schemas.microsoft.com/office/drawing/2014/main" id="{56DC4945-4B79-616B-B67F-698E619A7455}"/>
              </a:ext>
            </a:extLst>
          </p:cNvPr>
          <p:cNvGraphicFramePr>
            <a:graphicFrameLocks noGrp="1"/>
          </p:cNvGraphicFramePr>
          <p:nvPr>
            <p:extLst>
              <p:ext uri="{D42A27DB-BD31-4B8C-83A1-F6EECF244321}">
                <p14:modId xmlns:p14="http://schemas.microsoft.com/office/powerpoint/2010/main" val="112916986"/>
              </p:ext>
            </p:extLst>
          </p:nvPr>
        </p:nvGraphicFramePr>
        <p:xfrm>
          <a:off x="4348264" y="485723"/>
          <a:ext cx="7316355" cy="5886554"/>
        </p:xfrm>
        <a:graphic>
          <a:graphicData uri="http://schemas.openxmlformats.org/drawingml/2006/table">
            <a:tbl>
              <a:tblPr/>
              <a:tblGrid>
                <a:gridCol w="7316355">
                  <a:extLst>
                    <a:ext uri="{9D8B030D-6E8A-4147-A177-3AD203B41FA5}">
                      <a16:colId xmlns:a16="http://schemas.microsoft.com/office/drawing/2014/main" val="3131887370"/>
                    </a:ext>
                  </a:extLst>
                </a:gridCol>
              </a:tblGrid>
              <a:tr h="5886554">
                <a:tc>
                  <a:txBody>
                    <a:bodyPr/>
                    <a:lstStyle/>
                    <a:p>
                      <a:pPr fontAlgn="t"/>
                      <a:r>
                        <a:rPr lang="nl-NL" sz="2400" b="1" dirty="0">
                          <a:solidFill>
                            <a:srgbClr val="666666"/>
                          </a:solidFill>
                          <a:effectLst/>
                          <a:latin typeface="Open Sans" panose="020B0606030504020204" pitchFamily="34" charset="0"/>
                        </a:rPr>
                        <a:t>Elke leerkracht maakt een lunch/boterham voor een andere leerkracht passend bij die collega. </a:t>
                      </a:r>
                    </a:p>
                    <a:p>
                      <a:pPr fontAlgn="t"/>
                      <a:endParaRPr lang="nl-NL" sz="2400" b="1" dirty="0">
                        <a:solidFill>
                          <a:srgbClr val="666666"/>
                        </a:solidFill>
                        <a:effectLst/>
                        <a:latin typeface="Open Sans" panose="020B0606030504020204" pitchFamily="34" charset="0"/>
                      </a:endParaRPr>
                    </a:p>
                    <a:p>
                      <a:pPr fontAlgn="t"/>
                      <a:r>
                        <a:rPr lang="nl-NL" sz="2400" b="1" dirty="0">
                          <a:solidFill>
                            <a:srgbClr val="666666"/>
                          </a:solidFill>
                          <a:effectLst/>
                          <a:latin typeface="Open Sans" panose="020B0606030504020204" pitchFamily="34" charset="0"/>
                        </a:rPr>
                        <a:t>Er wordt daarbij rekening gehouden met de  beeldaspecten:</a:t>
                      </a:r>
                    </a:p>
                    <a:p>
                      <a:pPr fontAlgn="t"/>
                      <a:r>
                        <a:rPr lang="nl-NL" sz="2400" b="1" dirty="0">
                          <a:solidFill>
                            <a:srgbClr val="666666"/>
                          </a:solidFill>
                          <a:effectLst/>
                          <a:highlight>
                            <a:srgbClr val="FFFF00"/>
                          </a:highlight>
                          <a:latin typeface="Open Sans" panose="020B0606030504020204" pitchFamily="34" charset="0"/>
                        </a:rPr>
                        <a:t>compositie</a:t>
                      </a:r>
                      <a:r>
                        <a:rPr lang="nl-NL" sz="2400" b="1" dirty="0">
                          <a:solidFill>
                            <a:srgbClr val="666666"/>
                          </a:solidFill>
                          <a:effectLst/>
                          <a:latin typeface="Open Sans" panose="020B0606030504020204" pitchFamily="34" charset="0"/>
                        </a:rPr>
                        <a:t>; statisch versus dynamisch en </a:t>
                      </a:r>
                    </a:p>
                    <a:p>
                      <a:pPr fontAlgn="t"/>
                      <a:endParaRPr lang="nl-NL" sz="2400" b="1" dirty="0">
                        <a:solidFill>
                          <a:srgbClr val="666666"/>
                        </a:solidFill>
                        <a:effectLst/>
                        <a:latin typeface="Open Sans" panose="020B0606030504020204" pitchFamily="34" charset="0"/>
                      </a:endParaRPr>
                    </a:p>
                    <a:p>
                      <a:pPr fontAlgn="t"/>
                      <a:r>
                        <a:rPr lang="nl-NL" sz="2400" b="1" dirty="0">
                          <a:solidFill>
                            <a:srgbClr val="666666"/>
                          </a:solidFill>
                          <a:effectLst/>
                          <a:highlight>
                            <a:srgbClr val="FFFF00"/>
                          </a:highlight>
                          <a:latin typeface="Open Sans" panose="020B0606030504020204" pitchFamily="34" charset="0"/>
                        </a:rPr>
                        <a:t>kleur; </a:t>
                      </a:r>
                      <a:r>
                        <a:rPr lang="nl-NL" sz="2400" b="1" dirty="0">
                          <a:solidFill>
                            <a:srgbClr val="666666"/>
                          </a:solidFill>
                          <a:effectLst/>
                          <a:latin typeface="Open Sans" panose="020B0606030504020204" pitchFamily="34" charset="0"/>
                        </a:rPr>
                        <a:t>sfeerkleuren, contrastkleuren, warme en koele kleuren.</a:t>
                      </a:r>
                    </a:p>
                  </a:txBody>
                  <a:tcPr marL="98894" marR="98894" marT="39558" marB="39558">
                    <a:lnL>
                      <a:noFill/>
                    </a:lnL>
                    <a:lnR>
                      <a:noFill/>
                    </a:lnR>
                    <a:lnT>
                      <a:noFill/>
                    </a:lnT>
                    <a:lnB>
                      <a:noFill/>
                    </a:lnB>
                  </a:tcPr>
                </a:tc>
                <a:extLst>
                  <a:ext uri="{0D108BD9-81ED-4DB2-BD59-A6C34878D82A}">
                    <a16:rowId xmlns:a16="http://schemas.microsoft.com/office/drawing/2014/main" val="511129361"/>
                  </a:ext>
                </a:extLst>
              </a:tr>
            </a:tbl>
          </a:graphicData>
        </a:graphic>
      </p:graphicFrame>
      <p:sp>
        <p:nvSpPr>
          <p:cNvPr id="5" name="Rectangle 1">
            <a:extLst>
              <a:ext uri="{FF2B5EF4-FFF2-40B4-BE49-F238E27FC236}">
                <a16:creationId xmlns:a16="http://schemas.microsoft.com/office/drawing/2014/main" id="{F77E25DA-F5E0-2CB0-B071-AA32AB5D1464}"/>
              </a:ext>
            </a:extLst>
          </p:cNvPr>
          <p:cNvSpPr>
            <a:spLocks noChangeArrowheads="1"/>
          </p:cNvSpPr>
          <p:nvPr/>
        </p:nvSpPr>
        <p:spPr bwMode="auto">
          <a:xfrm flipV="1">
            <a:off x="3778897" y="1184850"/>
            <a:ext cx="13741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Tekstvak 5">
            <a:extLst>
              <a:ext uri="{FF2B5EF4-FFF2-40B4-BE49-F238E27FC236}">
                <a16:creationId xmlns:a16="http://schemas.microsoft.com/office/drawing/2014/main" id="{BD61B1A9-B37B-A09A-FF6F-0D22A412DCE8}"/>
              </a:ext>
            </a:extLst>
          </p:cNvPr>
          <p:cNvSpPr txBox="1"/>
          <p:nvPr/>
        </p:nvSpPr>
        <p:spPr>
          <a:xfrm>
            <a:off x="479409" y="589788"/>
            <a:ext cx="2818151" cy="830997"/>
          </a:xfrm>
          <a:prstGeom prst="rect">
            <a:avLst/>
          </a:prstGeom>
          <a:noFill/>
        </p:spPr>
        <p:txBody>
          <a:bodyPr wrap="square" rtlCol="0">
            <a:spAutoFit/>
          </a:bodyPr>
          <a:lstStyle/>
          <a:p>
            <a:r>
              <a:rPr lang="nl-NL" sz="2400" b="1" dirty="0">
                <a:solidFill>
                  <a:schemeClr val="bg1"/>
                </a:solidFill>
              </a:rPr>
              <a:t>Opdracht maak een creatieve boterham.</a:t>
            </a:r>
          </a:p>
        </p:txBody>
      </p:sp>
    </p:spTree>
    <p:extLst>
      <p:ext uri="{BB962C8B-B14F-4D97-AF65-F5344CB8AC3E}">
        <p14:creationId xmlns:p14="http://schemas.microsoft.com/office/powerpoint/2010/main" val="232569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20F23-F348-BC86-3F2C-F9DD5B30E6D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61AA94C-BD0E-F93B-E088-B6D6E5BC7BFF}"/>
              </a:ext>
            </a:extLst>
          </p:cNvPr>
          <p:cNvSpPr>
            <a:spLocks noGrp="1"/>
          </p:cNvSpPr>
          <p:nvPr>
            <p:ph type="subTitle" idx="1"/>
          </p:nvPr>
        </p:nvSpPr>
        <p:spPr/>
        <p:txBody>
          <a:bodyPr/>
          <a:lstStyle/>
          <a:p>
            <a:endParaRPr lang="nl-NL"/>
          </a:p>
        </p:txBody>
      </p:sp>
      <p:pic>
        <p:nvPicPr>
          <p:cNvPr id="4" name="Onlinemedia 3" title="Creatief proces volgens leerplankader slo">
            <a:hlinkClick r:id="" action="ppaction://media"/>
            <a:extLst>
              <a:ext uri="{FF2B5EF4-FFF2-40B4-BE49-F238E27FC236}">
                <a16:creationId xmlns:a16="http://schemas.microsoft.com/office/drawing/2014/main" id="{1CB9DA6A-B070-B55B-71F2-99D4B4DFB0EF}"/>
              </a:ext>
            </a:extLst>
          </p:cNvPr>
          <p:cNvPicPr>
            <a:picLocks noRot="1" noChangeAspect="1"/>
          </p:cNvPicPr>
          <p:nvPr>
            <a:videoFile r:link="rId1"/>
          </p:nvPr>
        </p:nvPicPr>
        <p:blipFill>
          <a:blip r:embed="rId3"/>
          <a:stretch>
            <a:fillRect/>
          </a:stretch>
        </p:blipFill>
        <p:spPr>
          <a:xfrm>
            <a:off x="46158" y="3020934"/>
            <a:ext cx="3886257" cy="2195735"/>
          </a:xfrm>
          <a:prstGeom prst="rect">
            <a:avLst/>
          </a:prstGeom>
        </p:spPr>
      </p:pic>
      <p:sp>
        <p:nvSpPr>
          <p:cNvPr id="6" name="Tekstvak 5">
            <a:extLst>
              <a:ext uri="{FF2B5EF4-FFF2-40B4-BE49-F238E27FC236}">
                <a16:creationId xmlns:a16="http://schemas.microsoft.com/office/drawing/2014/main" id="{18B8905F-49FA-77E8-D157-8EFD744D091F}"/>
              </a:ext>
            </a:extLst>
          </p:cNvPr>
          <p:cNvSpPr txBox="1"/>
          <p:nvPr/>
        </p:nvSpPr>
        <p:spPr>
          <a:xfrm>
            <a:off x="134665" y="285945"/>
            <a:ext cx="3709244" cy="2308324"/>
          </a:xfrm>
          <a:prstGeom prst="rect">
            <a:avLst/>
          </a:prstGeom>
          <a:noFill/>
        </p:spPr>
        <p:txBody>
          <a:bodyPr wrap="square">
            <a:spAutoFit/>
          </a:bodyPr>
          <a:lstStyle/>
          <a:p>
            <a:r>
              <a:rPr lang="nl-NL" b="1" i="0" dirty="0">
                <a:solidFill>
                  <a:schemeClr val="bg1"/>
                </a:solidFill>
                <a:effectLst/>
                <a:latin typeface="Open Sans" panose="020B0606030504020204" pitchFamily="34" charset="0"/>
              </a:rPr>
              <a:t>Na de lunch tijdens de workshop het SLO model erbij pakken en in 2 tallen bespreken </a:t>
            </a:r>
            <a:r>
              <a:rPr lang="nl-NL" b="1" i="0" dirty="0" err="1">
                <a:solidFill>
                  <a:schemeClr val="bg1"/>
                </a:solidFill>
                <a:effectLst/>
                <a:latin typeface="Open Sans" panose="020B0606030504020204" pitchFamily="34" charset="0"/>
              </a:rPr>
              <a:t>nav</a:t>
            </a:r>
            <a:r>
              <a:rPr lang="nl-NL" b="1" i="0" dirty="0">
                <a:solidFill>
                  <a:schemeClr val="bg1"/>
                </a:solidFill>
                <a:effectLst/>
                <a:latin typeface="Open Sans" panose="020B0606030504020204" pitchFamily="34" charset="0"/>
              </a:rPr>
              <a:t> eigen lunch. </a:t>
            </a:r>
          </a:p>
          <a:p>
            <a:r>
              <a:rPr lang="nl-NL" b="1" i="0" dirty="0">
                <a:solidFill>
                  <a:schemeClr val="bg1"/>
                </a:solidFill>
                <a:effectLst/>
                <a:latin typeface="Open Sans" panose="020B0606030504020204" pitchFamily="34" charset="0"/>
              </a:rPr>
              <a:t>In relatie tot dit model. En koppelen aan kunstopdrachten.</a:t>
            </a:r>
            <a:br>
              <a:rPr lang="nl-NL" b="1" dirty="0">
                <a:solidFill>
                  <a:schemeClr val="bg1"/>
                </a:solidFill>
              </a:rPr>
            </a:br>
            <a:endParaRPr lang="nl-NL" b="1" dirty="0">
              <a:solidFill>
                <a:schemeClr val="bg1"/>
              </a:solidFill>
            </a:endParaRPr>
          </a:p>
        </p:txBody>
      </p:sp>
      <p:sp>
        <p:nvSpPr>
          <p:cNvPr id="8" name="Tekstvak 7">
            <a:extLst>
              <a:ext uri="{FF2B5EF4-FFF2-40B4-BE49-F238E27FC236}">
                <a16:creationId xmlns:a16="http://schemas.microsoft.com/office/drawing/2014/main" id="{E7628870-99B6-81AC-8FD3-7580B85F9EA1}"/>
              </a:ext>
            </a:extLst>
          </p:cNvPr>
          <p:cNvSpPr txBox="1"/>
          <p:nvPr/>
        </p:nvSpPr>
        <p:spPr>
          <a:xfrm>
            <a:off x="4930647" y="143861"/>
            <a:ext cx="6094428" cy="5632311"/>
          </a:xfrm>
          <a:prstGeom prst="rect">
            <a:avLst/>
          </a:prstGeom>
          <a:noFill/>
        </p:spPr>
        <p:txBody>
          <a:bodyPr wrap="square">
            <a:spAutoFit/>
          </a:bodyPr>
          <a:lstStyle/>
          <a:p>
            <a:pPr fontAlgn="t"/>
            <a:endParaRPr lang="nl-NL" sz="1800" b="1" dirty="0">
              <a:solidFill>
                <a:srgbClr val="666666"/>
              </a:solidFill>
              <a:effectLst/>
              <a:latin typeface="Open Sans" panose="020B0606030504020204" pitchFamily="34" charset="0"/>
            </a:endParaRPr>
          </a:p>
          <a:p>
            <a:pPr fontAlgn="t"/>
            <a:r>
              <a:rPr lang="nl-NL" sz="1800" b="1" dirty="0">
                <a:solidFill>
                  <a:srgbClr val="666666"/>
                </a:solidFill>
                <a:effectLst/>
                <a:latin typeface="Open Sans" panose="020B0606030504020204" pitchFamily="34" charset="0"/>
              </a:rPr>
              <a:t>In de </a:t>
            </a:r>
            <a:r>
              <a:rPr lang="nl-NL" sz="1800" b="1" dirty="0">
                <a:solidFill>
                  <a:srgbClr val="666666"/>
                </a:solidFill>
                <a:effectLst/>
                <a:highlight>
                  <a:srgbClr val="FFFF00"/>
                </a:highlight>
                <a:latin typeface="Open Sans" panose="020B0606030504020204" pitchFamily="34" charset="0"/>
              </a:rPr>
              <a:t>oriëntatiefase </a:t>
            </a:r>
            <a:r>
              <a:rPr lang="nl-NL" sz="1800" b="1" dirty="0">
                <a:solidFill>
                  <a:srgbClr val="666666"/>
                </a:solidFill>
                <a:effectLst/>
                <a:latin typeface="Open Sans" panose="020B0606030504020204" pitchFamily="34" charset="0"/>
              </a:rPr>
              <a:t>ben je bezig om de opdracht je toe te trekken, voor wie maak ik het, wie is dat, wat wil ik over hem/haar vertellen, waarmee gaan we dat doen, wat is er allemaal aanwezig?</a:t>
            </a:r>
          </a:p>
          <a:p>
            <a:pPr fontAlgn="t"/>
            <a:br>
              <a:rPr lang="nl-NL" sz="1800" b="1" dirty="0">
                <a:solidFill>
                  <a:srgbClr val="666666"/>
                </a:solidFill>
                <a:effectLst/>
                <a:highlight>
                  <a:srgbClr val="FFFF00"/>
                </a:highlight>
                <a:latin typeface="Open Sans" panose="020B0606030504020204" pitchFamily="34" charset="0"/>
              </a:rPr>
            </a:br>
            <a:r>
              <a:rPr lang="nl-NL" sz="1800" b="1" dirty="0">
                <a:solidFill>
                  <a:srgbClr val="666666"/>
                </a:solidFill>
                <a:effectLst/>
                <a:highlight>
                  <a:srgbClr val="FFFF00"/>
                </a:highlight>
                <a:latin typeface="Open Sans" panose="020B0606030504020204" pitchFamily="34" charset="0"/>
              </a:rPr>
              <a:t>Onderzoeksfase</a:t>
            </a:r>
            <a:r>
              <a:rPr lang="nl-NL" sz="1800" b="1" dirty="0">
                <a:solidFill>
                  <a:srgbClr val="666666"/>
                </a:solidFill>
                <a:effectLst/>
                <a:latin typeface="Open Sans" panose="020B0606030504020204" pitchFamily="34" charset="0"/>
              </a:rPr>
              <a:t>; daarin wordt met de verschillende etenswaren en technieken gewerkt. Wat is er allemaal mogelijk met voedsel ? Hoe kan ik het vervormen, neerleggen, rangschikken, wanneer is het te saai? </a:t>
            </a:r>
            <a:r>
              <a:rPr lang="nl-NL" sz="1800" b="1" dirty="0" err="1">
                <a:solidFill>
                  <a:srgbClr val="666666"/>
                </a:solidFill>
                <a:effectLst/>
                <a:latin typeface="Open Sans" panose="020B0606030504020204" pitchFamily="34" charset="0"/>
              </a:rPr>
              <a:t>etcetera</a:t>
            </a:r>
            <a:r>
              <a:rPr lang="nl-NL" sz="1800" b="1" dirty="0">
                <a:solidFill>
                  <a:srgbClr val="666666"/>
                </a:solidFill>
                <a:effectLst/>
                <a:latin typeface="Open Sans" panose="020B0606030504020204" pitchFamily="34" charset="0"/>
              </a:rPr>
              <a:t>.</a:t>
            </a:r>
          </a:p>
          <a:p>
            <a:pPr fontAlgn="t"/>
            <a:br>
              <a:rPr lang="nl-NL" sz="1800" b="1" dirty="0">
                <a:solidFill>
                  <a:srgbClr val="666666"/>
                </a:solidFill>
                <a:effectLst/>
                <a:latin typeface="Open Sans" panose="020B0606030504020204" pitchFamily="34" charset="0"/>
              </a:rPr>
            </a:br>
            <a:r>
              <a:rPr lang="nl-NL" sz="1800" b="1" dirty="0">
                <a:solidFill>
                  <a:srgbClr val="666666"/>
                </a:solidFill>
                <a:effectLst/>
                <a:latin typeface="Open Sans" panose="020B0606030504020204" pitchFamily="34" charset="0"/>
              </a:rPr>
              <a:t>In de </a:t>
            </a:r>
            <a:r>
              <a:rPr lang="nl-NL" sz="1800" b="1" dirty="0">
                <a:solidFill>
                  <a:srgbClr val="666666"/>
                </a:solidFill>
                <a:effectLst/>
                <a:highlight>
                  <a:srgbClr val="FFFF00"/>
                </a:highlight>
                <a:latin typeface="Open Sans" panose="020B0606030504020204" pitchFamily="34" charset="0"/>
              </a:rPr>
              <a:t>uitvoerende fase </a:t>
            </a:r>
            <a:r>
              <a:rPr lang="nl-NL" sz="1800" b="1" dirty="0">
                <a:solidFill>
                  <a:srgbClr val="666666"/>
                </a:solidFill>
                <a:effectLst/>
                <a:latin typeface="Open Sans" panose="020B0606030504020204" pitchFamily="34" charset="0"/>
              </a:rPr>
              <a:t>wordt er druk gewerkt aan het maken van een creatieve lunch.</a:t>
            </a:r>
          </a:p>
          <a:p>
            <a:pPr fontAlgn="t"/>
            <a:br>
              <a:rPr lang="nl-NL" sz="1800" b="1" dirty="0">
                <a:solidFill>
                  <a:srgbClr val="666666"/>
                </a:solidFill>
                <a:effectLst/>
                <a:latin typeface="Open Sans" panose="020B0606030504020204" pitchFamily="34" charset="0"/>
              </a:rPr>
            </a:br>
            <a:r>
              <a:rPr lang="nl-NL" sz="1800" b="1" dirty="0">
                <a:solidFill>
                  <a:srgbClr val="666666"/>
                </a:solidFill>
                <a:effectLst/>
                <a:highlight>
                  <a:srgbClr val="FFFF00"/>
                </a:highlight>
                <a:latin typeface="Open Sans" panose="020B0606030504020204" pitchFamily="34" charset="0"/>
              </a:rPr>
              <a:t>Evalueren</a:t>
            </a:r>
            <a:r>
              <a:rPr lang="nl-NL" sz="1800" b="1" dirty="0">
                <a:solidFill>
                  <a:srgbClr val="666666"/>
                </a:solidFill>
                <a:effectLst/>
                <a:latin typeface="Open Sans" panose="020B0606030504020204" pitchFamily="34" charset="0"/>
              </a:rPr>
              <a:t> wordt gedaan doordat iedereen zijn lunch aan de collega aanbiedt en dat beiden aangeven wat je erin ziet en waarom het bij je collega past. Ook let je op de beeldaspecten en gebruik van verschillende technieken.</a:t>
            </a:r>
            <a:endParaRPr lang="nl-NL" sz="1800" b="0" dirty="0">
              <a:solidFill>
                <a:srgbClr val="666666"/>
              </a:solidFill>
              <a:effectLst/>
              <a:latin typeface="Open Sans" panose="020B0606030504020204" pitchFamily="34" charset="0"/>
            </a:endParaRPr>
          </a:p>
        </p:txBody>
      </p:sp>
    </p:spTree>
    <p:extLst>
      <p:ext uri="{BB962C8B-B14F-4D97-AF65-F5344CB8AC3E}">
        <p14:creationId xmlns:p14="http://schemas.microsoft.com/office/powerpoint/2010/main" val="33817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62434" y="3268845"/>
            <a:ext cx="7295472" cy="1695039"/>
          </a:xfrm>
        </p:spPr>
        <p:txBody>
          <a:bodyPr>
            <a:normAutofit/>
          </a:bodyPr>
          <a:lstStyle/>
          <a:p>
            <a:endParaRPr lang="nl-NL" sz="3400" dirty="0">
              <a:solidFill>
                <a:schemeClr val="tx1"/>
              </a:solidFill>
            </a:endParaRPr>
          </a:p>
          <a:p>
            <a:endParaRPr lang="nl-NL" sz="2600" dirty="0"/>
          </a:p>
        </p:txBody>
      </p:sp>
      <p:sp>
        <p:nvSpPr>
          <p:cNvPr id="8" name="Tekstvak 7">
            <a:extLst>
              <a:ext uri="{FF2B5EF4-FFF2-40B4-BE49-F238E27FC236}">
                <a16:creationId xmlns:a16="http://schemas.microsoft.com/office/drawing/2014/main" id="{8DBDC081-F339-2B17-61F6-29C6CE936011}"/>
              </a:ext>
            </a:extLst>
          </p:cNvPr>
          <p:cNvSpPr txBox="1"/>
          <p:nvPr/>
        </p:nvSpPr>
        <p:spPr>
          <a:xfrm>
            <a:off x="4392891" y="279047"/>
            <a:ext cx="7541443" cy="6001643"/>
          </a:xfrm>
          <a:prstGeom prst="rect">
            <a:avLst/>
          </a:prstGeom>
          <a:noFill/>
        </p:spPr>
        <p:txBody>
          <a:bodyPr wrap="square">
            <a:spAutoFit/>
          </a:bodyPr>
          <a:lstStyle/>
          <a:p>
            <a:pPr algn="l">
              <a:buFont typeface="Arial" panose="020B0604020202020204" pitchFamily="34" charset="0"/>
              <a:buChar char="•"/>
            </a:pPr>
            <a:r>
              <a:rPr lang="nl-NL" sz="1200" b="1" i="0" dirty="0">
                <a:solidFill>
                  <a:srgbClr val="666666"/>
                </a:solidFill>
                <a:effectLst/>
                <a:latin typeface="Open Sans" panose="020B0606030504020204" pitchFamily="34" charset="0"/>
              </a:rPr>
              <a:t>Creatief denken en handelen</a:t>
            </a:r>
            <a:br>
              <a:rPr lang="nl-NL" sz="1200" dirty="0"/>
            </a:br>
            <a:r>
              <a:rPr lang="nl-NL" sz="1200" b="0" i="0" dirty="0">
                <a:solidFill>
                  <a:srgbClr val="666666"/>
                </a:solidFill>
                <a:effectLst/>
                <a:latin typeface="Open Sans" panose="020B0606030504020204" pitchFamily="34" charset="0"/>
              </a:rPr>
              <a:t>Creatief denken en handelen is het vermogen om nieuwe en/of ongebruikelijke maar toepasbare ideeën voor bestaande vraagstukken te vinden. </a:t>
            </a:r>
            <a:br>
              <a:rPr lang="nl-NL" sz="1200" dirty="0"/>
            </a:br>
            <a:r>
              <a:rPr lang="nl-NL" sz="1200" b="0" i="0" dirty="0">
                <a:solidFill>
                  <a:srgbClr val="666666"/>
                </a:solidFill>
                <a:effectLst/>
                <a:latin typeface="Open Sans" panose="020B0606030504020204" pitchFamily="34" charset="0"/>
              </a:rPr>
              <a:t>​Hierbij horen: het kennen en hanteren van creatieve technieken;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het denken buiten gebaande paden;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nieuwe samenhangen kunnen zien;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het durven nemen van (verantwoorde) risico’s;</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fouten kunnen zien als leermogelijkheden;</a:t>
            </a:r>
          </a:p>
          <a:p>
            <a:pPr algn="l">
              <a:buFont typeface="Arial" panose="020B0604020202020204" pitchFamily="34" charset="0"/>
              <a:buChar char="•"/>
            </a:pPr>
            <a:r>
              <a:rPr lang="nl-NL" sz="1200" b="0" i="0" dirty="0">
                <a:solidFill>
                  <a:srgbClr val="666666"/>
                </a:solidFill>
                <a:effectLst/>
                <a:latin typeface="Open Sans" panose="020B0606030504020204" pitchFamily="34" charset="0"/>
              </a:rPr>
              <a:t>en een ondernemende en onderzoekende houding.</a:t>
            </a:r>
          </a:p>
          <a:p>
            <a:pPr algn="l">
              <a:buFont typeface="Arial" panose="020B0604020202020204" pitchFamily="34" charset="0"/>
              <a:buChar char="•"/>
            </a:pPr>
            <a:r>
              <a:rPr lang="nl-NL" sz="1200" dirty="0">
                <a:hlinkClick r:id="rId3"/>
              </a:rPr>
              <a:t>21e-eeuwse vaardigheden - SLO</a:t>
            </a:r>
            <a:br>
              <a:rPr lang="nl-NL" sz="1200" b="0" i="0" u="none" strike="noStrike" dirty="0">
                <a:solidFill>
                  <a:srgbClr val="A82E2E"/>
                </a:solidFill>
                <a:effectLst/>
                <a:latin typeface="Open Sans" panose="020B0606030504020204" pitchFamily="34" charset="0"/>
                <a:hlinkClick r:id="rId4"/>
              </a:rPr>
            </a:br>
            <a:r>
              <a:rPr lang="nl-NL" sz="1200" b="0" i="0" u="none" strike="noStrike" dirty="0">
                <a:solidFill>
                  <a:srgbClr val="A82E2E"/>
                </a:solidFill>
                <a:effectLst/>
                <a:latin typeface="Open Sans" panose="020B0606030504020204" pitchFamily="34" charset="0"/>
                <a:hlinkClick r:id="rId4"/>
              </a:rPr>
              <a:t>​</a:t>
            </a:r>
            <a:br>
              <a:rPr lang="nl-NL" sz="1200" dirty="0"/>
            </a:br>
            <a:r>
              <a:rPr lang="nl-NL" sz="1200" b="1" i="0" dirty="0">
                <a:solidFill>
                  <a:srgbClr val="666666"/>
                </a:solidFill>
                <a:effectLst/>
                <a:latin typeface="Open Sans" panose="020B0606030504020204" pitchFamily="34" charset="0"/>
              </a:rPr>
              <a:t>Vier fasen het creatief proces</a:t>
            </a:r>
            <a:br>
              <a:rPr lang="nl-NL" sz="1200" dirty="0"/>
            </a:br>
            <a:r>
              <a:rPr lang="nl-NL" sz="1200" b="0" i="0" dirty="0">
                <a:solidFill>
                  <a:srgbClr val="666666"/>
                </a:solidFill>
                <a:effectLst/>
                <a:latin typeface="Open Sans" panose="020B0606030504020204" pitchFamily="34" charset="0"/>
              </a:rPr>
              <a:t>Bij </a:t>
            </a:r>
            <a:r>
              <a:rPr lang="nl-NL" sz="1200" b="1" i="0" dirty="0">
                <a:solidFill>
                  <a:srgbClr val="666666"/>
                </a:solidFill>
                <a:effectLst/>
                <a:latin typeface="Open Sans" panose="020B0606030504020204" pitchFamily="34" charset="0"/>
              </a:rPr>
              <a:t>oriënteren </a:t>
            </a:r>
            <a:r>
              <a:rPr lang="nl-NL" sz="1200" b="0" i="0" dirty="0">
                <a:solidFill>
                  <a:srgbClr val="666666"/>
                </a:solidFill>
                <a:effectLst/>
                <a:latin typeface="Open Sans" panose="020B0606030504020204" pitchFamily="34" charset="0"/>
              </a:rPr>
              <a:t>gaat het er om dat de leerling geprikkeld wordt om de opdracht en het thema te verkennen. Hierbij gaat het om waarnemen (zien, horen, voelen, enz.), associëren, fantaseren, beschouwen, en (nieuwe) ideeën opdoen. Er wordt bijvoorbeeld een kunstwerk getoond, muziek geluisterd, een verhaal verteld of een voorstelling bekeken. De reflectie richt zich in deze fase op de ruimte om het thema of de opdracht van alle kanten te bekijken, te beluisteren en te beleven. </a:t>
            </a:r>
            <a:br>
              <a:rPr lang="nl-NL" sz="1200" dirty="0"/>
            </a:br>
            <a:br>
              <a:rPr lang="nl-NL" sz="1200" dirty="0"/>
            </a:br>
            <a:r>
              <a:rPr lang="nl-NL" sz="1200" b="0" i="0" dirty="0">
                <a:solidFill>
                  <a:srgbClr val="666666"/>
                </a:solidFill>
                <a:effectLst/>
                <a:latin typeface="Open Sans" panose="020B0606030504020204" pitchFamily="34" charset="0"/>
              </a:rPr>
              <a:t>Vervolgens </a:t>
            </a:r>
            <a:r>
              <a:rPr lang="nl-NL" sz="1200" b="1" i="0" dirty="0">
                <a:solidFill>
                  <a:srgbClr val="666666"/>
                </a:solidFill>
                <a:effectLst/>
                <a:latin typeface="Open Sans" panose="020B0606030504020204" pitchFamily="34" charset="0"/>
              </a:rPr>
              <a:t>onderzoekt  </a:t>
            </a:r>
            <a:r>
              <a:rPr lang="nl-NL" sz="1200" b="0" i="0" dirty="0">
                <a:solidFill>
                  <a:srgbClr val="666666"/>
                </a:solidFill>
                <a:effectLst/>
                <a:latin typeface="Open Sans" panose="020B0606030504020204" pitchFamily="34" charset="0"/>
              </a:rPr>
              <a:t>de leerling verschillende mogelijkheden en oplossingen voor de opdracht of de verwerking van het thema. De leerlingen worden gestimuleerd om eigen, verschillende mogelijkheden te bedenken en (alleen of samen met medeleerlingen) keuzes te maken. De reflectie richt zich dan ook op het onder woorden brengen van de verschillende keuzes in deze onderzoeksfase. Ze kunnen desgewenst teruggrijpen naar elementen uit de oriëntatiefase. </a:t>
            </a:r>
            <a:br>
              <a:rPr lang="nl-NL" sz="1200" dirty="0"/>
            </a:br>
            <a:br>
              <a:rPr lang="nl-NL" sz="1200" dirty="0"/>
            </a:br>
            <a:r>
              <a:rPr lang="nl-NL" sz="1200" b="0" i="0" dirty="0">
                <a:solidFill>
                  <a:srgbClr val="666666"/>
                </a:solidFill>
                <a:effectLst/>
                <a:latin typeface="Open Sans" panose="020B0606030504020204" pitchFamily="34" charset="0"/>
              </a:rPr>
              <a:t>​Wanneer de leerlingen de fase van onderzoeken hebben doorlopen maken ze gebruik van de  vakspecifieke kennis en vaardigheden die zij nodig hebben voor het </a:t>
            </a:r>
            <a:r>
              <a:rPr lang="nl-NL" sz="1200" b="1" i="0" dirty="0">
                <a:solidFill>
                  <a:srgbClr val="666666"/>
                </a:solidFill>
                <a:effectLst/>
                <a:latin typeface="Open Sans" panose="020B0606030504020204" pitchFamily="34" charset="0"/>
              </a:rPr>
              <a:t>uitvoeren </a:t>
            </a:r>
            <a:r>
              <a:rPr lang="nl-NL" sz="1200" b="0" i="0" dirty="0">
                <a:solidFill>
                  <a:srgbClr val="666666"/>
                </a:solidFill>
                <a:effectLst/>
                <a:latin typeface="Open Sans" panose="020B0606030504020204" pitchFamily="34" charset="0"/>
              </a:rPr>
              <a:t>van de opdracht. Bij reflectie wordt steeds een relatie gelegd tussen de keuzes in de uitvoeringsfase en de onderzoeksfase. In deze fase wordt feedback gegeven, door de leerkracht, gastdocent of door medeleerlingen, op de uitvoering. In een volgende fase wordt het product en het doorlopen proces nader beschouwd. Er worden leerpunten geformuleerd die de opstart vormen voor een volgende opdracht en een volgend creatief proces. Dit is de fase van </a:t>
            </a:r>
            <a:r>
              <a:rPr lang="nl-NL" sz="1200" b="1" i="0" dirty="0">
                <a:solidFill>
                  <a:srgbClr val="666666"/>
                </a:solidFill>
                <a:effectLst/>
                <a:latin typeface="Open Sans" panose="020B0606030504020204" pitchFamily="34" charset="0"/>
              </a:rPr>
              <a:t>evalueren</a:t>
            </a:r>
            <a:r>
              <a:rPr lang="nl-NL" sz="1200" b="0" i="0" dirty="0">
                <a:solidFill>
                  <a:srgbClr val="666666"/>
                </a:solidFill>
                <a:effectLst/>
                <a:latin typeface="Open Sans" panose="020B0606030504020204" pitchFamily="34" charset="0"/>
              </a:rPr>
              <a:t>.</a:t>
            </a:r>
            <a:br>
              <a:rPr lang="nl-NL" sz="1200" dirty="0"/>
            </a:br>
            <a:r>
              <a:rPr lang="nl-NL" sz="1200" b="0" i="0" dirty="0">
                <a:solidFill>
                  <a:srgbClr val="666666"/>
                </a:solidFill>
                <a:effectLst/>
                <a:latin typeface="Open Sans" panose="020B0606030504020204" pitchFamily="34" charset="0"/>
              </a:rPr>
              <a:t>​</a:t>
            </a:r>
            <a:endParaRPr lang="nl-NL" sz="1200" dirty="0"/>
          </a:p>
        </p:txBody>
      </p:sp>
      <p:pic>
        <p:nvPicPr>
          <p:cNvPr id="2050" name="Picture 2" descr="Foto">
            <a:extLst>
              <a:ext uri="{FF2B5EF4-FFF2-40B4-BE49-F238E27FC236}">
                <a16:creationId xmlns:a16="http://schemas.microsoft.com/office/drawing/2014/main" id="{9D4CC0C6-15B5-EBCF-E998-F1AF772DB8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048" y="277464"/>
            <a:ext cx="3534121" cy="265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31948"/>
      </p:ext>
    </p:extLst>
  </p:cSld>
  <p:clrMapOvr>
    <a:masterClrMapping/>
  </p:clrMapOvr>
</p:sld>
</file>

<file path=ppt/theme/theme1.xml><?xml version="1.0" encoding="utf-8"?>
<a:theme xmlns:a="http://schemas.openxmlformats.org/drawingml/2006/main" name="_16_9 NL">
  <a:themeElements>
    <a:clrScheme name="Aangepast 1">
      <a:dk1>
        <a:sysClr val="windowText" lastClr="000000"/>
      </a:dk1>
      <a:lt1>
        <a:sysClr val="window" lastClr="FFFFFF"/>
      </a:lt1>
      <a:dk2>
        <a:srgbClr val="44546A"/>
      </a:dk2>
      <a:lt2>
        <a:srgbClr val="E7E6E6"/>
      </a:lt2>
      <a:accent1>
        <a:srgbClr val="009C82"/>
      </a:accent1>
      <a:accent2>
        <a:srgbClr val="CE154F"/>
      </a:accent2>
      <a:accent3>
        <a:srgbClr val="BABABA"/>
      </a:accent3>
      <a:accent4>
        <a:srgbClr val="0090B3"/>
      </a:accent4>
      <a:accent5>
        <a:srgbClr val="66C4B4"/>
      </a:accent5>
      <a:accent6>
        <a:srgbClr val="33B09B"/>
      </a:accent6>
      <a:hlink>
        <a:srgbClr val="009C82"/>
      </a:hlink>
      <a:folHlink>
        <a:srgbClr val="009C8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16_9 NL" id="{382A9702-0D07-454F-9B79-A808D99FC387}" vid="{CA9F744B-A9EB-4CD7-8D75-F10091E2E1D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69</Paragraphs>
  <Slides>15</Slides>
  <Notes>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_16_9 NL</vt:lpstr>
      <vt:lpstr>PowerPoint Presentation</vt:lpstr>
      <vt:lpstr>PowerPoint Presentation</vt:lpstr>
      <vt:lpstr>PowerPoint Presentation</vt:lpstr>
      <vt:lpstr>PowerPoint Presentation</vt:lpstr>
      <vt:lpstr>PowerPoint Presentation</vt:lpstr>
      <vt:lpstr>BEREIDINGSWIJZE Gebruik je afbakbroodjes?  Begin dan met het afbakken  van de broodjes volgens de  instructies op de verpakking. Snijd de broodjes open en  besmeer met een lekkere laag  roomkaas. Snijd de avocado open,  verwijder voorzichtig de pit en  haal het vruchtvlees uit de schil.  Snijd de avocado in plakjes. Leg wat sla op het broodje, dan wat plakjes kipfilet, de plakjes avocado en wat gehalveerde cherrytomaatjes. Tot slot wat pecannoten en/of walnoten en een snuf peper erover en smullen maar!  </vt:lpstr>
      <vt:lpstr>PowerPoint Presentation</vt:lpstr>
      <vt:lpstr>PowerPoint Presentation</vt:lpstr>
      <vt:lpstr>PowerPoint Presentation</vt:lpstr>
      <vt:lpstr>PowerPoint Presentation</vt:lpstr>
      <vt:lpstr>PowerPoint Presentation</vt:lpstr>
      <vt:lpstr>Doel is wendbaar en sensitief zijn in vinden van lessuggesties vanuit kunstvakken, waarbij eigen omgeving of methode Blink de inzet is.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 pabo 3 studiejaar 2020-2021</dc:title>
  <dc:creator>Ronald von Piekartz</dc:creator>
  <cp:lastModifiedBy>Ronald von Piekartz</cp:lastModifiedBy>
  <cp:revision>11</cp:revision>
  <dcterms:created xsi:type="dcterms:W3CDTF">2020-09-01T08:27:53Z</dcterms:created>
  <dcterms:modified xsi:type="dcterms:W3CDTF">2022-10-31T09:13:22Z</dcterms:modified>
</cp:coreProperties>
</file>