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3" r:id="rId4"/>
    <p:sldId id="264" r:id="rId5"/>
    <p:sldId id="265" r:id="rId6"/>
    <p:sldId id="266" r:id="rId7"/>
    <p:sldId id="269" r:id="rId8"/>
    <p:sldId id="267" r:id="rId9"/>
    <p:sldId id="272" r:id="rId10"/>
    <p:sldId id="268" r:id="rId11"/>
    <p:sldId id="270" r:id="rId12"/>
    <p:sldId id="271" r:id="rId13"/>
    <p:sldId id="273" r:id="rId14"/>
    <p:sldId id="274" r:id="rId15"/>
    <p:sldId id="275" r:id="rId16"/>
    <p:sldId id="276" r:id="rId17"/>
    <p:sldId id="277" r:id="rId18"/>
    <p:sldId id="278" r:id="rId19"/>
    <p:sldId id="284" r:id="rId20"/>
    <p:sldId id="285" r:id="rId21"/>
    <p:sldId id="279" r:id="rId22"/>
    <p:sldId id="280" r:id="rId23"/>
    <p:sldId id="281" r:id="rId24"/>
    <p:sldId id="282" r:id="rId25"/>
    <p:sldId id="283"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2"/>
  </p:normalViewPr>
  <p:slideViewPr>
    <p:cSldViewPr>
      <p:cViewPr varScale="1">
        <p:scale>
          <a:sx n="91" d="100"/>
          <a:sy n="91" d="100"/>
        </p:scale>
        <p:origin x="1608"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194A76D3-0D90-462A-ADCC-35948B662CB9}" type="datetimeFigureOut">
              <a:rPr lang="nl-NL" smtClean="0"/>
              <a:t>30-01-19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3BB501-D422-4A5E-927E-3DE7D4E3DE96}" type="slidenum">
              <a:rPr lang="nl-NL" smtClean="0"/>
              <a:t>‹nr.›</a:t>
            </a:fld>
            <a:endParaRPr lang="nl-NL"/>
          </a:p>
        </p:txBody>
      </p:sp>
    </p:spTree>
    <p:extLst>
      <p:ext uri="{BB962C8B-B14F-4D97-AF65-F5344CB8AC3E}">
        <p14:creationId xmlns:p14="http://schemas.microsoft.com/office/powerpoint/2010/main" val="245053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94A76D3-0D90-462A-ADCC-35948B662CB9}" type="datetimeFigureOut">
              <a:rPr lang="nl-NL" smtClean="0"/>
              <a:t>30-01-19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3BB501-D422-4A5E-927E-3DE7D4E3DE96}" type="slidenum">
              <a:rPr lang="nl-NL" smtClean="0"/>
              <a:t>‹nr.›</a:t>
            </a:fld>
            <a:endParaRPr lang="nl-NL"/>
          </a:p>
        </p:txBody>
      </p:sp>
    </p:spTree>
    <p:extLst>
      <p:ext uri="{BB962C8B-B14F-4D97-AF65-F5344CB8AC3E}">
        <p14:creationId xmlns:p14="http://schemas.microsoft.com/office/powerpoint/2010/main" val="232615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94A76D3-0D90-462A-ADCC-35948B662CB9}" type="datetimeFigureOut">
              <a:rPr lang="nl-NL" smtClean="0"/>
              <a:t>30-01-19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3BB501-D422-4A5E-927E-3DE7D4E3DE96}" type="slidenum">
              <a:rPr lang="nl-NL" smtClean="0"/>
              <a:t>‹nr.›</a:t>
            </a:fld>
            <a:endParaRPr lang="nl-NL"/>
          </a:p>
        </p:txBody>
      </p:sp>
    </p:spTree>
    <p:extLst>
      <p:ext uri="{BB962C8B-B14F-4D97-AF65-F5344CB8AC3E}">
        <p14:creationId xmlns:p14="http://schemas.microsoft.com/office/powerpoint/2010/main" val="83518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94A76D3-0D90-462A-ADCC-35948B662CB9}" type="datetimeFigureOut">
              <a:rPr lang="nl-NL" smtClean="0"/>
              <a:t>30-01-19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3BB501-D422-4A5E-927E-3DE7D4E3DE96}" type="slidenum">
              <a:rPr lang="nl-NL" smtClean="0"/>
              <a:t>‹nr.›</a:t>
            </a:fld>
            <a:endParaRPr lang="nl-NL"/>
          </a:p>
        </p:txBody>
      </p:sp>
    </p:spTree>
    <p:extLst>
      <p:ext uri="{BB962C8B-B14F-4D97-AF65-F5344CB8AC3E}">
        <p14:creationId xmlns:p14="http://schemas.microsoft.com/office/powerpoint/2010/main" val="4173734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194A76D3-0D90-462A-ADCC-35948B662CB9}" type="datetimeFigureOut">
              <a:rPr lang="nl-NL" smtClean="0"/>
              <a:t>30-01-19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3BB501-D422-4A5E-927E-3DE7D4E3DE96}" type="slidenum">
              <a:rPr lang="nl-NL" smtClean="0"/>
              <a:t>‹nr.›</a:t>
            </a:fld>
            <a:endParaRPr lang="nl-NL"/>
          </a:p>
        </p:txBody>
      </p:sp>
    </p:spTree>
    <p:extLst>
      <p:ext uri="{BB962C8B-B14F-4D97-AF65-F5344CB8AC3E}">
        <p14:creationId xmlns:p14="http://schemas.microsoft.com/office/powerpoint/2010/main" val="180000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94A76D3-0D90-462A-ADCC-35948B662CB9}" type="datetimeFigureOut">
              <a:rPr lang="nl-NL" smtClean="0"/>
              <a:t>30-01-19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3BB501-D422-4A5E-927E-3DE7D4E3DE96}" type="slidenum">
              <a:rPr lang="nl-NL" smtClean="0"/>
              <a:t>‹nr.›</a:t>
            </a:fld>
            <a:endParaRPr lang="nl-NL"/>
          </a:p>
        </p:txBody>
      </p:sp>
    </p:spTree>
    <p:extLst>
      <p:ext uri="{BB962C8B-B14F-4D97-AF65-F5344CB8AC3E}">
        <p14:creationId xmlns:p14="http://schemas.microsoft.com/office/powerpoint/2010/main" val="2055696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94A76D3-0D90-462A-ADCC-35948B662CB9}" type="datetimeFigureOut">
              <a:rPr lang="nl-NL" smtClean="0"/>
              <a:t>30-01-19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3BB501-D422-4A5E-927E-3DE7D4E3DE96}" type="slidenum">
              <a:rPr lang="nl-NL" smtClean="0"/>
              <a:t>‹nr.›</a:t>
            </a:fld>
            <a:endParaRPr lang="nl-NL"/>
          </a:p>
        </p:txBody>
      </p:sp>
    </p:spTree>
    <p:extLst>
      <p:ext uri="{BB962C8B-B14F-4D97-AF65-F5344CB8AC3E}">
        <p14:creationId xmlns:p14="http://schemas.microsoft.com/office/powerpoint/2010/main" val="189786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94A76D3-0D90-462A-ADCC-35948B662CB9}" type="datetimeFigureOut">
              <a:rPr lang="nl-NL" smtClean="0"/>
              <a:t>30-01-19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3BB501-D422-4A5E-927E-3DE7D4E3DE96}" type="slidenum">
              <a:rPr lang="nl-NL" smtClean="0"/>
              <a:t>‹nr.›</a:t>
            </a:fld>
            <a:endParaRPr lang="nl-NL"/>
          </a:p>
        </p:txBody>
      </p:sp>
    </p:spTree>
    <p:extLst>
      <p:ext uri="{BB962C8B-B14F-4D97-AF65-F5344CB8AC3E}">
        <p14:creationId xmlns:p14="http://schemas.microsoft.com/office/powerpoint/2010/main" val="130135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94A76D3-0D90-462A-ADCC-35948B662CB9}" type="datetimeFigureOut">
              <a:rPr lang="nl-NL" smtClean="0"/>
              <a:t>30-01-19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3BB501-D422-4A5E-927E-3DE7D4E3DE96}" type="slidenum">
              <a:rPr lang="nl-NL" smtClean="0"/>
              <a:t>‹nr.›</a:t>
            </a:fld>
            <a:endParaRPr lang="nl-NL"/>
          </a:p>
        </p:txBody>
      </p:sp>
    </p:spTree>
    <p:extLst>
      <p:ext uri="{BB962C8B-B14F-4D97-AF65-F5344CB8AC3E}">
        <p14:creationId xmlns:p14="http://schemas.microsoft.com/office/powerpoint/2010/main" val="1425288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94A76D3-0D90-462A-ADCC-35948B662CB9}" type="datetimeFigureOut">
              <a:rPr lang="nl-NL" smtClean="0"/>
              <a:t>30-01-19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3BB501-D422-4A5E-927E-3DE7D4E3DE96}" type="slidenum">
              <a:rPr lang="nl-NL" smtClean="0"/>
              <a:t>‹nr.›</a:t>
            </a:fld>
            <a:endParaRPr lang="nl-NL"/>
          </a:p>
        </p:txBody>
      </p:sp>
    </p:spTree>
    <p:extLst>
      <p:ext uri="{BB962C8B-B14F-4D97-AF65-F5344CB8AC3E}">
        <p14:creationId xmlns:p14="http://schemas.microsoft.com/office/powerpoint/2010/main" val="429094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94A76D3-0D90-462A-ADCC-35948B662CB9}" type="datetimeFigureOut">
              <a:rPr lang="nl-NL" smtClean="0"/>
              <a:t>30-01-19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3BB501-D422-4A5E-927E-3DE7D4E3DE96}" type="slidenum">
              <a:rPr lang="nl-NL" smtClean="0"/>
              <a:t>‹nr.›</a:t>
            </a:fld>
            <a:endParaRPr lang="nl-NL"/>
          </a:p>
        </p:txBody>
      </p:sp>
    </p:spTree>
    <p:extLst>
      <p:ext uri="{BB962C8B-B14F-4D97-AF65-F5344CB8AC3E}">
        <p14:creationId xmlns:p14="http://schemas.microsoft.com/office/powerpoint/2010/main" val="3959131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A76D3-0D90-462A-ADCC-35948B662CB9}" type="datetimeFigureOut">
              <a:rPr lang="nl-NL" smtClean="0"/>
              <a:t>30-01-19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BB501-D422-4A5E-927E-3DE7D4E3DE96}" type="slidenum">
              <a:rPr lang="nl-NL" smtClean="0"/>
              <a:t>‹nr.›</a:t>
            </a:fld>
            <a:endParaRPr lang="nl-NL"/>
          </a:p>
        </p:txBody>
      </p:sp>
    </p:spTree>
    <p:extLst>
      <p:ext uri="{BB962C8B-B14F-4D97-AF65-F5344CB8AC3E}">
        <p14:creationId xmlns:p14="http://schemas.microsoft.com/office/powerpoint/2010/main" val="1250283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leraar24.nl/video/2605#tab=0"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We doen het samen</a:t>
            </a:r>
          </a:p>
        </p:txBody>
      </p:sp>
      <p:sp>
        <p:nvSpPr>
          <p:cNvPr id="3" name="Ondertitel 2"/>
          <p:cNvSpPr>
            <a:spLocks noGrp="1"/>
          </p:cNvSpPr>
          <p:nvPr>
            <p:ph type="subTitle" idx="1"/>
          </p:nvPr>
        </p:nvSpPr>
        <p:spPr/>
        <p:txBody>
          <a:bodyPr/>
          <a:lstStyle/>
          <a:p>
            <a:r>
              <a:rPr lang="nl-NL" dirty="0"/>
              <a:t>Co-teaching</a:t>
            </a:r>
          </a:p>
        </p:txBody>
      </p:sp>
    </p:spTree>
    <p:extLst>
      <p:ext uri="{BB962C8B-B14F-4D97-AF65-F5344CB8AC3E}">
        <p14:creationId xmlns:p14="http://schemas.microsoft.com/office/powerpoint/2010/main" val="1326949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Vakgerichte visie</a:t>
            </a:r>
          </a:p>
        </p:txBody>
      </p:sp>
      <p:sp>
        <p:nvSpPr>
          <p:cNvPr id="3" name="Tijdelijke aanduiding voor inhoud 2"/>
          <p:cNvSpPr>
            <a:spLocks noGrp="1"/>
          </p:cNvSpPr>
          <p:nvPr>
            <p:ph idx="1"/>
          </p:nvPr>
        </p:nvSpPr>
        <p:spPr/>
        <p:txBody>
          <a:bodyPr>
            <a:normAutofit/>
          </a:bodyPr>
          <a:lstStyle/>
          <a:p>
            <a:pPr marL="514350" lvl="0" indent="-514350">
              <a:buFont typeface="+mj-lt"/>
              <a:buAutoNum type="arabicPeriod"/>
            </a:pPr>
            <a:r>
              <a:rPr lang="nl-NL" dirty="0"/>
              <a:t>Vergaren van kennis over kunst, ontwikkeling van kunstzinnige vaardigheden, overdragen van kunst erfgoed.</a:t>
            </a:r>
          </a:p>
          <a:p>
            <a:pPr marL="0" indent="0">
              <a:buNone/>
            </a:pPr>
            <a:endParaRPr lang="nl-NL" dirty="0"/>
          </a:p>
        </p:txBody>
      </p:sp>
      <p:pic>
        <p:nvPicPr>
          <p:cNvPr id="10242" name="Picture 2" descr="C:\Users\hans.vaneerden\AppData\Local\Microsoft\Windows\Temporary Internet Files\Content.IE5\ZA9V17MO\sculpture12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501008"/>
            <a:ext cx="3960440" cy="2974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9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Sociaal maatschappelijk</a:t>
            </a:r>
          </a:p>
        </p:txBody>
      </p:sp>
      <p:pic>
        <p:nvPicPr>
          <p:cNvPr id="11266" name="Picture 2" descr="C:\Users\hans.vaneerden\AppData\Local\Microsoft\Windows\Temporary Internet Files\Content.IE5\ZA9V17MO\how-to-take-over-the-worl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005064"/>
            <a:ext cx="2121024" cy="2467458"/>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p:txBody>
          <a:bodyPr>
            <a:normAutofit/>
          </a:bodyPr>
          <a:lstStyle/>
          <a:p>
            <a:pPr marL="514350" lvl="0" indent="-514350">
              <a:buFont typeface="+mj-lt"/>
              <a:buAutoNum type="arabicPeriod"/>
            </a:pPr>
            <a:r>
              <a:rPr lang="nl-NL" dirty="0"/>
              <a:t>Perspectief vanuit een sociaal maatschappijgerichte visie (de ontwikkeling van de kunstzinnige kennis, vaardigheid en de attitudes die een kind nodig heeft om in de maatschappij te functioneren, denk bijvoorbeeld aan mediawijsheid)</a:t>
            </a:r>
          </a:p>
          <a:p>
            <a:pPr marL="0" indent="0">
              <a:buNone/>
            </a:pPr>
            <a:endParaRPr lang="nl-NL" dirty="0"/>
          </a:p>
        </p:txBody>
      </p:sp>
    </p:spTree>
    <p:extLst>
      <p:ext uri="{BB962C8B-B14F-4D97-AF65-F5344CB8AC3E}">
        <p14:creationId xmlns:p14="http://schemas.microsoft.com/office/powerpoint/2010/main" val="229128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Kindgerichte visie</a:t>
            </a:r>
          </a:p>
        </p:txBody>
      </p:sp>
      <p:sp>
        <p:nvSpPr>
          <p:cNvPr id="3" name="Tijdelijke aanduiding voor inhoud 2"/>
          <p:cNvSpPr>
            <a:spLocks noGrp="1"/>
          </p:cNvSpPr>
          <p:nvPr>
            <p:ph idx="1"/>
          </p:nvPr>
        </p:nvSpPr>
        <p:spPr/>
        <p:txBody>
          <a:bodyPr>
            <a:normAutofit/>
          </a:bodyPr>
          <a:lstStyle/>
          <a:p>
            <a:pPr marL="514350" lvl="0" indent="-514350">
              <a:buFont typeface="+mj-lt"/>
              <a:buAutoNum type="arabicPeriod"/>
            </a:pPr>
            <a:r>
              <a:rPr lang="nl-NL" dirty="0"/>
              <a:t>Perspectief vanuit de ontwikkeling van het kind, de kindgerichte visie (kunst draagt bij aan de persoonlijke ontwikkeling van het kind)</a:t>
            </a:r>
          </a:p>
          <a:p>
            <a:endParaRPr lang="nl-NL" dirty="0"/>
          </a:p>
        </p:txBody>
      </p:sp>
      <p:pic>
        <p:nvPicPr>
          <p:cNvPr id="12291" name="Picture 3" descr="C:\Users\hans.vaneerden\AppData\Local\Microsoft\Windows\Temporary Internet Files\Content.IE5\ZA9V17MO\3d_character_stock_photo_hello_welcome[1].jpg"/>
          <p:cNvPicPr>
            <a:picLocks noChangeAspect="1" noChangeArrowheads="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2555776" y="3329608"/>
            <a:ext cx="324036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151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 van de kunstlessen?</a:t>
            </a:r>
          </a:p>
        </p:txBody>
      </p:sp>
      <p:pic>
        <p:nvPicPr>
          <p:cNvPr id="13314" name="Picture 2" descr="C:\Users\hans.vaneerden\AppData\Local\Microsoft\Windows\Temporary Internet Files\Content.IE5\SRLXX25F\Doel[1].png"/>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971600" y="1484784"/>
            <a:ext cx="7344816" cy="5305116"/>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p:txBody>
          <a:bodyPr>
            <a:normAutofit fontScale="92500" lnSpcReduction="10000"/>
          </a:bodyPr>
          <a:lstStyle/>
          <a:p>
            <a:pPr lvl="0"/>
            <a:r>
              <a:rPr lang="nl-NL" dirty="0"/>
              <a:t>Talentontwikkeling</a:t>
            </a:r>
          </a:p>
          <a:p>
            <a:pPr lvl="0"/>
            <a:r>
              <a:rPr lang="nl-NL" dirty="0"/>
              <a:t>Ontwikkeling van ‘liefde voor kunst’</a:t>
            </a:r>
          </a:p>
          <a:p>
            <a:pPr lvl="0"/>
            <a:r>
              <a:rPr lang="nl-NL" dirty="0"/>
              <a:t>In aanraking brengen met de wereld van de kunst</a:t>
            </a:r>
          </a:p>
          <a:p>
            <a:pPr lvl="0"/>
            <a:r>
              <a:rPr lang="nl-NL" dirty="0"/>
              <a:t>Kinderen de kennis en vaardigheid bieden om te participeren in kunst (denk aan een orkest, een band, musicalgroep, toneelvereniging </a:t>
            </a:r>
            <a:r>
              <a:rPr lang="nl-NL" dirty="0" err="1"/>
              <a:t>etc</a:t>
            </a:r>
            <a:r>
              <a:rPr lang="nl-NL" dirty="0"/>
              <a:t>)</a:t>
            </a:r>
          </a:p>
          <a:p>
            <a:pPr lvl="0"/>
            <a:r>
              <a:rPr lang="nl-NL" dirty="0"/>
              <a:t>Ontwikkelen van creativiteit en expressieve vaardigheden</a:t>
            </a:r>
          </a:p>
          <a:p>
            <a:r>
              <a:rPr lang="nl-NL" dirty="0"/>
              <a:t>Algemene (kunstzinnige) ontwikkeling</a:t>
            </a:r>
          </a:p>
        </p:txBody>
      </p:sp>
    </p:spTree>
    <p:extLst>
      <p:ext uri="{BB962C8B-B14F-4D97-AF65-F5344CB8AC3E}">
        <p14:creationId xmlns:p14="http://schemas.microsoft.com/office/powerpoint/2010/main" val="3215610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Vormen van co-teaching</a:t>
            </a:r>
            <a:br>
              <a:rPr lang="nl-NL" dirty="0"/>
            </a:br>
            <a:r>
              <a:rPr lang="nl-NL" sz="2700" dirty="0"/>
              <a:t>(</a:t>
            </a:r>
            <a:r>
              <a:rPr lang="nl-NL" sz="2700" dirty="0" err="1"/>
              <a:t>viedeo</a:t>
            </a:r>
            <a:r>
              <a:rPr lang="nl-NL" sz="2700"/>
              <a:t>: leraar </a:t>
            </a:r>
            <a:r>
              <a:rPr lang="nl-NL" sz="2700" dirty="0"/>
              <a:t>24 co-teaching)</a:t>
            </a:r>
          </a:p>
        </p:txBody>
      </p:sp>
      <p:pic>
        <p:nvPicPr>
          <p:cNvPr id="14338"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115" b="4145"/>
          <a:stretch/>
        </p:blipFill>
        <p:spPr bwMode="auto">
          <a:xfrm>
            <a:off x="1763688" y="2132856"/>
            <a:ext cx="5729805" cy="3249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5179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Vormen van co-teaching</a:t>
            </a:r>
          </a:p>
        </p:txBody>
      </p:sp>
      <p:sp>
        <p:nvSpPr>
          <p:cNvPr id="3" name="Tijdelijke aanduiding voor inhoud 2"/>
          <p:cNvSpPr>
            <a:spLocks noGrp="1"/>
          </p:cNvSpPr>
          <p:nvPr>
            <p:ph idx="1"/>
          </p:nvPr>
        </p:nvSpPr>
        <p:spPr/>
        <p:txBody>
          <a:bodyPr>
            <a:normAutofit fontScale="70000" lnSpcReduction="20000"/>
          </a:bodyPr>
          <a:lstStyle/>
          <a:p>
            <a:pPr marL="0" indent="0">
              <a:buNone/>
            </a:pPr>
            <a:r>
              <a:rPr lang="nl-NL" u="sng" dirty="0"/>
              <a:t>Observatie</a:t>
            </a:r>
            <a:r>
              <a:rPr lang="nl-NL" dirty="0"/>
              <a:t>, één geeft de les de ander observeert (vooraf zijn gezamenlijk de observatiepunten vastgesteld). </a:t>
            </a:r>
          </a:p>
          <a:p>
            <a:pPr marL="0" indent="0">
              <a:buNone/>
            </a:pPr>
            <a:r>
              <a:rPr lang="nl-NL" u="sng" dirty="0"/>
              <a:t>Ondersteunend</a:t>
            </a:r>
            <a:r>
              <a:rPr lang="nl-NL" dirty="0"/>
              <a:t>, één geeft les, de ander loopt rond, begeleidt en ondersteunt de individuele leerling of een </a:t>
            </a:r>
            <a:r>
              <a:rPr lang="nl-NL" dirty="0" err="1"/>
              <a:t>subgroepje</a:t>
            </a:r>
            <a:r>
              <a:rPr lang="nl-NL" dirty="0"/>
              <a:t>. </a:t>
            </a:r>
          </a:p>
          <a:p>
            <a:pPr marL="0" indent="0">
              <a:buNone/>
            </a:pPr>
            <a:r>
              <a:rPr lang="nl-NL" u="sng" dirty="0"/>
              <a:t>Parallel</a:t>
            </a:r>
            <a:r>
              <a:rPr lang="nl-NL" dirty="0"/>
              <a:t>, de groep wordt in tweeën gesplitst, beide groepen krijgen van dezelfde instructie vanuit een ander perspectief. </a:t>
            </a:r>
          </a:p>
          <a:p>
            <a:pPr marL="0" indent="0">
              <a:buNone/>
            </a:pPr>
            <a:r>
              <a:rPr lang="nl-NL" u="sng" dirty="0"/>
              <a:t>Circuit</a:t>
            </a:r>
            <a:r>
              <a:rPr lang="nl-NL" dirty="0"/>
              <a:t>, de groep wordt gespitst en krijgt verschillende instructies, daarna wordt er gewisseld. </a:t>
            </a:r>
          </a:p>
          <a:p>
            <a:pPr marL="0" indent="0">
              <a:buNone/>
            </a:pPr>
            <a:r>
              <a:rPr lang="nl-NL" u="sng" dirty="0"/>
              <a:t>Aangepast</a:t>
            </a:r>
            <a:r>
              <a:rPr lang="nl-NL" dirty="0"/>
              <a:t>, de groep wordt gesplitst in een grote groep en een groep die aangepaste instructie vraagt (bijvoorbeeld differentiatie). </a:t>
            </a:r>
          </a:p>
          <a:p>
            <a:pPr marL="0" indent="0">
              <a:buNone/>
            </a:pPr>
            <a:r>
              <a:rPr lang="nl-NL" u="sng" dirty="0" err="1"/>
              <a:t>Teamteaching</a:t>
            </a:r>
            <a:r>
              <a:rPr lang="nl-NL" dirty="0"/>
              <a:t>, samen voor de klas staan waarbij de leiding bij de vakspecialist ligt, de groepsleerkracht ondersteunt. </a:t>
            </a:r>
          </a:p>
          <a:p>
            <a:pPr marL="0" indent="0">
              <a:buNone/>
            </a:pPr>
            <a:r>
              <a:rPr lang="nl-NL" u="sng" dirty="0"/>
              <a:t>Complementaire co—teaching</a:t>
            </a:r>
            <a:r>
              <a:rPr lang="nl-NL" dirty="0"/>
              <a:t>, de vakspecialist versterkt op evenwaardige wijze de groepsleerkracht</a:t>
            </a:r>
          </a:p>
        </p:txBody>
      </p:sp>
    </p:spTree>
    <p:extLst>
      <p:ext uri="{BB962C8B-B14F-4D97-AF65-F5344CB8AC3E}">
        <p14:creationId xmlns:p14="http://schemas.microsoft.com/office/powerpoint/2010/main" val="2152328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Sterke- en aandachtspunten</a:t>
            </a:r>
          </a:p>
        </p:txBody>
      </p:sp>
      <p:sp>
        <p:nvSpPr>
          <p:cNvPr id="3" name="Tijdelijke aanduiding voor inhoud 2"/>
          <p:cNvSpPr>
            <a:spLocks noGrp="1"/>
          </p:cNvSpPr>
          <p:nvPr>
            <p:ph idx="1"/>
          </p:nvPr>
        </p:nvSpPr>
        <p:spPr/>
        <p:txBody>
          <a:bodyPr/>
          <a:lstStyle/>
          <a:p>
            <a:pPr marL="0" indent="0">
              <a:buNone/>
            </a:pPr>
            <a:r>
              <a:rPr lang="nl-NL" dirty="0"/>
              <a:t>Benoem de sterke- en de  aandachtspunten van:</a:t>
            </a:r>
          </a:p>
          <a:p>
            <a:r>
              <a:rPr lang="nl-NL" dirty="0"/>
              <a:t>Groepsleerkracht</a:t>
            </a:r>
          </a:p>
          <a:p>
            <a:r>
              <a:rPr lang="nl-NL" dirty="0"/>
              <a:t>Vakspecialist</a:t>
            </a:r>
          </a:p>
          <a:p>
            <a:pPr marL="0" indent="0" algn="r">
              <a:buNone/>
            </a:pPr>
            <a:r>
              <a:rPr lang="nl-NL" dirty="0"/>
              <a:t>(werk in tweetallen)</a:t>
            </a:r>
          </a:p>
        </p:txBody>
      </p:sp>
      <p:pic>
        <p:nvPicPr>
          <p:cNvPr id="15362" name="Picture 2" descr="C:\Users\hans.vaneerden\AppData\Local\Microsoft\Windows\Temporary Internet Files\Content.IE5\JSW35HMK\bibu9_gle1befmh1fbi_onderwijszaz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645023"/>
            <a:ext cx="2633278" cy="2991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26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182732963"/>
              </p:ext>
            </p:extLst>
          </p:nvPr>
        </p:nvGraphicFramePr>
        <p:xfrm>
          <a:off x="845324" y="1052735"/>
          <a:ext cx="7471092" cy="3672409"/>
        </p:xfrm>
        <a:graphic>
          <a:graphicData uri="http://schemas.openxmlformats.org/drawingml/2006/table">
            <a:tbl>
              <a:tblPr firstRow="1" firstCol="1" bandRow="1">
                <a:tableStyleId>{5C22544A-7EE6-4342-B048-85BDC9FD1C3A}</a:tableStyleId>
              </a:tblPr>
              <a:tblGrid>
                <a:gridCol w="3735546">
                  <a:extLst>
                    <a:ext uri="{9D8B030D-6E8A-4147-A177-3AD203B41FA5}">
                      <a16:colId xmlns:a16="http://schemas.microsoft.com/office/drawing/2014/main" val="20000"/>
                    </a:ext>
                  </a:extLst>
                </a:gridCol>
                <a:gridCol w="3735546">
                  <a:extLst>
                    <a:ext uri="{9D8B030D-6E8A-4147-A177-3AD203B41FA5}">
                      <a16:colId xmlns:a16="http://schemas.microsoft.com/office/drawing/2014/main" val="20001"/>
                    </a:ext>
                  </a:extLst>
                </a:gridCol>
              </a:tblGrid>
              <a:tr h="405957">
                <a:tc gridSpan="2">
                  <a:txBody>
                    <a:bodyPr/>
                    <a:lstStyle/>
                    <a:p>
                      <a:pPr>
                        <a:lnSpc>
                          <a:spcPct val="107000"/>
                        </a:lnSpc>
                        <a:spcAft>
                          <a:spcPts val="0"/>
                        </a:spcAft>
                      </a:pPr>
                      <a:r>
                        <a:rPr lang="en-GB" sz="1100" dirty="0">
                          <a:effectLst/>
                        </a:rPr>
                        <a:t>De </a:t>
                      </a:r>
                      <a:r>
                        <a:rPr lang="en-GB" sz="1100" dirty="0" err="1">
                          <a:effectLst/>
                        </a:rPr>
                        <a:t>groepsleerkracht</a:t>
                      </a:r>
                      <a:endParaRPr lang="nl-NL" sz="1100" dirty="0">
                        <a:effectLst/>
                        <a:latin typeface="Calibri"/>
                        <a:ea typeface="Calibri"/>
                        <a:cs typeface="Times New Roman"/>
                      </a:endParaRPr>
                    </a:p>
                  </a:txBody>
                  <a:tcPr marL="68580" marR="68580" marT="0" marB="0"/>
                </a:tc>
                <a:tc hMerge="1">
                  <a:txBody>
                    <a:bodyPr/>
                    <a:lstStyle/>
                    <a:p>
                      <a:endParaRPr lang="nl-NL"/>
                    </a:p>
                  </a:txBody>
                  <a:tcPr/>
                </a:tc>
                <a:extLst>
                  <a:ext uri="{0D108BD9-81ED-4DB2-BD59-A6C34878D82A}">
                    <a16:rowId xmlns:a16="http://schemas.microsoft.com/office/drawing/2014/main" val="10000"/>
                  </a:ext>
                </a:extLst>
              </a:tr>
              <a:tr h="405957">
                <a:tc>
                  <a:txBody>
                    <a:bodyPr/>
                    <a:lstStyle/>
                    <a:p>
                      <a:pPr>
                        <a:lnSpc>
                          <a:spcPct val="107000"/>
                        </a:lnSpc>
                        <a:spcAft>
                          <a:spcPts val="0"/>
                        </a:spcAft>
                      </a:pPr>
                      <a:r>
                        <a:rPr lang="en-GB" sz="1100">
                          <a:effectLst/>
                        </a:rPr>
                        <a:t>Sterke punten</a:t>
                      </a:r>
                      <a:endParaRPr lang="nl-NL" sz="1100">
                        <a:effectLst/>
                        <a:latin typeface="Calibri"/>
                        <a:ea typeface="Calibri"/>
                        <a:cs typeface="Times New Roman"/>
                      </a:endParaRPr>
                    </a:p>
                  </a:txBody>
                  <a:tcPr marL="68580" marR="68580" marT="0" marB="0"/>
                </a:tc>
                <a:tc>
                  <a:txBody>
                    <a:bodyPr/>
                    <a:lstStyle/>
                    <a:p>
                      <a:pPr>
                        <a:lnSpc>
                          <a:spcPct val="107000"/>
                        </a:lnSpc>
                        <a:spcAft>
                          <a:spcPts val="0"/>
                        </a:spcAft>
                      </a:pPr>
                      <a:r>
                        <a:rPr lang="en-GB" sz="1100">
                          <a:effectLst/>
                        </a:rPr>
                        <a:t>Aandachtspunten</a:t>
                      </a:r>
                      <a:endParaRPr lang="nl-NL"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05957">
                <a:tc>
                  <a:txBody>
                    <a:bodyPr/>
                    <a:lstStyle/>
                    <a:p>
                      <a:pPr marL="342900" lvl="0" indent="-342900">
                        <a:lnSpc>
                          <a:spcPct val="107000"/>
                        </a:lnSpc>
                        <a:spcAft>
                          <a:spcPts val="0"/>
                        </a:spcAft>
                        <a:buFont typeface="Symbol"/>
                        <a:buChar char=""/>
                      </a:pPr>
                      <a:r>
                        <a:rPr lang="en-GB" sz="1100">
                          <a:effectLst/>
                        </a:rPr>
                        <a:t>Totaal beeld</a:t>
                      </a:r>
                      <a:endParaRPr lang="nl-NL" sz="1100">
                        <a:effectLst/>
                        <a:latin typeface="Calibri"/>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en-GB" sz="1100">
                          <a:effectLst/>
                        </a:rPr>
                        <a:t>Gegarandeerde vooruitgang</a:t>
                      </a:r>
                      <a:endParaRPr lang="nl-NL"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830710">
                <a:tc>
                  <a:txBody>
                    <a:bodyPr/>
                    <a:lstStyle/>
                    <a:p>
                      <a:pPr marL="342900" lvl="0" indent="-342900">
                        <a:lnSpc>
                          <a:spcPct val="107000"/>
                        </a:lnSpc>
                        <a:spcAft>
                          <a:spcPts val="0"/>
                        </a:spcAft>
                        <a:buFont typeface="Symbol"/>
                        <a:buChar char=""/>
                      </a:pPr>
                      <a:r>
                        <a:rPr lang="nl-NL" sz="1100">
                          <a:effectLst/>
                        </a:rPr>
                        <a:t>Kent/hanteert diverse onderwijs modellen</a:t>
                      </a:r>
                      <a:endParaRPr lang="nl-NL" sz="1100">
                        <a:effectLst/>
                        <a:latin typeface="Calibri"/>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nl-NL" sz="1100">
                          <a:effectLst/>
                        </a:rPr>
                        <a:t>Kwaliteit van eigen vaardigheid voor het specifieke vak</a:t>
                      </a:r>
                      <a:endParaRPr lang="nl-NL"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05957">
                <a:tc>
                  <a:txBody>
                    <a:bodyPr/>
                    <a:lstStyle/>
                    <a:p>
                      <a:pPr marL="342900" lvl="0" indent="-342900">
                        <a:lnSpc>
                          <a:spcPct val="107000"/>
                        </a:lnSpc>
                        <a:spcAft>
                          <a:spcPts val="0"/>
                        </a:spcAft>
                        <a:buFont typeface="Symbol"/>
                        <a:buChar char=""/>
                      </a:pPr>
                      <a:r>
                        <a:rPr lang="nl-NL" sz="1100">
                          <a:effectLst/>
                        </a:rPr>
                        <a:t>Kent de klas</a:t>
                      </a:r>
                      <a:endParaRPr lang="nl-NL" sz="1100">
                        <a:effectLst/>
                        <a:latin typeface="Calibri"/>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nl-NL" sz="1100">
                          <a:effectLst/>
                        </a:rPr>
                        <a:t>Handelings verlegen</a:t>
                      </a:r>
                      <a:endParaRPr lang="nl-NL"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05957">
                <a:tc>
                  <a:txBody>
                    <a:bodyPr/>
                    <a:lstStyle/>
                    <a:p>
                      <a:pPr marL="342900" lvl="0" indent="-342900">
                        <a:lnSpc>
                          <a:spcPct val="107000"/>
                        </a:lnSpc>
                        <a:spcAft>
                          <a:spcPts val="0"/>
                        </a:spcAft>
                        <a:buFont typeface="Symbol"/>
                        <a:buChar char=""/>
                      </a:pPr>
                      <a:r>
                        <a:rPr lang="nl-NL" sz="1100">
                          <a:effectLst/>
                        </a:rPr>
                        <a:t>Kent het gehele curriculum</a:t>
                      </a:r>
                      <a:endParaRPr lang="nl-NL" sz="1100">
                        <a:effectLst/>
                        <a:latin typeface="Calibri"/>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nl-NL" sz="1100">
                          <a:effectLst/>
                        </a:rPr>
                        <a:t>Doorgaande ondersteuning</a:t>
                      </a:r>
                      <a:endParaRPr lang="nl-NL"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05957">
                <a:tc>
                  <a:txBody>
                    <a:bodyPr/>
                    <a:lstStyle/>
                    <a:p>
                      <a:pPr marL="342900" lvl="0" indent="-342900">
                        <a:lnSpc>
                          <a:spcPct val="107000"/>
                        </a:lnSpc>
                        <a:spcAft>
                          <a:spcPts val="0"/>
                        </a:spcAft>
                        <a:buFont typeface="Symbol"/>
                        <a:buChar char=""/>
                      </a:pPr>
                      <a:r>
                        <a:rPr lang="nl-NL" sz="1100">
                          <a:effectLst/>
                        </a:rPr>
                        <a:t>Is breed ontwikkeld</a:t>
                      </a:r>
                      <a:endParaRPr lang="nl-NL" sz="1100">
                        <a:effectLst/>
                        <a:latin typeface="Calibri"/>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nl-NL" sz="1100">
                          <a:effectLst/>
                        </a:rPr>
                        <a:t>tijd</a:t>
                      </a:r>
                      <a:endParaRPr lang="nl-NL"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405957">
                <a:tc>
                  <a:txBody>
                    <a:bodyPr/>
                    <a:lstStyle/>
                    <a:p>
                      <a:pPr marL="342900" lvl="0" indent="-342900">
                        <a:lnSpc>
                          <a:spcPct val="107000"/>
                        </a:lnSpc>
                        <a:spcAft>
                          <a:spcPts val="0"/>
                        </a:spcAft>
                        <a:buFont typeface="Symbol"/>
                        <a:buChar char=""/>
                      </a:pPr>
                      <a:r>
                        <a:rPr lang="nl-NL" sz="1100">
                          <a:effectLst/>
                        </a:rPr>
                        <a:t>Flexibel in lesindeling (tijd, ruimtes)</a:t>
                      </a:r>
                      <a:endParaRPr lang="nl-NL" sz="1100">
                        <a:effectLst/>
                        <a:latin typeface="Calibri"/>
                        <a:ea typeface="Calibri"/>
                        <a:cs typeface="Times New Roman"/>
                      </a:endParaRPr>
                    </a:p>
                  </a:txBody>
                  <a:tcPr marL="68580" marR="68580" marT="0" marB="0"/>
                </a:tc>
                <a:tc>
                  <a:txBody>
                    <a:bodyPr/>
                    <a:lstStyle/>
                    <a:p>
                      <a:pPr>
                        <a:lnSpc>
                          <a:spcPct val="107000"/>
                        </a:lnSpc>
                        <a:spcAft>
                          <a:spcPts val="0"/>
                        </a:spcAft>
                      </a:pPr>
                      <a:r>
                        <a:rPr lang="nl-NL" sz="1100" dirty="0">
                          <a:effectLst/>
                        </a:rPr>
                        <a:t> </a:t>
                      </a:r>
                      <a:endParaRPr lang="nl-NL"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54351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extLst>
              <p:ext uri="{D42A27DB-BD31-4B8C-83A1-F6EECF244321}">
                <p14:modId xmlns:p14="http://schemas.microsoft.com/office/powerpoint/2010/main" val="4117696382"/>
              </p:ext>
            </p:extLst>
          </p:nvPr>
        </p:nvGraphicFramePr>
        <p:xfrm>
          <a:off x="611560" y="1340768"/>
          <a:ext cx="7848872" cy="2808314"/>
        </p:xfrm>
        <a:graphic>
          <a:graphicData uri="http://schemas.openxmlformats.org/drawingml/2006/table">
            <a:tbl>
              <a:tblPr firstRow="1" firstCol="1" bandRow="1">
                <a:tableStyleId>{5C22544A-7EE6-4342-B048-85BDC9FD1C3A}</a:tableStyleId>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278255">
                <a:tc gridSpan="2">
                  <a:txBody>
                    <a:bodyPr/>
                    <a:lstStyle/>
                    <a:p>
                      <a:pPr>
                        <a:lnSpc>
                          <a:spcPct val="107000"/>
                        </a:lnSpc>
                        <a:spcAft>
                          <a:spcPts val="0"/>
                        </a:spcAft>
                      </a:pPr>
                      <a:r>
                        <a:rPr lang="nl-NL" sz="1100" dirty="0">
                          <a:effectLst/>
                        </a:rPr>
                        <a:t>De vakspecialist</a:t>
                      </a:r>
                      <a:endParaRPr lang="nl-NL" sz="1100" dirty="0">
                        <a:effectLst/>
                        <a:latin typeface="Calibri"/>
                        <a:ea typeface="Calibri"/>
                        <a:cs typeface="Times New Roman"/>
                      </a:endParaRPr>
                    </a:p>
                  </a:txBody>
                  <a:tcPr marL="68580" marR="68580" marT="0" marB="0"/>
                </a:tc>
                <a:tc hMerge="1">
                  <a:txBody>
                    <a:bodyPr/>
                    <a:lstStyle/>
                    <a:p>
                      <a:endParaRPr lang="nl-NL"/>
                    </a:p>
                  </a:txBody>
                  <a:tcPr/>
                </a:tc>
                <a:extLst>
                  <a:ext uri="{0D108BD9-81ED-4DB2-BD59-A6C34878D82A}">
                    <a16:rowId xmlns:a16="http://schemas.microsoft.com/office/drawing/2014/main" val="10000"/>
                  </a:ext>
                </a:extLst>
              </a:tr>
              <a:tr h="278255">
                <a:tc>
                  <a:txBody>
                    <a:bodyPr/>
                    <a:lstStyle/>
                    <a:p>
                      <a:pPr>
                        <a:lnSpc>
                          <a:spcPct val="107000"/>
                        </a:lnSpc>
                        <a:spcAft>
                          <a:spcPts val="0"/>
                        </a:spcAft>
                      </a:pPr>
                      <a:r>
                        <a:rPr lang="en-GB" sz="1100">
                          <a:effectLst/>
                        </a:rPr>
                        <a:t>Sterke punten</a:t>
                      </a:r>
                      <a:endParaRPr lang="nl-NL" sz="1100">
                        <a:effectLst/>
                        <a:latin typeface="Calibri"/>
                        <a:ea typeface="Calibri"/>
                        <a:cs typeface="Times New Roman"/>
                      </a:endParaRPr>
                    </a:p>
                  </a:txBody>
                  <a:tcPr marL="68580" marR="68580" marT="0" marB="0"/>
                </a:tc>
                <a:tc>
                  <a:txBody>
                    <a:bodyPr/>
                    <a:lstStyle/>
                    <a:p>
                      <a:pPr>
                        <a:lnSpc>
                          <a:spcPct val="107000"/>
                        </a:lnSpc>
                        <a:spcAft>
                          <a:spcPts val="0"/>
                        </a:spcAft>
                      </a:pPr>
                      <a:r>
                        <a:rPr lang="en-GB" sz="1100">
                          <a:effectLst/>
                        </a:rPr>
                        <a:t>Aandachtspunten</a:t>
                      </a:r>
                      <a:endParaRPr lang="nl-NL"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78255">
                <a:tc>
                  <a:txBody>
                    <a:bodyPr/>
                    <a:lstStyle/>
                    <a:p>
                      <a:pPr marL="342900" lvl="0" indent="-342900">
                        <a:lnSpc>
                          <a:spcPct val="107000"/>
                        </a:lnSpc>
                        <a:spcAft>
                          <a:spcPts val="0"/>
                        </a:spcAft>
                        <a:buFont typeface="Symbol"/>
                        <a:buChar char=""/>
                      </a:pPr>
                      <a:r>
                        <a:rPr lang="nl-NL" sz="1100">
                          <a:effectLst/>
                        </a:rPr>
                        <a:t>Kennis van het vak</a:t>
                      </a:r>
                      <a:endParaRPr lang="nl-NL" sz="1100">
                        <a:effectLst/>
                        <a:latin typeface="Calibri"/>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nl-NL" sz="1100">
                          <a:effectLst/>
                        </a:rPr>
                        <a:t>Focus op vakcurriculum</a:t>
                      </a:r>
                      <a:endParaRPr lang="nl-NL"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69392">
                <a:tc>
                  <a:txBody>
                    <a:bodyPr/>
                    <a:lstStyle/>
                    <a:p>
                      <a:pPr marL="342900" lvl="0" indent="-342900">
                        <a:lnSpc>
                          <a:spcPct val="107000"/>
                        </a:lnSpc>
                        <a:spcAft>
                          <a:spcPts val="0"/>
                        </a:spcAft>
                        <a:buFont typeface="Symbol"/>
                        <a:buChar char=""/>
                      </a:pPr>
                      <a:r>
                        <a:rPr lang="nl-NL" sz="1100">
                          <a:effectLst/>
                        </a:rPr>
                        <a:t>Begrijpt hoe kwaliteit binnen de kunst kan worden bereikt</a:t>
                      </a:r>
                      <a:endParaRPr lang="nl-NL" sz="1100">
                        <a:effectLst/>
                        <a:latin typeface="Calibri"/>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nl-NL" sz="1100">
                          <a:effectLst/>
                        </a:rPr>
                        <a:t>Benadrukking losse vakken</a:t>
                      </a:r>
                      <a:endParaRPr lang="nl-NL"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78255">
                <a:tc>
                  <a:txBody>
                    <a:bodyPr/>
                    <a:lstStyle/>
                    <a:p>
                      <a:pPr marL="342900" lvl="0" indent="-342900">
                        <a:lnSpc>
                          <a:spcPct val="107000"/>
                        </a:lnSpc>
                        <a:spcAft>
                          <a:spcPts val="0"/>
                        </a:spcAft>
                        <a:buFont typeface="Symbol"/>
                        <a:buChar char=""/>
                      </a:pPr>
                      <a:r>
                        <a:rPr lang="nl-NL" sz="1100">
                          <a:effectLst/>
                        </a:rPr>
                        <a:t>Begrijpt de kunstzinnige ontwikkeling</a:t>
                      </a:r>
                      <a:endParaRPr lang="nl-NL" sz="1100">
                        <a:effectLst/>
                        <a:latin typeface="Calibri"/>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nl-NL" sz="1100">
                          <a:effectLst/>
                        </a:rPr>
                        <a:t>duur</a:t>
                      </a:r>
                      <a:endParaRPr lang="nl-NL"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69392">
                <a:tc>
                  <a:txBody>
                    <a:bodyPr/>
                    <a:lstStyle/>
                    <a:p>
                      <a:pPr marL="342900" lvl="0" indent="-342900">
                        <a:lnSpc>
                          <a:spcPct val="107000"/>
                        </a:lnSpc>
                        <a:spcAft>
                          <a:spcPts val="0"/>
                        </a:spcAft>
                        <a:buFont typeface="Symbol"/>
                        <a:buChar char=""/>
                      </a:pPr>
                      <a:r>
                        <a:rPr lang="nl-NL" sz="1100">
                          <a:effectLst/>
                        </a:rPr>
                        <a:t>Kan de verschillende vaardigheden plaatsen</a:t>
                      </a:r>
                      <a:endParaRPr lang="nl-NL" sz="1100">
                        <a:effectLst/>
                        <a:latin typeface="Calibri"/>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nl-NL" sz="1100">
                          <a:effectLst/>
                        </a:rPr>
                        <a:t>Los verbonden aan de school</a:t>
                      </a:r>
                      <a:endParaRPr lang="nl-NL"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78255">
                <a:tc>
                  <a:txBody>
                    <a:bodyPr/>
                    <a:lstStyle/>
                    <a:p>
                      <a:pPr marL="342900" lvl="0" indent="-342900">
                        <a:lnSpc>
                          <a:spcPct val="107000"/>
                        </a:lnSpc>
                        <a:spcAft>
                          <a:spcPts val="0"/>
                        </a:spcAft>
                        <a:buFont typeface="Symbol"/>
                        <a:buChar char=""/>
                      </a:pPr>
                      <a:r>
                        <a:rPr lang="nl-NL" sz="1100">
                          <a:effectLst/>
                        </a:rPr>
                        <a:t>Kent het ‘kunst’ veld</a:t>
                      </a:r>
                      <a:endParaRPr lang="nl-NL" sz="1100">
                        <a:effectLst/>
                        <a:latin typeface="Calibri"/>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nl-NL" sz="1100" dirty="0">
                          <a:effectLst/>
                        </a:rPr>
                        <a:t>Smallere (vakmatige) kijk op onderwijs</a:t>
                      </a:r>
                      <a:endParaRPr lang="nl-NL"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78255">
                <a:tc>
                  <a:txBody>
                    <a:bodyPr/>
                    <a:lstStyle/>
                    <a:p>
                      <a:pPr marL="342900" lvl="0" indent="-342900">
                        <a:lnSpc>
                          <a:spcPct val="107000"/>
                        </a:lnSpc>
                        <a:spcAft>
                          <a:spcPts val="0"/>
                        </a:spcAft>
                        <a:buFont typeface="Symbol"/>
                        <a:buChar char=""/>
                      </a:pPr>
                      <a:r>
                        <a:rPr lang="nl-NL" sz="1100">
                          <a:effectLst/>
                        </a:rPr>
                        <a:t>Vertrouwen van de groepsleerkrachten</a:t>
                      </a:r>
                      <a:endParaRPr lang="nl-NL" sz="1100">
                        <a:effectLst/>
                        <a:latin typeface="Calibri"/>
                        <a:ea typeface="Calibri"/>
                        <a:cs typeface="Times New Roman"/>
                      </a:endParaRPr>
                    </a:p>
                  </a:txBody>
                  <a:tcPr marL="68580" marR="68580" marT="0" marB="0"/>
                </a:tc>
                <a:tc>
                  <a:txBody>
                    <a:bodyPr/>
                    <a:lstStyle/>
                    <a:p>
                      <a:pPr marL="342900" lvl="0" indent="-342900">
                        <a:lnSpc>
                          <a:spcPct val="107000"/>
                        </a:lnSpc>
                        <a:spcAft>
                          <a:spcPts val="0"/>
                        </a:spcAft>
                        <a:buFont typeface="Symbol"/>
                        <a:buChar char=""/>
                      </a:pPr>
                      <a:r>
                        <a:rPr lang="nl-NL" sz="1100" dirty="0">
                          <a:effectLst/>
                        </a:rPr>
                        <a:t>tijd</a:t>
                      </a:r>
                      <a:endParaRPr lang="nl-NL"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36383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hans.vaneerden\AppData\Local\Microsoft\Windows\Temporary Internet Files\Content.IE5\SRLXX25F\trust-fact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88640"/>
            <a:ext cx="2337048" cy="175278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a:t>Vertrouw erop dat:</a:t>
            </a:r>
          </a:p>
        </p:txBody>
      </p:sp>
      <p:sp>
        <p:nvSpPr>
          <p:cNvPr id="3" name="Tijdelijke aanduiding voor inhoud 2"/>
          <p:cNvSpPr>
            <a:spLocks noGrp="1"/>
          </p:cNvSpPr>
          <p:nvPr>
            <p:ph idx="1"/>
          </p:nvPr>
        </p:nvSpPr>
        <p:spPr/>
        <p:txBody>
          <a:bodyPr>
            <a:normAutofit fontScale="92500"/>
          </a:bodyPr>
          <a:lstStyle/>
          <a:p>
            <a:pPr lvl="0"/>
            <a:r>
              <a:rPr lang="nl-NL" dirty="0"/>
              <a:t>Veel groepsleerkrachten kunstzinnige vaardigheden hebben en in kunst geïnteresseerd zijn.</a:t>
            </a:r>
          </a:p>
          <a:p>
            <a:pPr lvl="0"/>
            <a:r>
              <a:rPr lang="nl-NL" dirty="0"/>
              <a:t>Zij kunnen een bredere kijk op kunst inbrengen</a:t>
            </a:r>
          </a:p>
          <a:p>
            <a:pPr lvl="0"/>
            <a:r>
              <a:rPr lang="nl-NL" dirty="0"/>
              <a:t>Vertrouwen in eigen kunnen kan negatief beïnvloed zijn door: eigen schoolervaringen, verkeerde ideeën wat kunstonderwijs nu precies inhoudt, te weinig bagage en ondersteuning meegekregen vanuit de opleiding.</a:t>
            </a:r>
          </a:p>
          <a:p>
            <a:endParaRPr lang="nl-NL" dirty="0"/>
          </a:p>
        </p:txBody>
      </p:sp>
    </p:spTree>
    <p:extLst>
      <p:ext uri="{BB962C8B-B14F-4D97-AF65-F5344CB8AC3E}">
        <p14:creationId xmlns:p14="http://schemas.microsoft.com/office/powerpoint/2010/main" val="391806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Persoonlijk doel</a:t>
            </a:r>
          </a:p>
        </p:txBody>
      </p:sp>
      <p:sp>
        <p:nvSpPr>
          <p:cNvPr id="4" name="Tijdelijke aanduiding voor inhoud 3"/>
          <p:cNvSpPr>
            <a:spLocks noGrp="1"/>
          </p:cNvSpPr>
          <p:nvPr>
            <p:ph idx="1"/>
          </p:nvPr>
        </p:nvSpPr>
        <p:spPr/>
        <p:txBody>
          <a:bodyPr/>
          <a:lstStyle/>
          <a:p>
            <a:endParaRPr lang="nl-NL" dirty="0"/>
          </a:p>
          <a:p>
            <a:endParaRPr lang="nl-NL" dirty="0"/>
          </a:p>
          <a:p>
            <a:endParaRPr lang="nl-NL" dirty="0"/>
          </a:p>
          <a:p>
            <a:endParaRPr lang="nl-NL" dirty="0"/>
          </a:p>
          <a:p>
            <a:endParaRPr lang="nl-NL" dirty="0"/>
          </a:p>
          <a:p>
            <a:endParaRPr lang="nl-NL" dirty="0"/>
          </a:p>
          <a:p>
            <a:pPr marL="0" indent="0" algn="ctr">
              <a:buNone/>
            </a:pPr>
            <a:r>
              <a:rPr lang="nl-NL" dirty="0"/>
              <a:t>Wat wil je van vanmiddag meenemen?</a:t>
            </a:r>
          </a:p>
          <a:p>
            <a:endParaRPr lang="nl-NL" dirty="0"/>
          </a:p>
        </p:txBody>
      </p:sp>
      <p:pic>
        <p:nvPicPr>
          <p:cNvPr id="1027" name="Picture 3" descr="C:\Users\hans.vaneerden\AppData\Local\Microsoft\Windows\Temporary Internet Files\Content.IE5\JSW35HMK\socc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1556792"/>
            <a:ext cx="4427984" cy="293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239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Uitgangspunt bij co-teaching</a:t>
            </a:r>
          </a:p>
        </p:txBody>
      </p:sp>
      <p:sp>
        <p:nvSpPr>
          <p:cNvPr id="3" name="Tijdelijke aanduiding voor inhoud 2"/>
          <p:cNvSpPr>
            <a:spLocks noGrp="1"/>
          </p:cNvSpPr>
          <p:nvPr>
            <p:ph idx="1"/>
          </p:nvPr>
        </p:nvSpPr>
        <p:spPr/>
        <p:txBody>
          <a:bodyPr>
            <a:normAutofit fontScale="62500" lnSpcReduction="20000"/>
          </a:bodyPr>
          <a:lstStyle/>
          <a:p>
            <a:pPr lvl="0"/>
            <a:r>
              <a:rPr lang="nl-NL" dirty="0"/>
              <a:t>Iedereen heeft de capaciteit over kunst na te denken en er wat mee te doen</a:t>
            </a:r>
          </a:p>
          <a:p>
            <a:pPr lvl="0"/>
            <a:r>
              <a:rPr lang="nl-NL" dirty="0"/>
              <a:t>Iedere groepsleerkracht kan kunstlessen geven met goede begeleiding</a:t>
            </a:r>
          </a:p>
          <a:p>
            <a:pPr lvl="0"/>
            <a:r>
              <a:rPr lang="nl-NL" dirty="0"/>
              <a:t>Ontwikkel bij jezelf vaardigheden als advisering, leidinggeven en begeleiden</a:t>
            </a:r>
          </a:p>
          <a:p>
            <a:pPr lvl="0"/>
            <a:r>
              <a:rPr lang="nl-NL" dirty="0"/>
              <a:t>Weet hoe je kennis en vaardigheden betreffende kunst hanteerbaar maakt door middel van praktische en creatieve activiteiten in de klas.</a:t>
            </a:r>
          </a:p>
          <a:p>
            <a:pPr lvl="0"/>
            <a:r>
              <a:rPr lang="nl-NL" dirty="0"/>
              <a:t>Leer goed te luisteren naar- en in te leven in de situatie van de groepsleerkracht</a:t>
            </a:r>
          </a:p>
          <a:p>
            <a:pPr lvl="0"/>
            <a:r>
              <a:rPr lang="nl-NL" dirty="0"/>
              <a:t>respecteer de expertise en vaardigheden van de groepsleerkracht</a:t>
            </a:r>
          </a:p>
          <a:p>
            <a:pPr lvl="0"/>
            <a:r>
              <a:rPr lang="nl-NL" dirty="0"/>
              <a:t>Zorg ervoor dat activiteiten zo worden ontworpen dat alle mogelijkheden erbij worden betrekken</a:t>
            </a:r>
          </a:p>
          <a:p>
            <a:pPr lvl="0"/>
            <a:r>
              <a:rPr lang="nl-NL" dirty="0"/>
              <a:t>Haal je winst uit de samenwerking met een andere professional.</a:t>
            </a:r>
          </a:p>
          <a:p>
            <a:endParaRPr lang="nl-NL" dirty="0"/>
          </a:p>
        </p:txBody>
      </p:sp>
      <p:pic>
        <p:nvPicPr>
          <p:cNvPr id="21506" name="Picture 2" descr="C:\Users\hans.vaneerden\AppData\Local\Microsoft\Windows\Temporary Internet Files\Content.IE5\DKRBU0IG\3344044448_55bbe6f420_z[1].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31840" y="5322179"/>
            <a:ext cx="2246930" cy="150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81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normAutofit/>
          </a:bodyPr>
          <a:lstStyle/>
          <a:p>
            <a:pPr marL="0" indent="0">
              <a:buNone/>
            </a:pPr>
            <a:r>
              <a:rPr lang="nl-NL" dirty="0"/>
              <a:t>Opdracht:</a:t>
            </a:r>
          </a:p>
          <a:p>
            <a:r>
              <a:rPr lang="nl-NL" dirty="0"/>
              <a:t>Maak een 10 wekenplan waarbij gebruik wordt gemaakt van verschillende vormen van co-teaching, bronnen en methodes.</a:t>
            </a:r>
          </a:p>
          <a:p>
            <a:r>
              <a:rPr lang="nl-NL" dirty="0"/>
              <a:t>Bedenk zelf de leervraag.</a:t>
            </a:r>
          </a:p>
          <a:p>
            <a:r>
              <a:rPr lang="nl-NL" dirty="0"/>
              <a:t>Formuleer tussendoelen en een einddoel vanuit de leervraag.</a:t>
            </a:r>
          </a:p>
          <a:p>
            <a:r>
              <a:rPr lang="nl-NL" dirty="0"/>
              <a:t>Presentatie op een ‘co-</a:t>
            </a:r>
            <a:r>
              <a:rPr lang="nl-NL" dirty="0" err="1"/>
              <a:t>teachende</a:t>
            </a:r>
            <a:r>
              <a:rPr lang="nl-NL" dirty="0"/>
              <a:t>’ manier.</a:t>
            </a:r>
          </a:p>
          <a:p>
            <a:pPr marL="0" indent="0">
              <a:buNone/>
            </a:pPr>
            <a:endParaRPr lang="nl-NL" dirty="0"/>
          </a:p>
        </p:txBody>
      </p:sp>
      <p:pic>
        <p:nvPicPr>
          <p:cNvPr id="22530" name="Picture 2" descr="C:\Users\hans.vaneerden\AppData\Local\Microsoft\Windows\Temporary Internet Files\Content.IE5\JSW35HMK\Summer-2010-ClipArt-2-Shove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524328" y="4362380"/>
            <a:ext cx="1491947" cy="249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181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presentatie</a:t>
            </a:r>
          </a:p>
        </p:txBody>
      </p:sp>
      <p:pic>
        <p:nvPicPr>
          <p:cNvPr id="17410" name="Picture 2" descr="C:\Users\hans.vaneerden\AppData\Local\Microsoft\Windows\Temporary Internet Files\Content.IE5\DKRBU0IG\teachers[1].jpg"/>
          <p:cNvPicPr>
            <a:picLocks noChangeAspect="1" noChangeArrowheads="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53853" t="53526"/>
          <a:stretch/>
        </p:blipFill>
        <p:spPr bwMode="auto">
          <a:xfrm>
            <a:off x="4702494" y="3847392"/>
            <a:ext cx="2821834" cy="22734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ans.vaneerden\AppData\Local\Microsoft\Windows\Temporary Internet Files\Content.IE5\DKRBU0IG\teachers[1].jpg"/>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r="50000" b="41680"/>
          <a:stretch/>
        </p:blipFill>
        <p:spPr bwMode="auto">
          <a:xfrm>
            <a:off x="1907704" y="1340768"/>
            <a:ext cx="2808312" cy="2620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ans.vaneerden\AppData\Local\Microsoft\Windows\Temporary Internet Files\Content.IE5\DKRBU0IG\teachers[1].jpg"/>
          <p:cNvPicPr>
            <a:picLocks noChangeAspect="1" noChangeArrowheads="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l="52442" b="46367"/>
          <a:stretch/>
        </p:blipFill>
        <p:spPr bwMode="auto">
          <a:xfrm>
            <a:off x="4716017" y="1340768"/>
            <a:ext cx="2808312" cy="25066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ans.vaneerden\AppData\Local\Microsoft\Windows\Temporary Internet Files\Content.IE5\DKRBU0IG\teachers[1].jpg"/>
          <p:cNvPicPr>
            <a:picLocks noChangeAspect="1" noChangeArrowheads="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t="58373" r="53697"/>
          <a:stretch/>
        </p:blipFill>
        <p:spPr bwMode="auto">
          <a:xfrm>
            <a:off x="1907704" y="3961269"/>
            <a:ext cx="2808312" cy="2132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646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p>
        </p:txBody>
      </p:sp>
      <p:pic>
        <p:nvPicPr>
          <p:cNvPr id="18434" name="Picture 2" descr="C:\Users\hans.vaneerden\AppData\Local\Microsoft\Windows\Temporary Internet Files\Content.IE5\ZA9V17MO\Stel-Altijd-de-Juiste-Vraag-en-geen-Veronderstelling-maken-Wanneer-we-niet-Zeker-zijn-over-Bepaalde-Dingen-Easy-Branch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7164288"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000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Literatuur</a:t>
            </a:r>
          </a:p>
        </p:txBody>
      </p:sp>
      <p:sp>
        <p:nvSpPr>
          <p:cNvPr id="3" name="Tijdelijke aanduiding voor inhoud 2"/>
          <p:cNvSpPr>
            <a:spLocks noGrp="1"/>
          </p:cNvSpPr>
          <p:nvPr>
            <p:ph idx="1"/>
          </p:nvPr>
        </p:nvSpPr>
        <p:spPr/>
        <p:txBody>
          <a:bodyPr/>
          <a:lstStyle/>
          <a:p>
            <a:r>
              <a:rPr lang="nl-NL" dirty="0" err="1"/>
              <a:t>S.Koot</a:t>
            </a:r>
            <a:r>
              <a:rPr lang="nl-NL" dirty="0"/>
              <a:t>             Co teaching</a:t>
            </a:r>
          </a:p>
          <a:p>
            <a:r>
              <a:rPr lang="nl-NL" dirty="0"/>
              <a:t>M.C. Pontier  Co-teaching een passende oplossing</a:t>
            </a:r>
          </a:p>
        </p:txBody>
      </p:sp>
    </p:spTree>
    <p:extLst>
      <p:ext uri="{BB962C8B-B14F-4D97-AF65-F5344CB8AC3E}">
        <p14:creationId xmlns:p14="http://schemas.microsoft.com/office/powerpoint/2010/main" val="2888899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marL="0" indent="0">
              <a:buNone/>
            </a:pPr>
            <a:r>
              <a:rPr lang="nl-NL" dirty="0"/>
              <a:t>Vanuit 4xg. </a:t>
            </a:r>
          </a:p>
          <a:p>
            <a:pPr marL="514350" indent="-514350">
              <a:buFont typeface="+mj-lt"/>
              <a:buAutoNum type="arabicPeriod"/>
            </a:pPr>
            <a:r>
              <a:rPr lang="nl-NL" dirty="0"/>
              <a:t>Beschrijf eerst het </a:t>
            </a:r>
            <a:r>
              <a:rPr lang="nl-NL" b="1" dirty="0"/>
              <a:t>gedrag</a:t>
            </a:r>
            <a:r>
              <a:rPr lang="nl-NL" dirty="0"/>
              <a:t> (niet de persoon) dat wordt geobserveerd. </a:t>
            </a:r>
          </a:p>
          <a:p>
            <a:pPr marL="514350" indent="-514350">
              <a:buFont typeface="+mj-lt"/>
              <a:buAutoNum type="arabicPeriod"/>
            </a:pPr>
            <a:r>
              <a:rPr lang="nl-NL" dirty="0"/>
              <a:t>Vervolgens het </a:t>
            </a:r>
            <a:r>
              <a:rPr lang="nl-NL" b="1" dirty="0"/>
              <a:t>gevolg</a:t>
            </a:r>
            <a:r>
              <a:rPr lang="nl-NL" dirty="0"/>
              <a:t> van dit gedrag. </a:t>
            </a:r>
          </a:p>
          <a:p>
            <a:pPr marL="514350" indent="-514350">
              <a:buFont typeface="+mj-lt"/>
              <a:buAutoNum type="arabicPeriod"/>
            </a:pPr>
            <a:r>
              <a:rPr lang="nl-NL" dirty="0"/>
              <a:t>Benoem het </a:t>
            </a:r>
            <a:r>
              <a:rPr lang="nl-NL" b="1" dirty="0"/>
              <a:t>gevoel </a:t>
            </a:r>
            <a:r>
              <a:rPr lang="nl-NL" dirty="0"/>
              <a:t>dat het bij jou oproept. </a:t>
            </a:r>
          </a:p>
          <a:p>
            <a:pPr marL="514350" indent="-514350">
              <a:buFont typeface="+mj-lt"/>
              <a:buAutoNum type="arabicPeriod"/>
            </a:pPr>
            <a:r>
              <a:rPr lang="nl-NL" dirty="0"/>
              <a:t>Benoem vervolgens het </a:t>
            </a:r>
            <a:r>
              <a:rPr lang="nl-NL" b="1" dirty="0"/>
              <a:t>gewenste</a:t>
            </a:r>
            <a:r>
              <a:rPr lang="nl-NL" dirty="0"/>
              <a:t> gedrag van de ander.</a:t>
            </a:r>
          </a:p>
        </p:txBody>
      </p:sp>
      <p:pic>
        <p:nvPicPr>
          <p:cNvPr id="19458" name="Picture 2" descr="C:\Users\hans.vaneerden\AppData\Local\Microsoft\Windows\Temporary Internet Files\Content.IE5\DKRBU0IG\feedback-heads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60648"/>
            <a:ext cx="244827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65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co-teaching</a:t>
            </a:r>
          </a:p>
        </p:txBody>
      </p:sp>
      <p:sp>
        <p:nvSpPr>
          <p:cNvPr id="3" name="Tijdelijke aanduiding voor inhoud 2"/>
          <p:cNvSpPr>
            <a:spLocks noGrp="1"/>
          </p:cNvSpPr>
          <p:nvPr>
            <p:ph idx="1"/>
          </p:nvPr>
        </p:nvSpPr>
        <p:spPr/>
        <p:txBody>
          <a:bodyPr/>
          <a:lstStyle/>
          <a:p>
            <a:pPr marL="0" indent="0" algn="r">
              <a:buNone/>
            </a:pPr>
            <a:r>
              <a:rPr lang="nl-NL" sz="1600" dirty="0"/>
              <a:t>(De definitie voor deze workshop)</a:t>
            </a:r>
          </a:p>
          <a:p>
            <a:pPr marL="0" indent="0">
              <a:buNone/>
            </a:pPr>
            <a:r>
              <a:rPr lang="nl-NL" dirty="0"/>
              <a:t>Een optimale samenwerking tussen een vakspecialist en een groepsleerkracht.</a:t>
            </a:r>
          </a:p>
        </p:txBody>
      </p:sp>
      <p:pic>
        <p:nvPicPr>
          <p:cNvPr id="3074" name="Picture 2" descr="C:\Users\hans.vaneerden\AppData\Local\Microsoft\Windows\Temporary Internet Files\Content.IE5\ZA9V17MO\Samenwerk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149080"/>
            <a:ext cx="2571874" cy="223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97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co-teaching?</a:t>
            </a:r>
          </a:p>
        </p:txBody>
      </p:sp>
      <p:sp>
        <p:nvSpPr>
          <p:cNvPr id="3" name="Tijdelijke aanduiding voor inhoud 2"/>
          <p:cNvSpPr>
            <a:spLocks noGrp="1"/>
          </p:cNvSpPr>
          <p:nvPr>
            <p:ph idx="1"/>
          </p:nvPr>
        </p:nvSpPr>
        <p:spPr/>
        <p:txBody>
          <a:bodyPr/>
          <a:lstStyle/>
          <a:p>
            <a:pPr marL="0" indent="0">
              <a:buNone/>
            </a:pPr>
            <a:r>
              <a:rPr lang="nl-NL" dirty="0"/>
              <a:t>Het bundelen en delen van ervaringen, expertise en perspectieven van een vakspecialist en een groepsleerkracht, met als doel: deskundigheidsbevordering in het binnen-schoolse kunstonderwijs.</a:t>
            </a:r>
          </a:p>
        </p:txBody>
      </p:sp>
      <p:pic>
        <p:nvPicPr>
          <p:cNvPr id="4099" name="Picture 3" descr="C:\Users\hans.vaneerden\AppData\Local\Microsoft\Windows\Temporary Internet Files\Content.IE5\SRLXX25F\duo[1].jp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91320" y="4437112"/>
            <a:ext cx="4201598" cy="2199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18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Leervraag/leerdoelen</a:t>
            </a:r>
          </a:p>
        </p:txBody>
      </p:sp>
      <p:pic>
        <p:nvPicPr>
          <p:cNvPr id="5122" name="Picture 2" descr="C:\Users\hans.vaneerden\AppData\Local\Microsoft\Windows\Temporary Internet Files\Content.IE5\JSW35HMK\Vragen[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23528" y="1340768"/>
            <a:ext cx="8424936" cy="4951438"/>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p:txBody>
          <a:bodyPr>
            <a:normAutofit/>
          </a:bodyPr>
          <a:lstStyle/>
          <a:p>
            <a:pPr marL="0" indent="0">
              <a:buNone/>
            </a:pPr>
            <a:r>
              <a:rPr lang="nl-NL" dirty="0"/>
              <a:t>Hoe werkt co-teaching? Het uitgangspunt is het samen leren van professionals die een verschillend perspectief hebben, verschillende inhoudelijke expertise, met verschillende groepen werken, verschillende taken of rollen hebben in onderwijscontext. Uitgangspunt is hierbij de gemeenschappelijke leerdoelen/leervraag. </a:t>
            </a:r>
          </a:p>
        </p:txBody>
      </p:sp>
    </p:spTree>
    <p:extLst>
      <p:ext uri="{BB962C8B-B14F-4D97-AF65-F5344CB8AC3E}">
        <p14:creationId xmlns:p14="http://schemas.microsoft.com/office/powerpoint/2010/main" val="255193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simulatiegesprek</a:t>
            </a:r>
          </a:p>
        </p:txBody>
      </p:sp>
      <p:pic>
        <p:nvPicPr>
          <p:cNvPr id="6146" name="Picture 2" descr="C:\Users\hans.vaneerden\AppData\Local\Microsoft\Windows\Temporary Internet Files\Content.IE5\DKRBU0IG\gesprek[1].png"/>
          <p:cNvPicPr>
            <a:picLocks noGrp="1" noChangeAspect="1" noChangeArrowheads="1"/>
          </p:cNvPicPr>
          <p:nvPr>
            <p:ph idx="1"/>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52714" y="2043895"/>
            <a:ext cx="3638572" cy="363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98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r>
              <a:rPr lang="nl-NL" dirty="0"/>
              <a:t>Nabespreken</a:t>
            </a:r>
          </a:p>
          <a:p>
            <a:r>
              <a:rPr lang="nl-NL" dirty="0"/>
              <a:t>Ervaringen delen/uitspelen</a:t>
            </a:r>
          </a:p>
        </p:txBody>
      </p:sp>
      <p:pic>
        <p:nvPicPr>
          <p:cNvPr id="8194" name="Picture 2" descr="C:\Users\hans.vaneerden\AppData\Local\Microsoft\Windows\Temporary Internet Files\Content.IE5\ZA9V17MO\large-comic-eyes-and-feet-asking-question-33.3-1398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006" y="354961"/>
            <a:ext cx="3200319" cy="233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38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Start vanuit de leervraag</a:t>
            </a:r>
          </a:p>
        </p:txBody>
      </p:sp>
      <p:pic>
        <p:nvPicPr>
          <p:cNvPr id="7170" name="Picture 2" descr="C:\Users\hans.vaneerden\AppData\Local\Microsoft\Windows\Temporary Internet Files\Content.IE5\JSW35HMK\Vragen[1].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GlowEdges/>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67544" y="1322765"/>
            <a:ext cx="8280920" cy="5130571"/>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p:txBody>
          <a:bodyPr>
            <a:normAutofit fontScale="92500" lnSpcReduction="20000"/>
          </a:bodyPr>
          <a:lstStyle/>
          <a:p>
            <a:pPr marL="0" indent="0">
              <a:buNone/>
            </a:pPr>
            <a:r>
              <a:rPr lang="nl-NL" dirty="0"/>
              <a:t>Vier fasen</a:t>
            </a:r>
          </a:p>
          <a:p>
            <a:pPr marL="514350" lvl="0" indent="-514350">
              <a:buFont typeface="+mj-lt"/>
              <a:buAutoNum type="arabicPeriod"/>
            </a:pPr>
            <a:r>
              <a:rPr lang="nl-NL" dirty="0"/>
              <a:t>Samen opstellen van leerdoelen voor de leerlingen (wat moet er worden bereikt en welke activiteit/les past daarbij?).</a:t>
            </a:r>
          </a:p>
          <a:p>
            <a:pPr marL="514350" lvl="0" indent="-514350">
              <a:buFont typeface="+mj-lt"/>
              <a:buAutoNum type="arabicPeriod"/>
            </a:pPr>
            <a:r>
              <a:rPr lang="nl-NL" dirty="0"/>
              <a:t>Samen uitvoeren van de les, in de voorbereiding is afgesproken op welke wijze en/of momenten er (geplande) interactie is tussen beiden.</a:t>
            </a:r>
          </a:p>
          <a:p>
            <a:pPr marL="514350" lvl="0" indent="-514350">
              <a:buFont typeface="+mj-lt"/>
              <a:buAutoNum type="arabicPeriod"/>
            </a:pPr>
            <a:r>
              <a:rPr lang="nl-NL" dirty="0"/>
              <a:t>Delen van ervaringen vanuit het eigen perspectief met de focus op de interactie en de leerresultaten.</a:t>
            </a:r>
          </a:p>
          <a:p>
            <a:pPr marL="514350" lvl="0" indent="-514350">
              <a:buFont typeface="+mj-lt"/>
              <a:buAutoNum type="arabicPeriod"/>
            </a:pPr>
            <a:r>
              <a:rPr lang="nl-NL" dirty="0"/>
              <a:t>Samen reflecteren op de leerdoelen/leervraag.</a:t>
            </a:r>
          </a:p>
          <a:p>
            <a:endParaRPr lang="nl-NL" dirty="0"/>
          </a:p>
        </p:txBody>
      </p:sp>
    </p:spTree>
    <p:extLst>
      <p:ext uri="{BB962C8B-B14F-4D97-AF65-F5344CB8AC3E}">
        <p14:creationId xmlns:p14="http://schemas.microsoft.com/office/powerpoint/2010/main" val="3776326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Visie op kunst</a:t>
            </a:r>
          </a:p>
        </p:txBody>
      </p:sp>
      <p:pic>
        <p:nvPicPr>
          <p:cNvPr id="9218" name="Picture 2" descr="C:\Users\hans.vaneerden\AppData\Local\Microsoft\Windows\Temporary Internet Files\Content.IE5\DKRBU0IG\ey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074" y="3068960"/>
            <a:ext cx="4787681" cy="3355851"/>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idx="1"/>
          </p:nvPr>
        </p:nvSpPr>
        <p:spPr/>
        <p:txBody>
          <a:bodyPr>
            <a:normAutofit/>
          </a:bodyPr>
          <a:lstStyle/>
          <a:p>
            <a:pPr marL="514350" lvl="0" indent="-514350">
              <a:buFont typeface="+mj-lt"/>
              <a:buAutoNum type="arabicPeriod"/>
            </a:pPr>
            <a:r>
              <a:rPr lang="nl-NL" dirty="0"/>
              <a:t>Vakgerichte visie </a:t>
            </a:r>
          </a:p>
          <a:p>
            <a:pPr marL="514350" lvl="0" indent="-514350">
              <a:buFont typeface="+mj-lt"/>
              <a:buAutoNum type="arabicPeriod"/>
            </a:pPr>
            <a:r>
              <a:rPr lang="nl-NL" dirty="0"/>
              <a:t>Sociaal-maatschappijgerichte visie </a:t>
            </a:r>
          </a:p>
          <a:p>
            <a:pPr marL="514350" lvl="0" indent="-514350">
              <a:buFont typeface="+mj-lt"/>
              <a:buAutoNum type="arabicPeriod"/>
            </a:pPr>
            <a:r>
              <a:rPr lang="nl-NL" dirty="0"/>
              <a:t>Kindgerichte visie</a:t>
            </a:r>
          </a:p>
        </p:txBody>
      </p:sp>
    </p:spTree>
    <p:extLst>
      <p:ext uri="{BB962C8B-B14F-4D97-AF65-F5344CB8AC3E}">
        <p14:creationId xmlns:p14="http://schemas.microsoft.com/office/powerpoint/2010/main" val="227801834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858</Words>
  <Application>Microsoft Macintosh PowerPoint</Application>
  <PresentationFormat>Diavoorstelling (4:3)</PresentationFormat>
  <Paragraphs>116</Paragraphs>
  <Slides>25</Slides>
  <Notes>0</Notes>
  <HiddenSlides>3</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25</vt:i4>
      </vt:variant>
    </vt:vector>
  </HeadingPairs>
  <TitlesOfParts>
    <vt:vector size="30" baseType="lpstr">
      <vt:lpstr>Arial</vt:lpstr>
      <vt:lpstr>Calibri</vt:lpstr>
      <vt:lpstr>Symbol</vt:lpstr>
      <vt:lpstr>Times New Roman</vt:lpstr>
      <vt:lpstr>Kantoorthema</vt:lpstr>
      <vt:lpstr>We doen het samen</vt:lpstr>
      <vt:lpstr>Persoonlijk doel</vt:lpstr>
      <vt:lpstr>Wat is co-teaching</vt:lpstr>
      <vt:lpstr>Waarom co-teaching?</vt:lpstr>
      <vt:lpstr>Leervraag/leerdoelen</vt:lpstr>
      <vt:lpstr>simulatiegesprek</vt:lpstr>
      <vt:lpstr>PowerPoint-presentatie</vt:lpstr>
      <vt:lpstr>Start vanuit de leervraag</vt:lpstr>
      <vt:lpstr>Visie op kunst</vt:lpstr>
      <vt:lpstr>Vakgerichte visie</vt:lpstr>
      <vt:lpstr>Sociaal maatschappelijk</vt:lpstr>
      <vt:lpstr>Kindgerichte visie</vt:lpstr>
      <vt:lpstr>Doel van de kunstlessen?</vt:lpstr>
      <vt:lpstr>Vormen van co-teaching (viedeo: leraar 24 co-teaching)</vt:lpstr>
      <vt:lpstr>Vormen van co-teaching</vt:lpstr>
      <vt:lpstr>Sterke- en aandachtspunten</vt:lpstr>
      <vt:lpstr>PowerPoint-presentatie</vt:lpstr>
      <vt:lpstr>PowerPoint-presentatie</vt:lpstr>
      <vt:lpstr>Vertrouw erop dat:</vt:lpstr>
      <vt:lpstr>Uitgangspunt bij co-teaching</vt:lpstr>
      <vt:lpstr>Aan de slag</vt:lpstr>
      <vt:lpstr>presentatie</vt:lpstr>
      <vt:lpstr>vragen</vt:lpstr>
      <vt:lpstr>Literatuur</vt:lpstr>
      <vt:lpstr>PowerPoint-presentatie</vt:lpstr>
    </vt:vector>
  </TitlesOfParts>
  <Company>Hogeschool Inholland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doen het samen</dc:title>
  <dc:creator>Hogeschool Inholland</dc:creator>
  <cp:lastModifiedBy>Ronald von Piekartz</cp:lastModifiedBy>
  <cp:revision>17</cp:revision>
  <dcterms:created xsi:type="dcterms:W3CDTF">2016-08-10T09:09:07Z</dcterms:created>
  <dcterms:modified xsi:type="dcterms:W3CDTF">2019-01-30T11:08:26Z</dcterms:modified>
</cp:coreProperties>
</file>