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27" r:id="rId2"/>
    <p:sldId id="340" r:id="rId3"/>
    <p:sldId id="342" r:id="rId4"/>
    <p:sldId id="256" r:id="rId5"/>
    <p:sldId id="257" r:id="rId6"/>
    <p:sldId id="328" r:id="rId7"/>
    <p:sldId id="270" r:id="rId8"/>
    <p:sldId id="258" r:id="rId9"/>
    <p:sldId id="341" r:id="rId10"/>
    <p:sldId id="324" r:id="rId11"/>
    <p:sldId id="294" r:id="rId12"/>
    <p:sldId id="299" r:id="rId13"/>
    <p:sldId id="275" r:id="rId14"/>
    <p:sldId id="329" r:id="rId15"/>
    <p:sldId id="330" r:id="rId16"/>
    <p:sldId id="331" r:id="rId17"/>
    <p:sldId id="332" r:id="rId18"/>
    <p:sldId id="333" r:id="rId19"/>
    <p:sldId id="334" r:id="rId20"/>
    <p:sldId id="271" r:id="rId21"/>
    <p:sldId id="269" r:id="rId22"/>
    <p:sldId id="280" r:id="rId23"/>
    <p:sldId id="281" r:id="rId24"/>
    <p:sldId id="282" r:id="rId25"/>
    <p:sldId id="283" r:id="rId26"/>
    <p:sldId id="285" r:id="rId27"/>
    <p:sldId id="284" r:id="rId28"/>
    <p:sldId id="286" r:id="rId29"/>
    <p:sldId id="335" r:id="rId30"/>
    <p:sldId id="347" r:id="rId31"/>
    <p:sldId id="336" r:id="rId32"/>
    <p:sldId id="348" r:id="rId33"/>
    <p:sldId id="259" r:id="rId34"/>
    <p:sldId id="265" r:id="rId35"/>
    <p:sldId id="326" r:id="rId36"/>
    <p:sldId id="337" r:id="rId37"/>
    <p:sldId id="344" r:id="rId38"/>
    <p:sldId id="345" r:id="rId39"/>
    <p:sldId id="346" r:id="rId40"/>
    <p:sldId id="343" r:id="rId41"/>
    <p:sldId id="338" r:id="rId42"/>
    <p:sldId id="339" r:id="rId43"/>
    <p:sldId id="290" r:id="rId44"/>
    <p:sldId id="276" r:id="rId45"/>
    <p:sldId id="311" r:id="rId46"/>
    <p:sldId id="308" r:id="rId47"/>
    <p:sldId id="304" r:id="rId48"/>
    <p:sldId id="309" r:id="rId49"/>
    <p:sldId id="320" r:id="rId50"/>
    <p:sldId id="325" r:id="rId5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94512" autoAdjust="0"/>
  </p:normalViewPr>
  <p:slideViewPr>
    <p:cSldViewPr>
      <p:cViewPr>
        <p:scale>
          <a:sx n="107" d="100"/>
          <a:sy n="107" d="100"/>
        </p:scale>
        <p:origin x="744" y="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D9B6D-C9A9-41F4-9774-0FB484D10960}" type="datetimeFigureOut">
              <a:rPr lang="nl-NL" smtClean="0"/>
              <a:t>30-05-18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44090-3819-4455-92A8-76E1F2BA41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12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Opdracht/ taakomschrijving met nieuwe elementen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32197-BFB1-45C6-99E1-4FA09F741D9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02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Anneke levert dit nog</a:t>
            </a:r>
            <a:r>
              <a:rPr lang="nl-NL" baseline="0" dirty="0"/>
              <a:t> aan. ..\versie%203.0%20format%20%20toelichting%20Lesbrief%20KOS%20en%20Wijkproject.doc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32197-BFB1-45C6-99E1-4FA09F741D9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9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44090-3819-4455-92A8-76E1F2BA41F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6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44090-3819-4455-92A8-76E1F2BA41F5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61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13.30-13.35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54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1AC-5693-414F-8A3A-4726D1BC7664}" type="datetimeFigureOut">
              <a:rPr lang="nl-NL" smtClean="0"/>
              <a:t>30-05-18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2AA1-E43F-413C-A7CF-FD4CF11A37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1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1AC-5693-414F-8A3A-4726D1BC7664}" type="datetimeFigureOut">
              <a:rPr lang="nl-NL" smtClean="0"/>
              <a:t>30-05-18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2AA1-E43F-413C-A7CF-FD4CF11A37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53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1AC-5693-414F-8A3A-4726D1BC7664}" type="datetimeFigureOut">
              <a:rPr lang="nl-NL" smtClean="0"/>
              <a:t>30-05-18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2AA1-E43F-413C-A7CF-FD4CF11A37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83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1AC-5693-414F-8A3A-4726D1BC7664}" type="datetimeFigureOut">
              <a:rPr lang="nl-NL" smtClean="0"/>
              <a:t>30-05-18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2AA1-E43F-413C-A7CF-FD4CF11A37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27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1AC-5693-414F-8A3A-4726D1BC7664}" type="datetimeFigureOut">
              <a:rPr lang="nl-NL" smtClean="0"/>
              <a:t>30-05-18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2AA1-E43F-413C-A7CF-FD4CF11A37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58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1AC-5693-414F-8A3A-4726D1BC7664}" type="datetimeFigureOut">
              <a:rPr lang="nl-NL" smtClean="0"/>
              <a:t>30-05-18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2AA1-E43F-413C-A7CF-FD4CF11A37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1AC-5693-414F-8A3A-4726D1BC7664}" type="datetimeFigureOut">
              <a:rPr lang="nl-NL" smtClean="0"/>
              <a:t>30-05-18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2AA1-E43F-413C-A7CF-FD4CF11A37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88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1AC-5693-414F-8A3A-4726D1BC7664}" type="datetimeFigureOut">
              <a:rPr lang="nl-NL" smtClean="0"/>
              <a:t>30-05-18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2AA1-E43F-413C-A7CF-FD4CF11A37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32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1AC-5693-414F-8A3A-4726D1BC7664}" type="datetimeFigureOut">
              <a:rPr lang="nl-NL" smtClean="0"/>
              <a:t>30-05-18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2AA1-E43F-413C-A7CF-FD4CF11A37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54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1AC-5693-414F-8A3A-4726D1BC7664}" type="datetimeFigureOut">
              <a:rPr lang="nl-NL" smtClean="0"/>
              <a:t>30-05-18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2AA1-E43F-413C-A7CF-FD4CF11A37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09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1AC-5693-414F-8A3A-4726D1BC7664}" type="datetimeFigureOut">
              <a:rPr lang="nl-NL" smtClean="0"/>
              <a:t>30-05-18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2AA1-E43F-413C-A7CF-FD4CF11A37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12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B01AC-5693-414F-8A3A-4726D1BC7664}" type="datetimeFigureOut">
              <a:rPr lang="nl-NL" smtClean="0"/>
              <a:t>30-05-18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72AA1-E43F-413C-A7CF-FD4CF11A37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wHv4K1NFFQqQUd20i1W4o2cwBIF16WPv" TargetMode="External"/><Relationship Id="rId2" Type="http://schemas.openxmlformats.org/officeDocument/2006/relationships/hyperlink" Target="https://goo.gl/photos/fpKHKc1Xfg19hiPh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../Lesbrief%203.2/Formulier%20Lesbrief%20ICC%20wijkproject%20%201516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gr3-4muziekcmkhengelo%20checklist.docx" TargetMode="External"/><Relationship Id="rId2" Type="http://schemas.openxmlformats.org/officeDocument/2006/relationships/hyperlink" Target="gr1-2Architectuurcmkhengelo%20checklist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r7-8%20Architectuurcmkhengelo%20checklist.docx" TargetMode="External"/><Relationship Id="rId4" Type="http://schemas.openxmlformats.org/officeDocument/2006/relationships/hyperlink" Target="gr5-6Schilderkunstcmkhengelo%20checklist.docx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tca1.stackstorage.com/s/rB8P3ZfelaYf0c9" TargetMode="External"/><Relationship Id="rId3" Type="http://schemas.openxmlformats.org/officeDocument/2006/relationships/hyperlink" Target="https://atca1.stackstorage.com/files?dir=%2Fkuyperschool%20mode%20catwalk" TargetMode="External"/><Relationship Id="rId7" Type="http://schemas.openxmlformats.org/officeDocument/2006/relationships/hyperlink" Target="https://www.youtube.com/playlist?list=PLai2zQ-DnJFxjQSpV_55d8d84x2HOmGlQ" TargetMode="External"/><Relationship Id="rId2" Type="http://schemas.openxmlformats.org/officeDocument/2006/relationships/hyperlink" Target="https://www.youtube.com/playlist?list=PLwHv4K1NFFQqQUd20i1W4o2cwBIF16WP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xHygRWxgsM&amp;list=PLai2zQ-DnJFwO9JYGIZWD326FrAlGDqCm" TargetMode="External"/><Relationship Id="rId11" Type="http://schemas.openxmlformats.org/officeDocument/2006/relationships/hyperlink" Target="https://www.dropbox.com/home/28juni2017cmk/Mode%20Noord%20en%20OOst/kuyperschool%20catwalk%20studiedagenouderavond" TargetMode="External"/><Relationship Id="rId5" Type="http://schemas.openxmlformats.org/officeDocument/2006/relationships/hyperlink" Target="https://www.youtube.com/watch?v=n8NOh1__tx4&amp;list=PLai2zQ-DnJFxjQSpV_55d8d84x2HOmGlQ" TargetMode="External"/><Relationship Id="rId10" Type="http://schemas.openxmlformats.org/officeDocument/2006/relationships/hyperlink" Target="https://www.youtube.com/watch?v=INqDdpRRNBg&amp;t=172s" TargetMode="External"/><Relationship Id="rId4" Type="http://schemas.openxmlformats.org/officeDocument/2006/relationships/hyperlink" Target="https://atca1.stackstorage.com/files?dir=%2Fmuziekprojectkuyperschool" TargetMode="External"/><Relationship Id="rId9" Type="http://schemas.openxmlformats.org/officeDocument/2006/relationships/hyperlink" Target="https://www.youtube.com/watch?time_continue=54&amp;v=uqaefhElrzU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eugdpleinhengelo.nl/Activiteiten/ICC-Wijkprojecte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wHv4K1NFFQqQUd20i1W4o2cwBIF16WPv" TargetMode="External"/><Relationship Id="rId2" Type="http://schemas.openxmlformats.org/officeDocument/2006/relationships/hyperlink" Target="https://goo.gl/photos/fpKHKc1Xfg19hiPh6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Ontwikkelwerk/Voorbeelden%20zelfbeoordel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wHv4K1NFFQqQUd20i1W4o2cwBIF16WPv" TargetMode="External"/><Relationship Id="rId2" Type="http://schemas.openxmlformats.org/officeDocument/2006/relationships/hyperlink" Target="https://goo.gl/photos/fpKHKc1Xfg19hiPh6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ltuureducatiemetkwaliteit.nl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www.google.nl/url?sa=i&amp;rct=j&amp;q=&amp;esrc=s&amp;frm=1&amp;source=images&amp;cd=&amp;cad=rja&amp;uact=8&amp;ved=0CAcQjRw&amp;url=https://oabdekkers.wordpress.com/tag/21st-century-skills/&amp;ei=7UL0VPLyG8X0PJuIgYgI&amp;bvm=bv.87269000,d.d24&amp;psig=AFQjCNHEUV4K4NWexG-Hjs7KH1nfKVNDTw&amp;ust=142538044361557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cultuurwijshengelo.nl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71600" y="260648"/>
            <a:ext cx="69127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-Beginnen met </a:t>
            </a:r>
            <a:r>
              <a:rPr lang="nl-NL" sz="2400" dirty="0">
                <a:solidFill>
                  <a:schemeClr val="bg1"/>
                </a:solidFill>
              </a:rPr>
              <a:t>info over doel</a:t>
            </a:r>
          </a:p>
          <a:p>
            <a:r>
              <a:rPr lang="nl-NL" sz="2400" dirty="0">
                <a:solidFill>
                  <a:schemeClr val="bg1"/>
                </a:solidFill>
              </a:rPr>
              <a:t> van deze clip moeten zijn.  Ook info over opdrachtgever, uitvoerder en project</a:t>
            </a:r>
          </a:p>
        </p:txBody>
      </p:sp>
    </p:spTree>
    <p:extLst>
      <p:ext uri="{BB962C8B-B14F-4D97-AF65-F5344CB8AC3E}">
        <p14:creationId xmlns:p14="http://schemas.microsoft.com/office/powerpoint/2010/main" val="177532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Opzet bijeenkomst(en)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709120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Wat is </a:t>
            </a:r>
            <a:r>
              <a:rPr lang="nl-NL" dirty="0" err="1"/>
              <a:t>CmK</a:t>
            </a:r>
            <a:r>
              <a:rPr lang="nl-NL" dirty="0"/>
              <a:t>? (in Hengelo)</a:t>
            </a:r>
          </a:p>
          <a:p>
            <a:r>
              <a:rPr lang="nl-NL" dirty="0"/>
              <a:t>Lesbrief</a:t>
            </a:r>
          </a:p>
          <a:p>
            <a:r>
              <a:rPr lang="nl-NL" sz="3300" b="1" dirty="0">
                <a:solidFill>
                  <a:srgbClr val="FF0000"/>
                </a:solidFill>
              </a:rPr>
              <a:t>Samenhang tussen vakgebieden</a:t>
            </a:r>
          </a:p>
          <a:p>
            <a:r>
              <a:rPr lang="nl-NL" dirty="0"/>
              <a:t>Kerndoelen en TULE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Leerlijnen</a:t>
            </a:r>
          </a:p>
          <a:p>
            <a:r>
              <a:rPr lang="nl-NL" sz="3300" dirty="0">
                <a:solidFill>
                  <a:srgbClr val="FF0000"/>
                </a:solidFill>
              </a:rPr>
              <a:t>Werken met methodes</a:t>
            </a:r>
          </a:p>
          <a:p>
            <a:r>
              <a:rPr lang="nl-NL" sz="3300" dirty="0">
                <a:solidFill>
                  <a:srgbClr val="FF0000"/>
                </a:solidFill>
              </a:rPr>
              <a:t>Toetsen en beoordelen</a:t>
            </a:r>
          </a:p>
          <a:p>
            <a:r>
              <a:rPr lang="nl-NL" dirty="0"/>
              <a:t>Vervolg lesbrief</a:t>
            </a:r>
          </a:p>
          <a:p>
            <a:r>
              <a:rPr lang="nl-NL" dirty="0"/>
              <a:t>Vervolg Samenhang</a:t>
            </a:r>
          </a:p>
          <a:p>
            <a:r>
              <a:rPr lang="nl-NL" dirty="0"/>
              <a:t>Evalueren</a:t>
            </a:r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08037" y="3459866"/>
            <a:ext cx="183620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Productie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08037" y="2025232"/>
            <a:ext cx="1836204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Lessuggestie vooraf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08037" y="4615779"/>
            <a:ext cx="1836204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Lessuggestie achteraf</a:t>
            </a:r>
          </a:p>
        </p:txBody>
      </p:sp>
      <p:cxnSp>
        <p:nvCxnSpPr>
          <p:cNvPr id="8" name="Rechte verbindingslijn met pijl 7"/>
          <p:cNvCxnSpPr>
            <a:stCxn id="5" idx="2"/>
            <a:endCxn id="4" idx="0"/>
          </p:cNvCxnSpPr>
          <p:nvPr/>
        </p:nvCxnSpPr>
        <p:spPr>
          <a:xfrm>
            <a:off x="1326139" y="2671563"/>
            <a:ext cx="0" cy="78830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stCxn id="4" idx="2"/>
            <a:endCxn id="6" idx="0"/>
          </p:cNvCxnSpPr>
          <p:nvPr/>
        </p:nvCxnSpPr>
        <p:spPr>
          <a:xfrm>
            <a:off x="1326139" y="3829198"/>
            <a:ext cx="0" cy="7865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2825233" y="3180172"/>
            <a:ext cx="106211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Rest KO-vakken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4018953" y="3182867"/>
            <a:ext cx="115212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Rest OJW-vakken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332586" y="3318670"/>
            <a:ext cx="172819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Instrumentele vakken</a:t>
            </a:r>
          </a:p>
        </p:txBody>
      </p:sp>
      <p:cxnSp>
        <p:nvCxnSpPr>
          <p:cNvPr id="18" name="Rechte verbindingslijn met pijl 17"/>
          <p:cNvCxnSpPr>
            <a:stCxn id="5" idx="3"/>
            <a:endCxn id="14" idx="1"/>
          </p:cNvCxnSpPr>
          <p:nvPr/>
        </p:nvCxnSpPr>
        <p:spPr>
          <a:xfrm>
            <a:off x="2244241" y="2348398"/>
            <a:ext cx="580992" cy="1293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>
            <a:stCxn id="6" idx="3"/>
            <a:endCxn id="14" idx="1"/>
          </p:cNvCxnSpPr>
          <p:nvPr/>
        </p:nvCxnSpPr>
        <p:spPr>
          <a:xfrm flipV="1">
            <a:off x="2244241" y="3641837"/>
            <a:ext cx="580992" cy="1297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>
            <a:stCxn id="14" idx="3"/>
            <a:endCxn id="15" idx="1"/>
          </p:cNvCxnSpPr>
          <p:nvPr/>
        </p:nvCxnSpPr>
        <p:spPr>
          <a:xfrm>
            <a:off x="3887351" y="3641837"/>
            <a:ext cx="131602" cy="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>
            <a:stCxn id="15" idx="3"/>
            <a:endCxn id="16" idx="1"/>
          </p:cNvCxnSpPr>
          <p:nvPr/>
        </p:nvCxnSpPr>
        <p:spPr>
          <a:xfrm flipV="1">
            <a:off x="5171081" y="3641836"/>
            <a:ext cx="161505" cy="2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362605" y="5845918"/>
            <a:ext cx="859643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i="1" dirty="0">
                <a:solidFill>
                  <a:schemeClr val="bg1"/>
                </a:solidFill>
              </a:rPr>
              <a:t>TULE zijn richtinggevend</a:t>
            </a:r>
          </a:p>
        </p:txBody>
      </p:sp>
      <p:sp>
        <p:nvSpPr>
          <p:cNvPr id="7" name="Tekstvak 6"/>
          <p:cNvSpPr txBox="1"/>
          <p:nvPr/>
        </p:nvSpPr>
        <p:spPr>
          <a:xfrm rot="18628371">
            <a:off x="2991430" y="2160235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kunst en cultuur</a:t>
            </a:r>
          </a:p>
        </p:txBody>
      </p:sp>
      <p:sp>
        <p:nvSpPr>
          <p:cNvPr id="17" name="Tekstvak 16"/>
          <p:cNvSpPr txBox="1"/>
          <p:nvPr/>
        </p:nvSpPr>
        <p:spPr>
          <a:xfrm rot="18628371">
            <a:off x="4219976" y="2126215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erfgoed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408037" y="6309320"/>
            <a:ext cx="85964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       </a:t>
            </a:r>
            <a:r>
              <a:rPr lang="nl-NL" b="1" dirty="0">
                <a:solidFill>
                  <a:srgbClr val="C00000"/>
                </a:solidFill>
              </a:rPr>
              <a:t>KOS</a:t>
            </a:r>
            <a:r>
              <a:rPr lang="nl-NL" dirty="0">
                <a:solidFill>
                  <a:schemeClr val="bg1"/>
                </a:solidFill>
              </a:rPr>
              <a:t>	             </a:t>
            </a:r>
            <a:r>
              <a:rPr lang="nl-NL" b="1" dirty="0">
                <a:solidFill>
                  <a:srgbClr val="FFC000"/>
                </a:solidFill>
              </a:rPr>
              <a:t>Wijkprojecten</a:t>
            </a:r>
            <a:r>
              <a:rPr lang="nl-NL" dirty="0">
                <a:solidFill>
                  <a:schemeClr val="bg1"/>
                </a:solidFill>
              </a:rPr>
              <a:t>		     </a:t>
            </a:r>
            <a:r>
              <a:rPr lang="nl-NL" dirty="0"/>
              <a:t>Pilotscholen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7191225" y="3226338"/>
            <a:ext cx="18002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/>
              <a:t>Meten en toetsen van effect Cultuurontmoeting</a:t>
            </a:r>
          </a:p>
          <a:p>
            <a:r>
              <a:rPr lang="nl-NL" sz="1200" dirty="0"/>
              <a:t>(leerlingvolgsysteem)</a:t>
            </a:r>
          </a:p>
        </p:txBody>
      </p:sp>
      <p:cxnSp>
        <p:nvCxnSpPr>
          <p:cNvPr id="36" name="Rechte verbindingslijn 35"/>
          <p:cNvCxnSpPr>
            <a:stCxn id="16" idx="3"/>
            <a:endCxn id="31" idx="1"/>
          </p:cNvCxnSpPr>
          <p:nvPr/>
        </p:nvCxnSpPr>
        <p:spPr>
          <a:xfrm>
            <a:off x="7060778" y="3641836"/>
            <a:ext cx="13044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/>
          <p:cNvSpPr/>
          <p:nvPr/>
        </p:nvSpPr>
        <p:spPr>
          <a:xfrm>
            <a:off x="357859" y="2025232"/>
            <a:ext cx="2125910" cy="4634554"/>
          </a:xfrm>
          <a:prstGeom prst="rect">
            <a:avLst/>
          </a:prstGeom>
          <a:solidFill>
            <a:srgbClr val="4F81BD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2829895" y="2018386"/>
            <a:ext cx="2421937" cy="4634554"/>
          </a:xfrm>
          <a:prstGeom prst="rect">
            <a:avLst/>
          </a:prstGeom>
          <a:solidFill>
            <a:srgbClr val="F2F21A">
              <a:alpha val="2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328747" y="2012869"/>
            <a:ext cx="4938863" cy="4634554"/>
          </a:xfrm>
          <a:prstGeom prst="rect">
            <a:avLst/>
          </a:prstGeom>
          <a:solidFill>
            <a:srgbClr val="FF00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4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470736"/>
              </p:ext>
            </p:extLst>
          </p:nvPr>
        </p:nvGraphicFramePr>
        <p:xfrm>
          <a:off x="-2" y="1"/>
          <a:ext cx="9144001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21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3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2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 err="1">
                          <a:effectLst/>
                        </a:rPr>
                        <a:t>CmK</a:t>
                      </a:r>
                      <a:r>
                        <a:rPr lang="nl-NL" sz="1000" kern="1600" dirty="0">
                          <a:effectLst/>
                        </a:rPr>
                        <a:t> Hengelo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2013-2016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 </a:t>
                      </a:r>
                      <a:endParaRPr lang="nl-NL" sz="1200" kern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Vorm</a:t>
                      </a:r>
                      <a:endParaRPr lang="nl-NL" sz="1200" kern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Doelgroep</a:t>
                      </a:r>
                      <a:endParaRPr lang="nl-NL" sz="1200" kern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Doel: versterking </a:t>
                      </a:r>
                      <a:r>
                        <a:rPr lang="nl-NL" sz="1000" kern="1600" dirty="0" err="1">
                          <a:effectLst/>
                        </a:rPr>
                        <a:t>CmK</a:t>
                      </a:r>
                      <a:r>
                        <a:rPr lang="nl-NL" sz="1000" kern="1600" dirty="0">
                          <a:effectLst/>
                        </a:rPr>
                        <a:t> in curriculum</a:t>
                      </a:r>
                      <a:endParaRPr lang="nl-NL" sz="1200" kern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Doel: kennisdeling &amp; bijscholing</a:t>
                      </a:r>
                      <a:endParaRPr lang="nl-NL" sz="1200" kern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Doel: toetsing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 </a:t>
                      </a:r>
                      <a:endParaRPr lang="nl-NL" sz="1200" kern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basisniveau 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deel A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van buiten 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   naar binnen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 </a:t>
                      </a:r>
                      <a:endParaRPr lang="nl-NL" sz="1200" kern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Programma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Kunst op School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90 %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van de scholen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cultureel aanbod verbreden met kerndoelen en tussendoelen, dit inpassen in cultuurvakken met voorbereiding en verwerking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bijscholing educatief medewerkers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evaluatie ervaringen leerlingen</a:t>
                      </a:r>
                      <a:endParaRPr lang="nl-NL" sz="1200" kern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basisniveau 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deel B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van binnen 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   naar buiten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 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 </a:t>
                      </a:r>
                      <a:endParaRPr lang="nl-NL" sz="1200" kern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ICC wijk-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projecten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80 %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van de scholen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schoolprojecten verbreden met kerndoelen en tussendoelen, dit inpassen in cultuurvakken met voorbereiding en verwerking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cultuurdisciplines sterker op elkaar afstemmen, cultuurontmoetingen integreren met Kunstzinnige Oriëntatie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bijscholing/ kennisdeling </a:t>
                      </a:r>
                      <a:r>
                        <a:rPr lang="nl-NL" sz="1000" b="1" kern="1600" dirty="0" err="1">
                          <a:solidFill>
                            <a:schemeClr val="bg1"/>
                          </a:solidFill>
                          <a:effectLst/>
                        </a:rPr>
                        <a:t>ICC’ers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aanreiken kennis aan groepsleerkrachten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b="1" kern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nl-NL" sz="1200" b="1" kern="160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evalueren samenhang met leerlijnen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 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evaluatie ervaringen leerlingen</a:t>
                      </a:r>
                      <a:endParaRPr lang="nl-NL" sz="1200" kern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verdiepingsniveau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 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 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 </a:t>
                      </a:r>
                      <a:endParaRPr lang="nl-NL" sz="1200" kern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ICC wijk-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projecten</a:t>
                      </a:r>
                      <a:endParaRPr lang="nl-NL" sz="1200" kern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8 pilotscholen</a:t>
                      </a:r>
                      <a:endParaRPr lang="nl-NL" sz="1200" kern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schoolprojecten verbreden met kerndoelen en tussendoelen, dit inpassen in cultuurvakken met voorbereiding en verwerking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 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cultuurdisciplines sterker op elkaar afstemmen, cultuurontmoetingen integreren met Kunstzinnige Oriëntatie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 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cultuurontmoetingen in schoolcurriculum  ook integreren met andere vakken als taal en rekenen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 </a:t>
                      </a:r>
                      <a:endParaRPr lang="nl-NL" sz="1200" kern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bijscholen </a:t>
                      </a:r>
                      <a:r>
                        <a:rPr lang="nl-NL" sz="1000" kern="1600" dirty="0" err="1">
                          <a:effectLst/>
                        </a:rPr>
                        <a:t>ICC’ers</a:t>
                      </a:r>
                      <a:r>
                        <a:rPr lang="nl-NL" sz="1000" kern="1600" dirty="0">
                          <a:effectLst/>
                        </a:rPr>
                        <a:t> en groepsleerkrachten, naast kerndoel 56 ook 54 en 55</a:t>
                      </a:r>
                      <a:endParaRPr lang="nl-NL" sz="1200" kern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0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beoordelen samenhang met leerlijnen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 </a:t>
                      </a:r>
                      <a:endParaRPr lang="nl-NL" sz="1200" kern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600" dirty="0">
                          <a:effectLst/>
                        </a:rPr>
                        <a:t>beoordeling leeropbrengst cultuur van individuele leerling en verwerking in leerlingvolgsysteem</a:t>
                      </a:r>
                      <a:endParaRPr lang="nl-NL" sz="1200" kern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27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562940A-1932-7D49-BA52-799C7443A21D}"/>
              </a:ext>
            </a:extLst>
          </p:cNvPr>
          <p:cNvSpPr/>
          <p:nvPr/>
        </p:nvSpPr>
        <p:spPr>
          <a:xfrm>
            <a:off x="1331640" y="908720"/>
            <a:ext cx="66611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Overleggen kleine kunstcommissie Hengelo, </a:t>
            </a:r>
          </a:p>
          <a:p>
            <a:r>
              <a:rPr lang="nl-NL" sz="2800" dirty="0">
                <a:solidFill>
                  <a:schemeClr val="bg1"/>
                </a:solidFill>
              </a:rPr>
              <a:t>Ook aan tafel Saxion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AF8A571-2367-E347-8182-4A0B3018DAF5}"/>
              </a:ext>
            </a:extLst>
          </p:cNvPr>
          <p:cNvSpPr/>
          <p:nvPr/>
        </p:nvSpPr>
        <p:spPr>
          <a:xfrm>
            <a:off x="1187624" y="2636912"/>
            <a:ext cx="7754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van ontwerp van de wijkprojecten 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22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4D3C983-8FE9-3E44-9579-68FE6D379EA8}"/>
              </a:ext>
            </a:extLst>
          </p:cNvPr>
          <p:cNvSpPr/>
          <p:nvPr/>
        </p:nvSpPr>
        <p:spPr>
          <a:xfrm>
            <a:off x="1187624" y="332656"/>
            <a:ext cx="660648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Wijkvoorzitters met </a:t>
            </a:r>
            <a:r>
              <a:rPr lang="nl-NL" sz="4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icc-ers</a:t>
            </a:r>
            <a:r>
              <a:rPr lang="nl-NL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overleg over THEMA</a:t>
            </a:r>
            <a:r>
              <a:rPr lang="nl-NL" sz="4400" dirty="0">
                <a:solidFill>
                  <a:schemeClr val="bg1"/>
                </a:solidFill>
              </a:rPr>
              <a:t> en</a:t>
            </a:r>
          </a:p>
          <a:p>
            <a:r>
              <a:rPr lang="nl-NL" sz="4000" dirty="0" err="1">
                <a:solidFill>
                  <a:schemeClr val="bg1"/>
                </a:solidFill>
              </a:rPr>
              <a:t>Icc-ers</a:t>
            </a:r>
            <a:r>
              <a:rPr lang="nl-NL" sz="4000" dirty="0">
                <a:solidFill>
                  <a:schemeClr val="bg1"/>
                </a:solidFill>
              </a:rPr>
              <a:t> in bouwgroepen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Binnenkort 13 juni  Foto maken.</a:t>
            </a:r>
            <a:r>
              <a:rPr lang="nl-NL" sz="9600" b="1" dirty="0">
                <a:solidFill>
                  <a:schemeClr val="bg1"/>
                </a:solidFill>
              </a:rPr>
              <a:t> </a:t>
            </a:r>
          </a:p>
          <a:p>
            <a:r>
              <a:rPr lang="nl-NL" sz="2000" dirty="0">
                <a:solidFill>
                  <a:schemeClr val="bg1"/>
                </a:solidFill>
              </a:rPr>
              <a:t>VRAAGARTICULATIE op gang brengen of intensiveren</a:t>
            </a:r>
            <a:r>
              <a:rPr lang="nl-NL" sz="11500" dirty="0">
                <a:solidFill>
                  <a:schemeClr val="bg1"/>
                </a:solidFill>
              </a:rPr>
              <a:t> </a:t>
            </a:r>
            <a:r>
              <a:rPr lang="nl-NL" sz="115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660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74FA9-2B83-F748-8EF2-E30F3476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610D93-6BD0-BE41-982E-CB46F8C1B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Icc-ers</a:t>
            </a:r>
            <a:r>
              <a:rPr lang="nl-NL" dirty="0">
                <a:solidFill>
                  <a:schemeClr val="bg1"/>
                </a:solidFill>
              </a:rPr>
              <a:t> samen met team sub thema’s voorstellen </a:t>
            </a:r>
          </a:p>
          <a:p>
            <a:r>
              <a:rPr lang="nl-NL" b="1" dirty="0" err="1">
                <a:solidFill>
                  <a:schemeClr val="bg1"/>
                </a:solidFill>
              </a:rPr>
              <a:t>kuypersschool</a:t>
            </a:r>
            <a:r>
              <a:rPr lang="nl-NL" b="1" dirty="0">
                <a:solidFill>
                  <a:schemeClr val="bg1"/>
                </a:solidFill>
              </a:rPr>
              <a:t> muziek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u="sng" dirty="0">
                <a:solidFill>
                  <a:schemeClr val="bg1"/>
                </a:solidFill>
                <a:hlinkClick r:id="rId2"/>
              </a:rPr>
              <a:t>https://goo.gl/photos/fpKHKc1Xfg19hiPh6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u="sng" dirty="0">
                <a:solidFill>
                  <a:schemeClr val="bg1"/>
                </a:solidFill>
                <a:hlinkClick r:id="rId3"/>
              </a:rPr>
              <a:t>https://www.youtube.com/playlist?list=PLwHv4K1NFFQqQUd20i1W4o2cwBIF16WPv</a:t>
            </a:r>
            <a:r>
              <a:rPr lang="nl-NL" b="1" dirty="0">
                <a:solidFill>
                  <a:schemeClr val="bg1"/>
                </a:solidFill>
              </a:rPr>
              <a:t> 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03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4A6AC-A3DF-6246-9065-76D1F74C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D6BD15-4FAE-954B-944B-0EA6A9E2D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Komt terug bij wijkoverleg en dan benadering van </a:t>
            </a:r>
            <a:r>
              <a:rPr lang="nl-NL" dirty="0" err="1">
                <a:solidFill>
                  <a:schemeClr val="bg1"/>
                </a:solidFill>
              </a:rPr>
              <a:t>cult.medewerkers</a:t>
            </a:r>
            <a:r>
              <a:rPr lang="nl-NL" dirty="0">
                <a:solidFill>
                  <a:schemeClr val="bg1"/>
                </a:solidFill>
              </a:rPr>
              <a:t>/ instellingen </a:t>
            </a:r>
          </a:p>
          <a:p>
            <a:r>
              <a:rPr lang="nl-NL" dirty="0" err="1">
                <a:solidFill>
                  <a:schemeClr val="bg1"/>
                </a:solidFill>
              </a:rPr>
              <a:t>cult.medewerkers</a:t>
            </a:r>
            <a:r>
              <a:rPr lang="nl-NL" dirty="0">
                <a:solidFill>
                  <a:schemeClr val="bg1"/>
                </a:solidFill>
              </a:rPr>
              <a:t>/ instellingen bedenken of presenteren van mogelijke cult. Ontmoeting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13 juni </a:t>
            </a:r>
            <a:r>
              <a:rPr lang="nl-NL" dirty="0" err="1">
                <a:solidFill>
                  <a:schemeClr val="bg1"/>
                </a:solidFill>
              </a:rPr>
              <a:t>fotos</a:t>
            </a:r>
            <a:r>
              <a:rPr lang="nl-NL" dirty="0">
                <a:solidFill>
                  <a:schemeClr val="bg1"/>
                </a:solidFill>
              </a:rPr>
              <a:t> maken</a:t>
            </a:r>
          </a:p>
          <a:p>
            <a:r>
              <a:rPr lang="nl-NL" dirty="0">
                <a:solidFill>
                  <a:schemeClr val="bg1"/>
                </a:solidFill>
              </a:rPr>
              <a:t>Beslissing valt over gekozen thema’s en </a:t>
            </a:r>
            <a:r>
              <a:rPr lang="nl-NL" dirty="0" err="1">
                <a:solidFill>
                  <a:schemeClr val="bg1"/>
                </a:solidFill>
              </a:rPr>
              <a:t>subthema’s</a:t>
            </a:r>
            <a:r>
              <a:rPr lang="nl-NL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7439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BE1BB-3070-CA4D-9BB1-7B02950F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F8AED8-BE05-5B4C-95FE-DD0D85E02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Plan opstellen voor informatie team/collega’s door </a:t>
            </a:r>
            <a:r>
              <a:rPr lang="nl-NL" dirty="0" err="1">
                <a:solidFill>
                  <a:schemeClr val="bg1"/>
                </a:solidFill>
              </a:rPr>
              <a:t>icc-ers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r>
              <a:rPr lang="nl-NL" dirty="0">
                <a:solidFill>
                  <a:schemeClr val="bg1"/>
                </a:solidFill>
              </a:rPr>
              <a:t>Wijkvoorzitters </a:t>
            </a:r>
            <a:r>
              <a:rPr lang="nl-NL" dirty="0" err="1">
                <a:solidFill>
                  <a:schemeClr val="bg1"/>
                </a:solidFill>
              </a:rPr>
              <a:t>bijelkaar</a:t>
            </a:r>
            <a:r>
              <a:rPr lang="nl-NL" dirty="0">
                <a:solidFill>
                  <a:schemeClr val="bg1"/>
                </a:solidFill>
              </a:rPr>
              <a:t>?? </a:t>
            </a:r>
          </a:p>
        </p:txBody>
      </p:sp>
    </p:spTree>
    <p:extLst>
      <p:ext uri="{BB962C8B-B14F-4D97-AF65-F5344CB8AC3E}">
        <p14:creationId xmlns:p14="http://schemas.microsoft.com/office/powerpoint/2010/main" val="131207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1F6B1-F780-FB48-AAA9-AF482139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776BAA-CD37-AE49-95E0-69F31DA86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Thema toelichten in het team door </a:t>
            </a:r>
            <a:r>
              <a:rPr lang="nl-NL" dirty="0" err="1">
                <a:solidFill>
                  <a:schemeClr val="bg1"/>
                </a:solidFill>
              </a:rPr>
              <a:t>icc</a:t>
            </a:r>
            <a:r>
              <a:rPr lang="nl-NL" dirty="0">
                <a:solidFill>
                  <a:schemeClr val="bg1"/>
                </a:solidFill>
              </a:rPr>
              <a:t>-er </a:t>
            </a:r>
          </a:p>
          <a:p>
            <a:r>
              <a:rPr lang="nl-NL" dirty="0">
                <a:solidFill>
                  <a:schemeClr val="bg1"/>
                </a:solidFill>
              </a:rPr>
              <a:t>Meerdere activiteiten/lessen uitzoeken naast de Cult. Ontmoeting met samenhang in de vakken te maken </a:t>
            </a:r>
          </a:p>
          <a:p>
            <a:r>
              <a:rPr lang="nl-NL" dirty="0">
                <a:solidFill>
                  <a:schemeClr val="bg1"/>
                </a:solidFill>
              </a:rPr>
              <a:t>Uitwerken per bouw op scholen </a:t>
            </a:r>
          </a:p>
          <a:p>
            <a:r>
              <a:rPr lang="nl-NL" dirty="0">
                <a:solidFill>
                  <a:schemeClr val="bg1"/>
                </a:solidFill>
              </a:rPr>
              <a:t>Bv Op </a:t>
            </a:r>
            <a:r>
              <a:rPr lang="nl-NL" dirty="0" err="1">
                <a:solidFill>
                  <a:schemeClr val="bg1"/>
                </a:solidFill>
              </a:rPr>
              <a:t>amg</a:t>
            </a:r>
            <a:r>
              <a:rPr lang="nl-NL" dirty="0">
                <a:solidFill>
                  <a:schemeClr val="bg1"/>
                </a:solidFill>
              </a:rPr>
              <a:t> Schmidtschool of </a:t>
            </a:r>
            <a:r>
              <a:rPr lang="nl-NL" dirty="0" err="1">
                <a:solidFill>
                  <a:schemeClr val="bg1"/>
                </a:solidFill>
              </a:rPr>
              <a:t>kuyperschool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r>
              <a:rPr lang="nl-NL" dirty="0">
                <a:solidFill>
                  <a:schemeClr val="bg1"/>
                </a:solidFill>
              </a:rPr>
              <a:t> nog </a:t>
            </a:r>
            <a:r>
              <a:rPr lang="nl-NL" dirty="0" err="1">
                <a:solidFill>
                  <a:schemeClr val="bg1"/>
                </a:solidFill>
              </a:rPr>
              <a:t>inserts</a:t>
            </a:r>
            <a:r>
              <a:rPr lang="nl-NL" dirty="0">
                <a:solidFill>
                  <a:schemeClr val="bg1"/>
                </a:solidFill>
              </a:rPr>
              <a:t> van methodes </a:t>
            </a:r>
          </a:p>
        </p:txBody>
      </p:sp>
    </p:spTree>
    <p:extLst>
      <p:ext uri="{BB962C8B-B14F-4D97-AF65-F5344CB8AC3E}">
        <p14:creationId xmlns:p14="http://schemas.microsoft.com/office/powerpoint/2010/main" val="2106641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27D3E-4EC0-B24B-B16E-63EDFF73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8069AB-0C7F-4442-BE20-6B2F0172D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Concept</a:t>
            </a:r>
            <a:r>
              <a:rPr lang="nl-NL" dirty="0">
                <a:solidFill>
                  <a:schemeClr val="bg1"/>
                </a:solidFill>
              </a:rPr>
              <a:t> lesbrieven </a:t>
            </a:r>
            <a:r>
              <a:rPr lang="nl-NL" b="1" dirty="0">
                <a:solidFill>
                  <a:schemeClr val="bg1"/>
                </a:solidFill>
              </a:rPr>
              <a:t>maken</a:t>
            </a:r>
            <a:r>
              <a:rPr lang="nl-NL" dirty="0">
                <a:solidFill>
                  <a:schemeClr val="bg1"/>
                </a:solidFill>
              </a:rPr>
              <a:t> en </a:t>
            </a:r>
            <a:r>
              <a:rPr lang="nl-NL" b="1" dirty="0">
                <a:solidFill>
                  <a:schemeClr val="bg1"/>
                </a:solidFill>
              </a:rPr>
              <a:t>bespreken</a:t>
            </a:r>
            <a:r>
              <a:rPr lang="nl-NL" dirty="0">
                <a:solidFill>
                  <a:schemeClr val="bg1"/>
                </a:solidFill>
              </a:rPr>
              <a:t> wijkvoorzitters  en </a:t>
            </a:r>
            <a:r>
              <a:rPr lang="nl-NL" dirty="0" err="1">
                <a:solidFill>
                  <a:schemeClr val="bg1"/>
                </a:solidFill>
              </a:rPr>
              <a:t>icc-ers</a:t>
            </a:r>
            <a:r>
              <a:rPr lang="nl-NL" dirty="0">
                <a:solidFill>
                  <a:schemeClr val="bg1"/>
                </a:solidFill>
              </a:rPr>
              <a:t> en </a:t>
            </a:r>
            <a:r>
              <a:rPr lang="nl-NL" b="1" dirty="0">
                <a:solidFill>
                  <a:schemeClr val="bg1"/>
                </a:solidFill>
              </a:rPr>
              <a:t>wijzigen?????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36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1D1BE-7682-EF4E-9199-5F09099E2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2.  verticale doorgaande leerlijnen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A14439-1AB7-1E4D-BB61-B975DB09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/>
              <a:t>- een clip met als inhoud: het ontwikkelproces van cultuurontmoetingen in wijkprojecten </a:t>
            </a:r>
          </a:p>
          <a:p>
            <a:r>
              <a:rPr lang="nl-NL" dirty="0"/>
              <a:t>De werkwijze in Hengelo om bij wijkprojecten tot een vorm van coproductie te komen, is goed inzichtelijk te </a:t>
            </a:r>
            <a:r>
              <a:rPr lang="nl-NL" dirty="0" err="1"/>
              <a:t>maken.is</a:t>
            </a:r>
            <a:r>
              <a:rPr lang="nl-NL" dirty="0"/>
              <a:t> in de maak.</a:t>
            </a:r>
            <a:br>
              <a:rPr lang="nl-NL" dirty="0"/>
            </a:br>
            <a:r>
              <a:rPr lang="nl-NL" i="1" dirty="0"/>
              <a:t>Daarnaast dient de clip te verduidelijken dat bij cultuurontmoetingen in Hengelo de verticale leerlijn in een discipline kan ontstaan door bijdragen vanuit verschillende instellingen</a:t>
            </a:r>
            <a:r>
              <a:rPr lang="nl-NL" dirty="0"/>
              <a:t>.??</a:t>
            </a:r>
          </a:p>
          <a:p>
            <a:r>
              <a:rPr lang="nl-NL" dirty="0"/>
              <a:t>Een eventuele clip is bruikbaar voor zowel culturele instellingen als onderwijs</a:t>
            </a:r>
            <a:r>
              <a:rPr lang="nl-NL" i="1" dirty="0"/>
              <a:t>. </a:t>
            </a:r>
            <a:r>
              <a:rPr lang="nl-NL" dirty="0"/>
              <a:t>Een dergelijke clip kan als ‘aanloop’ naar de horizontale leerlijn gezien worden.  </a:t>
            </a:r>
          </a:p>
          <a:p>
            <a:r>
              <a:rPr lang="nl-NL" sz="3600" b="1" dirty="0">
                <a:solidFill>
                  <a:schemeClr val="bg1"/>
                </a:solidFill>
              </a:rPr>
              <a:t>Hierbij denken we aan:</a:t>
            </a:r>
          </a:p>
          <a:p>
            <a:r>
              <a:rPr lang="nl-NL" sz="3600" b="1" dirty="0">
                <a:solidFill>
                  <a:schemeClr val="bg1"/>
                </a:solidFill>
              </a:rPr>
              <a:t>- een clip met als inhoud: het ontwikkelproces van een cultuurontmoeting bij de wijkprojecten.</a:t>
            </a:r>
            <a:br>
              <a:rPr lang="nl-NL" sz="3600" b="1" dirty="0">
                <a:solidFill>
                  <a:schemeClr val="bg1"/>
                </a:solidFill>
              </a:rPr>
            </a:br>
            <a:r>
              <a:rPr lang="nl-NL" sz="3600" b="1" dirty="0">
                <a:solidFill>
                  <a:schemeClr val="bg1"/>
                </a:solidFill>
              </a:rPr>
              <a:t>  Cultuurontmoetingen. Aandachtspunten: het wijkthema met </a:t>
            </a:r>
            <a:r>
              <a:rPr lang="nl-NL" sz="3600" b="1" dirty="0" err="1">
                <a:solidFill>
                  <a:schemeClr val="bg1"/>
                </a:solidFill>
              </a:rPr>
              <a:t>subthema’s</a:t>
            </a:r>
            <a:r>
              <a:rPr lang="nl-NL" sz="3600" b="1" dirty="0">
                <a:solidFill>
                  <a:schemeClr val="bg1"/>
                </a:solidFill>
              </a:rPr>
              <a:t> door </a:t>
            </a:r>
            <a:r>
              <a:rPr lang="nl-NL" sz="3600" b="1" dirty="0" err="1">
                <a:solidFill>
                  <a:schemeClr val="bg1"/>
                </a:solidFill>
              </a:rPr>
              <a:t>ICC’ers</a:t>
            </a:r>
            <a:r>
              <a:rPr lang="nl-NL" sz="3600" b="1" dirty="0">
                <a:solidFill>
                  <a:schemeClr val="bg1"/>
                </a:solidFill>
              </a:rPr>
              <a:t> - de aanvraag van</a:t>
            </a:r>
            <a:br>
              <a:rPr lang="nl-NL" sz="3600" b="1" dirty="0">
                <a:solidFill>
                  <a:schemeClr val="bg1"/>
                </a:solidFill>
              </a:rPr>
            </a:br>
            <a:r>
              <a:rPr lang="nl-NL" sz="3600" b="1" dirty="0">
                <a:solidFill>
                  <a:schemeClr val="bg1"/>
                </a:solidFill>
              </a:rPr>
              <a:t>  de </a:t>
            </a:r>
            <a:r>
              <a:rPr lang="nl-NL" sz="3600" b="1" dirty="0" err="1">
                <a:solidFill>
                  <a:schemeClr val="bg1"/>
                </a:solidFill>
              </a:rPr>
              <a:t>ICC’ers</a:t>
            </a:r>
            <a:r>
              <a:rPr lang="nl-NL" sz="3600" b="1" dirty="0">
                <a:solidFill>
                  <a:schemeClr val="bg1"/>
                </a:solidFill>
              </a:rPr>
              <a:t> bij een culturele instelling - overlegsituaties/terugkoppeling van educatief medewerkers met</a:t>
            </a:r>
            <a:br>
              <a:rPr lang="nl-NL" sz="3600" b="1" dirty="0">
                <a:solidFill>
                  <a:schemeClr val="bg1"/>
                </a:solidFill>
              </a:rPr>
            </a:br>
            <a:r>
              <a:rPr lang="nl-NL" sz="3600" b="1" dirty="0">
                <a:solidFill>
                  <a:schemeClr val="bg1"/>
                </a:solidFill>
              </a:rPr>
              <a:t>  </a:t>
            </a:r>
            <a:r>
              <a:rPr lang="nl-NL" sz="3600" b="1" dirty="0" err="1">
                <a:solidFill>
                  <a:schemeClr val="bg1"/>
                </a:solidFill>
              </a:rPr>
              <a:t>ICC’ers</a:t>
            </a:r>
            <a:r>
              <a:rPr lang="nl-NL" sz="3600" b="1" dirty="0">
                <a:solidFill>
                  <a:schemeClr val="bg1"/>
                </a:solidFill>
              </a:rPr>
              <a:t> - uitvoering cultuurontmoeting + lesbrief. </a:t>
            </a:r>
          </a:p>
          <a:p>
            <a:r>
              <a:rPr lang="nl-NL" dirty="0"/>
              <a:t>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888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28988" y="12687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Format Lessuggesties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908720"/>
            <a:ext cx="3894084" cy="539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2294" y="1184253"/>
            <a:ext cx="3862552" cy="408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vajra.nl/resources/kunst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684" y="2007872"/>
            <a:ext cx="19990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pier-k.nl/clientdata/images/handboek/size_1/beeldendworkshopwonderlijf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40708"/>
            <a:ext cx="2875216" cy="19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812360" y="6036818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hlinkClick r:id="rId7" action="ppaction://hlinkfile"/>
              </a:rPr>
              <a:t>Voorbeeld versie 4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115404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Groepen en samenhang enkele voorbeelden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 action="ppaction://hlinkfile"/>
              </a:rPr>
              <a:t>Groep 1-2</a:t>
            </a:r>
            <a:r>
              <a:rPr lang="nl-NL" dirty="0"/>
              <a:t> Architectuur</a:t>
            </a:r>
          </a:p>
          <a:p>
            <a:endParaRPr lang="nl-NL" dirty="0"/>
          </a:p>
          <a:p>
            <a:r>
              <a:rPr lang="nl-NL" dirty="0">
                <a:hlinkClick r:id="rId3" action="ppaction://hlinkfile"/>
              </a:rPr>
              <a:t>Groep 3-4</a:t>
            </a:r>
            <a:r>
              <a:rPr lang="nl-NL" dirty="0"/>
              <a:t> Muziek</a:t>
            </a:r>
          </a:p>
          <a:p>
            <a:endParaRPr lang="nl-NL" dirty="0"/>
          </a:p>
          <a:p>
            <a:r>
              <a:rPr lang="nl-NL" dirty="0">
                <a:hlinkClick r:id="rId4" action="ppaction://hlinkfile"/>
              </a:rPr>
              <a:t>Groep 5-6</a:t>
            </a:r>
            <a:r>
              <a:rPr lang="nl-NL" dirty="0"/>
              <a:t> Schilderkunst </a:t>
            </a:r>
            <a:r>
              <a:rPr lang="nl-NL" dirty="0">
                <a:solidFill>
                  <a:srgbClr val="FF0000"/>
                </a:solidFill>
              </a:rPr>
              <a:t>NIET WERKENDE LINK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5" action="ppaction://hlinkfile"/>
              </a:rPr>
              <a:t>Groep 7-8</a:t>
            </a:r>
            <a:r>
              <a:rPr lang="nl-NL" dirty="0"/>
              <a:t> Architectuur</a:t>
            </a:r>
          </a:p>
        </p:txBody>
      </p:sp>
    </p:spTree>
    <p:extLst>
      <p:ext uri="{BB962C8B-B14F-4D97-AF65-F5344CB8AC3E}">
        <p14:creationId xmlns:p14="http://schemas.microsoft.com/office/powerpoint/2010/main" val="1370141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332656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b="1" dirty="0"/>
              <a:t>Schilderkunst Noord</a:t>
            </a:r>
            <a:endParaRPr lang="nl-NL" sz="800" dirty="0"/>
          </a:p>
          <a:p>
            <a:r>
              <a:rPr lang="nl-NL" sz="800" b="1" dirty="0"/>
              <a:t> </a:t>
            </a:r>
            <a:endParaRPr lang="nl-NL" sz="800" dirty="0"/>
          </a:p>
          <a:p>
            <a:r>
              <a:rPr lang="nl-NL" sz="800" b="1" dirty="0"/>
              <a:t>Groep 1 en 2:</a:t>
            </a:r>
            <a:endParaRPr lang="nl-NL" sz="800" dirty="0"/>
          </a:p>
          <a:p>
            <a:r>
              <a:rPr lang="nl-NL" sz="800" dirty="0"/>
              <a:t>Zelfstandig Kunstenaar: Kim </a:t>
            </a:r>
            <a:r>
              <a:rPr lang="nl-NL" sz="800" dirty="0" err="1"/>
              <a:t>Brokelman</a:t>
            </a:r>
            <a:endParaRPr lang="nl-NL" sz="800" dirty="0"/>
          </a:p>
          <a:p>
            <a:r>
              <a:rPr lang="nl-NL" sz="800" dirty="0"/>
              <a:t>Kunstjam</a:t>
            </a:r>
          </a:p>
          <a:p>
            <a:r>
              <a:rPr lang="nl-NL" sz="800" b="1" dirty="0"/>
              <a:t>Extra activiteiten:</a:t>
            </a:r>
            <a:endParaRPr lang="nl-NL" sz="800" dirty="0"/>
          </a:p>
          <a:p>
            <a:r>
              <a:rPr lang="nl-NL" sz="800" dirty="0"/>
              <a:t>Gooien met verf</a:t>
            </a:r>
          </a:p>
          <a:p>
            <a:r>
              <a:rPr lang="nl-NL" sz="800" dirty="0"/>
              <a:t>Relatie bewegingsonderwijs, </a:t>
            </a:r>
          </a:p>
          <a:p>
            <a:r>
              <a:rPr lang="nl-NL" sz="800" dirty="0"/>
              <a:t>Vrije vormen en geometrische vormen</a:t>
            </a:r>
          </a:p>
          <a:p>
            <a:r>
              <a:rPr lang="nl-NL" sz="800" dirty="0"/>
              <a:t>Liedjes over spelletjes</a:t>
            </a:r>
          </a:p>
          <a:p>
            <a:r>
              <a:rPr lang="nl-NL" sz="800" dirty="0"/>
              <a:t> </a:t>
            </a:r>
          </a:p>
          <a:p>
            <a:r>
              <a:rPr lang="nl-NL" sz="800" b="1" dirty="0"/>
              <a:t>Groep 3 en 4:</a:t>
            </a:r>
            <a:endParaRPr lang="nl-NL" sz="800" dirty="0"/>
          </a:p>
          <a:p>
            <a:r>
              <a:rPr lang="nl-NL" sz="800" dirty="0"/>
              <a:t>Schilder: Mondriaan.</a:t>
            </a:r>
          </a:p>
          <a:p>
            <a:r>
              <a:rPr lang="nl-NL" sz="800" dirty="0"/>
              <a:t>Crea </a:t>
            </a:r>
            <a:r>
              <a:rPr lang="nl-NL" sz="800" dirty="0" err="1"/>
              <a:t>Educ</a:t>
            </a:r>
            <a:r>
              <a:rPr lang="nl-NL" sz="800" dirty="0"/>
              <a:t>. </a:t>
            </a:r>
            <a:r>
              <a:rPr lang="nl-NL" sz="800" dirty="0" err="1"/>
              <a:t>Mederwerker</a:t>
            </a:r>
            <a:r>
              <a:rPr lang="nl-NL" sz="800" dirty="0"/>
              <a:t>: </a:t>
            </a:r>
            <a:r>
              <a:rPr lang="nl-NL" sz="800" dirty="0" err="1"/>
              <a:t>Mirna</a:t>
            </a:r>
            <a:r>
              <a:rPr lang="nl-NL" sz="800" dirty="0"/>
              <a:t> </a:t>
            </a:r>
            <a:r>
              <a:rPr lang="nl-NL" sz="800" dirty="0" err="1"/>
              <a:t>Limon</a:t>
            </a:r>
            <a:endParaRPr lang="nl-NL" sz="800" dirty="0"/>
          </a:p>
          <a:p>
            <a:r>
              <a:rPr lang="nl-NL" sz="800" dirty="0"/>
              <a:t>* we willen graag een groepswerk.</a:t>
            </a:r>
          </a:p>
          <a:p>
            <a:r>
              <a:rPr lang="nl-NL" sz="800" dirty="0"/>
              <a:t>* we willen de ontwikkeling van het werk van Mondriaan aan bod laten komen.</a:t>
            </a:r>
          </a:p>
          <a:p>
            <a:r>
              <a:rPr lang="nl-NL" sz="800" dirty="0"/>
              <a:t>*we willen een opdracht met toegepaste kunst.</a:t>
            </a:r>
          </a:p>
          <a:p>
            <a:r>
              <a:rPr lang="nl-NL" sz="800" b="1" dirty="0"/>
              <a:t>Extra activiteiten:</a:t>
            </a:r>
            <a:endParaRPr lang="nl-NL" sz="800" dirty="0"/>
          </a:p>
          <a:p>
            <a:r>
              <a:rPr lang="nl-NL" sz="800" dirty="0"/>
              <a:t>Rekenen</a:t>
            </a:r>
          </a:p>
          <a:p>
            <a:r>
              <a:rPr lang="nl-NL" sz="800" dirty="0"/>
              <a:t>Bewegen: hoekige bewegingen</a:t>
            </a:r>
          </a:p>
          <a:p>
            <a:r>
              <a:rPr lang="nl-NL" sz="800" dirty="0"/>
              <a:t>Gesch. Verschil bouwkunst voor en na 1920 (veel versiering – strak, functioneel)</a:t>
            </a:r>
          </a:p>
          <a:p>
            <a:r>
              <a:rPr lang="nl-NL" sz="800" dirty="0"/>
              <a:t>Invloed in de mode</a:t>
            </a:r>
          </a:p>
          <a:p>
            <a:r>
              <a:rPr lang="nl-NL" sz="800" dirty="0"/>
              <a:t> </a:t>
            </a:r>
          </a:p>
          <a:p>
            <a:r>
              <a:rPr lang="nl-NL" sz="800" b="1" dirty="0"/>
              <a:t>Gr. 5 en 6:</a:t>
            </a:r>
            <a:endParaRPr lang="nl-NL" sz="800" dirty="0"/>
          </a:p>
          <a:p>
            <a:r>
              <a:rPr lang="nl-NL" sz="800" dirty="0"/>
              <a:t>Schilder: Vincent van Gogh </a:t>
            </a:r>
          </a:p>
          <a:p>
            <a:r>
              <a:rPr lang="nl-NL" sz="800" dirty="0" err="1"/>
              <a:t>Educ</a:t>
            </a:r>
            <a:r>
              <a:rPr lang="nl-NL" sz="800" dirty="0"/>
              <a:t>. Medewerker van Crea: Dorothe Verberne</a:t>
            </a:r>
          </a:p>
          <a:p>
            <a:r>
              <a:rPr lang="nl-NL" sz="800" dirty="0"/>
              <a:t> “Een fotograaf kan met de camera inzoomen op een klein stukje en dat op de foto groot en belangrijk maken.</a:t>
            </a:r>
          </a:p>
          <a:p>
            <a:r>
              <a:rPr lang="nl-NL" sz="800" dirty="0"/>
              <a:t>In het museum zie je dat schilders dat ook kunnen en in de workshops ga je er zelf mee aan de slag.”</a:t>
            </a:r>
          </a:p>
          <a:p>
            <a:r>
              <a:rPr lang="nl-NL" sz="800" dirty="0"/>
              <a:t> </a:t>
            </a:r>
          </a:p>
          <a:p>
            <a:r>
              <a:rPr lang="nl-NL" sz="800" dirty="0"/>
              <a:t>Vincent van Gogh keek in een groot bos naar een klein stukje grond.</a:t>
            </a:r>
          </a:p>
          <a:p>
            <a:r>
              <a:rPr lang="nl-NL" sz="800" dirty="0"/>
              <a:t>Dat vond hij juist mooi om te schilderen.</a:t>
            </a:r>
          </a:p>
          <a:p>
            <a:r>
              <a:rPr lang="nl-NL" sz="800" dirty="0"/>
              <a:t>In de les leer je zelf ook “inzoomen”: een klein stukje uitkiezen, opblazen en dat dan gaan schilderen.</a:t>
            </a:r>
          </a:p>
          <a:p>
            <a:r>
              <a:rPr lang="nl-NL" sz="800" b="1" dirty="0"/>
              <a:t>Extra activiteiten:</a:t>
            </a:r>
            <a:endParaRPr lang="nl-NL" sz="800" dirty="0"/>
          </a:p>
          <a:p>
            <a:r>
              <a:rPr lang="nl-NL" sz="800" dirty="0"/>
              <a:t>Natuurkunde macro / micro niveau</a:t>
            </a:r>
          </a:p>
          <a:p>
            <a:r>
              <a:rPr lang="nl-NL" sz="800" dirty="0"/>
              <a:t>Aardrijkskunde: plaatsen waar v. Gogh gewoond heeft in Frankrijk</a:t>
            </a:r>
          </a:p>
          <a:p>
            <a:r>
              <a:rPr lang="nl-NL" sz="800" dirty="0"/>
              <a:t>Geest. Stromingen; menstypes: gevoelsmatig en verstandelijk; eigen menig en laten beïnvloeden van andere</a:t>
            </a:r>
          </a:p>
          <a:p>
            <a:r>
              <a:rPr lang="nl-NL" sz="800" dirty="0"/>
              <a:t>Ev. relatie met Cobra, voorloper schilder van uit het gevoel</a:t>
            </a:r>
          </a:p>
          <a:p>
            <a:r>
              <a:rPr lang="nl-NL" sz="800" dirty="0"/>
              <a:t> </a:t>
            </a:r>
          </a:p>
          <a:p>
            <a:r>
              <a:rPr lang="nl-NL" sz="800" b="1" dirty="0"/>
              <a:t>Gr. 7 en 8:</a:t>
            </a:r>
            <a:endParaRPr lang="nl-NL" sz="800" dirty="0"/>
          </a:p>
          <a:p>
            <a:r>
              <a:rPr lang="nl-NL" sz="800" dirty="0"/>
              <a:t>Schilder: Rembrandt</a:t>
            </a:r>
          </a:p>
          <a:p>
            <a:r>
              <a:rPr lang="nl-NL" sz="800" dirty="0" err="1"/>
              <a:t>Educ</a:t>
            </a:r>
            <a:r>
              <a:rPr lang="nl-NL" sz="800" dirty="0"/>
              <a:t>. Medewerker: Paula Krom</a:t>
            </a:r>
          </a:p>
          <a:p>
            <a:r>
              <a:rPr lang="nl-NL" sz="800" dirty="0"/>
              <a:t>Korte instructie verhoudingen</a:t>
            </a:r>
          </a:p>
          <a:p>
            <a:r>
              <a:rPr lang="nl-NL" sz="800" dirty="0"/>
              <a:t>Nadruk op hoe je emotie in het portret krijgt</a:t>
            </a:r>
          </a:p>
          <a:p>
            <a:r>
              <a:rPr lang="nl-NL" sz="800" dirty="0"/>
              <a:t> </a:t>
            </a:r>
          </a:p>
          <a:p>
            <a:r>
              <a:rPr lang="nl-NL" sz="800" dirty="0"/>
              <a:t>Eerste opzet van portret in sepia en dun.</a:t>
            </a:r>
          </a:p>
          <a:p>
            <a:r>
              <a:rPr lang="nl-NL" sz="800" dirty="0"/>
              <a:t>Daarna de invulling</a:t>
            </a:r>
          </a:p>
          <a:p>
            <a:r>
              <a:rPr lang="nl-NL" sz="800" dirty="0"/>
              <a:t>Zwart, wit, bruin, geel, oker, rood</a:t>
            </a:r>
          </a:p>
          <a:p>
            <a:r>
              <a:rPr lang="nl-NL" sz="800" b="1" dirty="0"/>
              <a:t>Extra activiteiten:</a:t>
            </a:r>
            <a:endParaRPr lang="nl-NL" sz="800" dirty="0"/>
          </a:p>
          <a:p>
            <a:r>
              <a:rPr lang="nl-NL" sz="800" dirty="0"/>
              <a:t>Verwijzen Gouden eeuw</a:t>
            </a:r>
          </a:p>
          <a:p>
            <a:r>
              <a:rPr lang="nl-NL" sz="800" dirty="0"/>
              <a:t>Kleding</a:t>
            </a:r>
          </a:p>
          <a:p>
            <a:endParaRPr lang="nl-NL" sz="800" dirty="0"/>
          </a:p>
          <a:p>
            <a:r>
              <a:rPr lang="nl-NL" sz="800" b="1" dirty="0"/>
              <a:t>Bronnen: Wijkverslagen d.d. 04-11-2015</a:t>
            </a:r>
          </a:p>
          <a:p>
            <a:r>
              <a:rPr lang="nl-NL" sz="800" b="1" dirty="0"/>
              <a:t>Document 160118 suggesties voor Ronald </a:t>
            </a:r>
            <a:r>
              <a:rPr lang="nl-NL" sz="800" b="1" dirty="0" err="1"/>
              <a:t>tav</a:t>
            </a:r>
            <a:r>
              <a:rPr lang="nl-NL" sz="800" b="1" dirty="0"/>
              <a:t> cult. </a:t>
            </a:r>
            <a:r>
              <a:rPr lang="nl-NL" sz="800" b="1" dirty="0" err="1"/>
              <a:t>ontm</a:t>
            </a:r>
            <a:endParaRPr lang="nl-NL" sz="800" dirty="0"/>
          </a:p>
          <a:p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1976082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458" y="476672"/>
            <a:ext cx="8780981" cy="592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3409" y="1073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99CC"/>
                </a:solidFill>
              </a:rPr>
              <a:t>Praktijkvoorbeeld lesbrief</a:t>
            </a:r>
          </a:p>
        </p:txBody>
      </p:sp>
    </p:spTree>
    <p:extLst>
      <p:ext uri="{BB962C8B-B14F-4D97-AF65-F5344CB8AC3E}">
        <p14:creationId xmlns:p14="http://schemas.microsoft.com/office/powerpoint/2010/main" val="3177717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76672"/>
            <a:ext cx="424617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3409" y="1073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99CC"/>
                </a:solidFill>
              </a:rPr>
              <a:t>Praktijkvoorbeeld lesbrief</a:t>
            </a:r>
          </a:p>
        </p:txBody>
      </p:sp>
    </p:spTree>
    <p:extLst>
      <p:ext uri="{BB962C8B-B14F-4D97-AF65-F5344CB8AC3E}">
        <p14:creationId xmlns:p14="http://schemas.microsoft.com/office/powerpoint/2010/main" val="3163633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32656"/>
            <a:ext cx="8755596" cy="625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3409" y="1073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99CC"/>
                </a:solidFill>
              </a:rPr>
              <a:t>Praktijkvoorbeeld lesbrief</a:t>
            </a:r>
          </a:p>
        </p:txBody>
      </p:sp>
    </p:spTree>
    <p:extLst>
      <p:ext uri="{BB962C8B-B14F-4D97-AF65-F5344CB8AC3E}">
        <p14:creationId xmlns:p14="http://schemas.microsoft.com/office/powerpoint/2010/main" val="2455637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331021"/>
            <a:ext cx="4309238" cy="518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38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04664"/>
            <a:ext cx="883562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3408" y="107340"/>
            <a:ext cx="469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99CC"/>
                </a:solidFill>
              </a:rPr>
              <a:t>Praktijkvoorbeeld lesbrief verwerking</a:t>
            </a:r>
          </a:p>
        </p:txBody>
      </p:sp>
    </p:spTree>
    <p:extLst>
      <p:ext uri="{BB962C8B-B14F-4D97-AF65-F5344CB8AC3E}">
        <p14:creationId xmlns:p14="http://schemas.microsoft.com/office/powerpoint/2010/main" val="2838437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6755" y="162974"/>
            <a:ext cx="4819422" cy="679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3408" y="107340"/>
            <a:ext cx="440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99CC"/>
                </a:solidFill>
              </a:rPr>
              <a:t>Praktijkvoorbeeld lesbrief voorbereiding</a:t>
            </a:r>
          </a:p>
        </p:txBody>
      </p:sp>
    </p:spTree>
    <p:extLst>
      <p:ext uri="{BB962C8B-B14F-4D97-AF65-F5344CB8AC3E}">
        <p14:creationId xmlns:p14="http://schemas.microsoft.com/office/powerpoint/2010/main" val="3316606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C3B1B-5F2F-924E-AC5B-8644F9BB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F514B7-2BFB-F842-93A6-271EE9217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In een </a:t>
            </a:r>
            <a:r>
              <a:rPr lang="nl-NL" dirty="0" err="1">
                <a:solidFill>
                  <a:schemeClr val="bg1"/>
                </a:solidFill>
              </a:rPr>
              <a:t>Icc</a:t>
            </a:r>
            <a:r>
              <a:rPr lang="nl-NL" dirty="0">
                <a:solidFill>
                  <a:schemeClr val="bg1"/>
                </a:solidFill>
              </a:rPr>
              <a:t> bijeenkomst presentaties van </a:t>
            </a:r>
            <a:r>
              <a:rPr lang="nl-NL" dirty="0" err="1">
                <a:solidFill>
                  <a:schemeClr val="bg1"/>
                </a:solidFill>
              </a:rPr>
              <a:t>def.wijkthema’s</a:t>
            </a:r>
            <a:r>
              <a:rPr lang="nl-NL" dirty="0">
                <a:solidFill>
                  <a:schemeClr val="bg1"/>
                </a:solidFill>
              </a:rPr>
              <a:t> maken voor teams </a:t>
            </a:r>
          </a:p>
          <a:p>
            <a:r>
              <a:rPr lang="nl-NL" dirty="0" err="1">
                <a:solidFill>
                  <a:schemeClr val="bg1"/>
                </a:solidFill>
              </a:rPr>
              <a:t>Powerpoint</a:t>
            </a:r>
            <a:r>
              <a:rPr lang="nl-NL" dirty="0">
                <a:solidFill>
                  <a:schemeClr val="bg1"/>
                </a:solidFill>
              </a:rPr>
              <a:t>/ poster van wijkvoorzitter laten zien </a:t>
            </a:r>
          </a:p>
        </p:txBody>
      </p:sp>
    </p:spTree>
    <p:extLst>
      <p:ext uri="{BB962C8B-B14F-4D97-AF65-F5344CB8AC3E}">
        <p14:creationId xmlns:p14="http://schemas.microsoft.com/office/powerpoint/2010/main" val="384771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17ADC-5FFC-554D-B4B7-13EDD83E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 beeldmaterialen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5B6543-CDD7-1647-A60B-CC4D4EC41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l-NL" dirty="0"/>
              <a:t>muziekproject </a:t>
            </a:r>
            <a:r>
              <a:rPr lang="nl-NL" dirty="0" err="1"/>
              <a:t>kuyper</a:t>
            </a:r>
            <a:br>
              <a:rPr lang="nl-NL" dirty="0"/>
            </a:br>
            <a:r>
              <a:rPr lang="nl-NL" dirty="0">
                <a:hlinkClick r:id="rId2"/>
              </a:rPr>
              <a:t>www.youtube.com/playlist?list=PLwHv4K1NFFQqQUd20i1W4o2cwBIF16WPv</a:t>
            </a:r>
            <a:br>
              <a:rPr lang="nl-NL" dirty="0"/>
            </a:br>
            <a:r>
              <a:rPr lang="nl-NL" dirty="0"/>
              <a:t>media </a:t>
            </a:r>
            <a:r>
              <a:rPr lang="nl-NL" dirty="0" err="1"/>
              <a:t>cmk</a:t>
            </a:r>
            <a:br>
              <a:rPr lang="nl-NL" dirty="0"/>
            </a:br>
            <a:r>
              <a:rPr lang="nl-NL" dirty="0">
                <a:hlinkClick r:id="rId3"/>
              </a:rPr>
              <a:t>atca1.stackstorage.com/files?dir=%2Fkuyperschool%20mode%20catwalk</a:t>
            </a:r>
            <a:br>
              <a:rPr lang="nl-NL" dirty="0"/>
            </a:br>
            <a:br>
              <a:rPr lang="nl-NL" dirty="0"/>
            </a:br>
            <a:r>
              <a:rPr lang="nl-NL" dirty="0">
                <a:hlinkClick r:id="rId4"/>
              </a:rPr>
              <a:t>https://atca1.stackstorage.com/files?dir=%2Fmuziekprojectkuyperschool</a:t>
            </a:r>
            <a:br>
              <a:rPr lang="nl-NL" dirty="0"/>
            </a:br>
            <a:br>
              <a:rPr lang="nl-NL" dirty="0"/>
            </a:br>
            <a:r>
              <a:rPr lang="nl-NL" dirty="0">
                <a:hlinkClick r:id="rId5"/>
              </a:rPr>
              <a:t>https://www.youtube.com/watch?v=n8NOh1__tx4&amp;list=PLai2zQ-DnJFxjQSpV_55d8d84x2HOmGlQ</a:t>
            </a:r>
            <a:br>
              <a:rPr lang="nl-NL" dirty="0"/>
            </a:br>
            <a:br>
              <a:rPr lang="nl-NL" dirty="0"/>
            </a:br>
            <a:r>
              <a:rPr lang="nl-NL" dirty="0">
                <a:hlinkClick r:id="rId6"/>
              </a:rPr>
              <a:t>https://www.youtube.com/watch?v=uxHygRWxgsM&amp;list=PLai2zQ-DnJFwO9JYGIZWD326FrAlGDqCm</a:t>
            </a:r>
            <a:br>
              <a:rPr lang="nl-NL" dirty="0"/>
            </a:br>
            <a:br>
              <a:rPr lang="nl-NL" dirty="0"/>
            </a:br>
            <a:r>
              <a:rPr lang="nl-NL" dirty="0">
                <a:hlinkClick r:id="rId7"/>
              </a:rPr>
              <a:t>https://www.youtube.com/playlist?list=PLai2zQ-DnJFxjQSpV_55d8d84x2HOmGlQ</a:t>
            </a:r>
            <a:br>
              <a:rPr lang="nl-NL" dirty="0"/>
            </a:br>
            <a:br>
              <a:rPr lang="nl-NL" dirty="0"/>
            </a:br>
            <a:r>
              <a:rPr lang="nl-NL" dirty="0">
                <a:hlinkClick r:id="rId8"/>
              </a:rPr>
              <a:t>https://atca1.stackstorage.com/s/rB8P3ZfelaYf0c9</a:t>
            </a:r>
            <a:br>
              <a:rPr lang="nl-NL" dirty="0"/>
            </a:br>
            <a:br>
              <a:rPr lang="nl-NL" dirty="0"/>
            </a:br>
            <a:r>
              <a:rPr lang="nl-NL" dirty="0">
                <a:hlinkClick r:id="rId9"/>
              </a:rPr>
              <a:t>https://www.youtube.com/watch?time_continue=54&amp;v=uqaefhElrzU</a:t>
            </a:r>
            <a:br>
              <a:rPr lang="nl-NL" dirty="0"/>
            </a:br>
            <a:br>
              <a:rPr lang="nl-NL" dirty="0"/>
            </a:br>
            <a:r>
              <a:rPr lang="nl-NL" dirty="0">
                <a:hlinkClick r:id="rId10"/>
              </a:rPr>
              <a:t>https://www.youtube.com/watch?v=INqDdpRRNBg&amp;t=172s</a:t>
            </a:r>
            <a:br>
              <a:rPr lang="nl-NL" dirty="0">
                <a:hlinkClick r:id="rId10"/>
              </a:rPr>
            </a:br>
            <a:br>
              <a:rPr lang="nl-NL" dirty="0"/>
            </a:br>
            <a:r>
              <a:rPr lang="nl-NL" dirty="0">
                <a:hlinkClick r:id="rId11"/>
              </a:rPr>
              <a:t>https://www.dropbox.com/home/28juni2017cmk/Mode%20Noord%20en%20OOst/kuyperschool%20catwalk%20studiedagenouderavond</a:t>
            </a:r>
            <a:r>
              <a:rPr lang="nl-NL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411731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3D4E4-1429-0F4F-9C93-7ACC8187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5025A32-8B2E-AD42-A5C6-5A54E8E93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77" y="297153"/>
            <a:ext cx="8878846" cy="6163987"/>
          </a:xfrm>
        </p:spPr>
      </p:pic>
    </p:spTree>
    <p:extLst>
      <p:ext uri="{BB962C8B-B14F-4D97-AF65-F5344CB8AC3E}">
        <p14:creationId xmlns:p14="http://schemas.microsoft.com/office/powerpoint/2010/main" val="3411456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A7C29-2D37-4B48-8CC2-1B546191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4E6438-FDD9-A34F-88EE-EBDFA6B52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Leerkracht gaat met Lesbrieven aan de gang</a:t>
            </a:r>
          </a:p>
          <a:p>
            <a:r>
              <a:rPr lang="nl-NL" dirty="0">
                <a:solidFill>
                  <a:schemeClr val="bg1"/>
                </a:solidFill>
              </a:rPr>
              <a:t>Brief is binnen via mail of via jeugdplein </a:t>
            </a:r>
            <a:r>
              <a:rPr lang="nl-NL" dirty="0" err="1">
                <a:solidFill>
                  <a:schemeClr val="bg1"/>
                </a:solidFill>
              </a:rPr>
              <a:t>hengelo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r>
              <a:rPr lang="nl-NL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nl-NL" dirty="0" err="1">
                <a:solidFill>
                  <a:schemeClr val="bg1"/>
                </a:solidFill>
                <a:hlinkClick r:id="rId2"/>
              </a:rPr>
              <a:t>www.jeugdpleinhengelo.nl</a:t>
            </a:r>
            <a:r>
              <a:rPr lang="nl-NL" dirty="0">
                <a:solidFill>
                  <a:schemeClr val="bg1"/>
                </a:solidFill>
                <a:hlinkClick r:id="rId2"/>
              </a:rPr>
              <a:t>/Activiteiten/ICC-Wijkprojecten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In team bespreken </a:t>
            </a:r>
            <a:r>
              <a:rPr lang="nl-NL" dirty="0" err="1">
                <a:solidFill>
                  <a:schemeClr val="bg1"/>
                </a:solidFill>
              </a:rPr>
              <a:t>ivm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schooloverstijgende</a:t>
            </a:r>
            <a:r>
              <a:rPr lang="nl-NL" dirty="0">
                <a:solidFill>
                  <a:schemeClr val="bg1"/>
                </a:solidFill>
              </a:rPr>
              <a:t> activiteit </a:t>
            </a:r>
          </a:p>
        </p:txBody>
      </p:sp>
    </p:spTree>
    <p:extLst>
      <p:ext uri="{BB962C8B-B14F-4D97-AF65-F5344CB8AC3E}">
        <p14:creationId xmlns:p14="http://schemas.microsoft.com/office/powerpoint/2010/main" val="1052585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B87A2-B435-EE4E-B306-474E3062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95C34FD-9782-9B43-B784-F0A79CC55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8372"/>
            <a:ext cx="6264696" cy="6877361"/>
          </a:xfrm>
        </p:spPr>
      </p:pic>
    </p:spTree>
    <p:extLst>
      <p:ext uri="{BB962C8B-B14F-4D97-AF65-F5344CB8AC3E}">
        <p14:creationId xmlns:p14="http://schemas.microsoft.com/office/powerpoint/2010/main" val="3138800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27584" y="260648"/>
            <a:ext cx="670799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5400" dirty="0">
                <a:solidFill>
                  <a:schemeClr val="bg1"/>
                </a:solidFill>
              </a:rPr>
              <a:t>Verticale leerlijnen </a:t>
            </a:r>
          </a:p>
          <a:p>
            <a:r>
              <a:rPr lang="nl-NL" sz="5400" dirty="0">
                <a:solidFill>
                  <a:schemeClr val="bg1"/>
                </a:solidFill>
              </a:rPr>
              <a:t>totaaloverzicht schema</a:t>
            </a:r>
          </a:p>
        </p:txBody>
      </p:sp>
      <p:sp>
        <p:nvSpPr>
          <p:cNvPr id="3" name="Rechthoek 2"/>
          <p:cNvSpPr/>
          <p:nvPr/>
        </p:nvSpPr>
        <p:spPr>
          <a:xfrm>
            <a:off x="827584" y="2132856"/>
            <a:ext cx="77048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Format samenhang in de vakken voorbereiden per bouw/groep</a:t>
            </a:r>
            <a:r>
              <a:rPr lang="nl-NL" sz="4800" dirty="0">
                <a:solidFill>
                  <a:schemeClr val="bg1"/>
                </a:solidFill>
              </a:rPr>
              <a:t> </a:t>
            </a:r>
          </a:p>
          <a:p>
            <a:r>
              <a:rPr lang="nl-NL" sz="2800" dirty="0">
                <a:solidFill>
                  <a:schemeClr val="bg1"/>
                </a:solidFill>
              </a:rPr>
              <a:t>(laten zien dat er meerdere thema’s zijn – dan 1 thema , namelijk een thema uitlichten en gebruiken als voorbeeld) </a:t>
            </a:r>
          </a:p>
        </p:txBody>
      </p:sp>
    </p:spTree>
    <p:extLst>
      <p:ext uri="{BB962C8B-B14F-4D97-AF65-F5344CB8AC3E}">
        <p14:creationId xmlns:p14="http://schemas.microsoft.com/office/powerpoint/2010/main" val="659816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247433"/>
              </p:ext>
            </p:extLst>
          </p:nvPr>
        </p:nvGraphicFramePr>
        <p:xfrm>
          <a:off x="12614" y="0"/>
          <a:ext cx="9131386" cy="71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3" imgW="7543768" imgH="5829216" progId="AcroExch.Document.11">
                  <p:embed/>
                </p:oleObj>
              </mc:Choice>
              <mc:Fallback>
                <p:oleObj name="Acrobat Document" r:id="rId3" imgW="7543768" imgH="58292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14" y="0"/>
                        <a:ext cx="9131386" cy="7118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9727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Cultuurontmoeting  Film en Fotografie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Gr.1/2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1396752"/>
          </a:xfrm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TULE 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betekenisvolle onderwerpen en thema’s</a:t>
            </a:r>
          </a:p>
          <a:p>
            <a:pPr marL="0" indent="0">
              <a:buNone/>
            </a:pPr>
            <a:r>
              <a:rPr lang="nl-NL" sz="1800" dirty="0"/>
              <a:t>-bijvoorbeeld: mensen, dieren, figuren uit verhalen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</a:rPr>
              <a:t>Materialen en technieken</a:t>
            </a:r>
          </a:p>
          <a:p>
            <a:pPr marL="0" indent="0">
              <a:buNone/>
            </a:pPr>
            <a:r>
              <a:rPr lang="nl-NL" sz="1800" dirty="0"/>
              <a:t>-digitale foto’s maken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182044"/>
            <a:ext cx="4464496" cy="280076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KO -Tekenen</a:t>
            </a:r>
          </a:p>
          <a:p>
            <a:r>
              <a:rPr lang="nl-NL" dirty="0"/>
              <a:t>Digitale foto’s maken</a:t>
            </a:r>
          </a:p>
          <a:p>
            <a:endParaRPr lang="nl-NL" dirty="0"/>
          </a:p>
          <a:p>
            <a:r>
              <a:rPr lang="nl-NL" dirty="0"/>
              <a:t>*wat is een portret?</a:t>
            </a:r>
          </a:p>
          <a:p>
            <a:r>
              <a:rPr lang="nl-NL" dirty="0"/>
              <a:t>*leren fotograferen</a:t>
            </a:r>
          </a:p>
          <a:p>
            <a:r>
              <a:rPr lang="nl-NL" dirty="0"/>
              <a:t>  keukenrol </a:t>
            </a:r>
            <a:r>
              <a:rPr lang="nl-NL" sz="1400" i="1" dirty="0"/>
              <a:t>(leren mikken)</a:t>
            </a:r>
          </a:p>
          <a:p>
            <a:r>
              <a:rPr lang="nl-NL" dirty="0"/>
              <a:t>  techniek van de fotocamera</a:t>
            </a:r>
          </a:p>
          <a:p>
            <a:r>
              <a:rPr lang="nl-NL" sz="1400" i="1" dirty="0"/>
              <a:t>                              (knopje drukken) </a:t>
            </a:r>
          </a:p>
          <a:p>
            <a:endParaRPr lang="nl-NL" dirty="0"/>
          </a:p>
          <a:p>
            <a:endParaRPr lang="en-US" dirty="0"/>
          </a:p>
        </p:txBody>
      </p:sp>
      <p:cxnSp>
        <p:nvCxnSpPr>
          <p:cNvPr id="5" name="Straight Arrow Connector 5"/>
          <p:cNvCxnSpPr/>
          <p:nvPr/>
        </p:nvCxnSpPr>
        <p:spPr>
          <a:xfrm flipV="1">
            <a:off x="4932040" y="3870820"/>
            <a:ext cx="1008112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"/>
          <p:cNvSpPr txBox="1"/>
          <p:nvPr/>
        </p:nvSpPr>
        <p:spPr>
          <a:xfrm>
            <a:off x="5940152" y="3194248"/>
            <a:ext cx="2736304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OJW – Geschiedenis</a:t>
            </a:r>
          </a:p>
          <a:p>
            <a:endParaRPr lang="nl-NL" dirty="0"/>
          </a:p>
          <a:p>
            <a:r>
              <a:rPr lang="nl-NL" dirty="0"/>
              <a:t>*mijn familie</a:t>
            </a:r>
          </a:p>
          <a:p>
            <a:r>
              <a:rPr lang="nl-NL" dirty="0"/>
              <a:t>*foto’s bekijken van </a:t>
            </a:r>
          </a:p>
          <a:p>
            <a:r>
              <a:rPr lang="nl-NL" dirty="0"/>
              <a:t> gezin en familie</a:t>
            </a:r>
            <a:endParaRPr lang="en-US" dirty="0"/>
          </a:p>
        </p:txBody>
      </p:sp>
      <p:sp>
        <p:nvSpPr>
          <p:cNvPr id="7" name="TextBox 10"/>
          <p:cNvSpPr txBox="1"/>
          <p:nvPr/>
        </p:nvSpPr>
        <p:spPr>
          <a:xfrm>
            <a:off x="5940152" y="4766220"/>
            <a:ext cx="2736304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Taal</a:t>
            </a:r>
          </a:p>
          <a:p>
            <a:endParaRPr lang="nl-NL" dirty="0"/>
          </a:p>
          <a:p>
            <a:r>
              <a:rPr lang="nl-NL" dirty="0"/>
              <a:t>*kringgesprek voeren over verschillen vroeger en nu (</a:t>
            </a:r>
            <a:r>
              <a:rPr lang="nl-NL" dirty="0" err="1"/>
              <a:t>adhv</a:t>
            </a:r>
            <a:r>
              <a:rPr lang="nl-NL" dirty="0"/>
              <a:t> foto’s)</a:t>
            </a:r>
            <a:endParaRPr lang="en-US" dirty="0"/>
          </a:p>
        </p:txBody>
      </p:sp>
      <p:cxnSp>
        <p:nvCxnSpPr>
          <p:cNvPr id="8" name="Straight Arrow Connector 11"/>
          <p:cNvCxnSpPr/>
          <p:nvPr/>
        </p:nvCxnSpPr>
        <p:spPr>
          <a:xfrm flipV="1">
            <a:off x="4932040" y="5414292"/>
            <a:ext cx="1008112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4918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A1454-49FE-FB45-9F24-4A4828F8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36D1AE-13BF-454C-AB58-79D61A92D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Format samenhang in de vakken voorbereiden per bouw/groep</a:t>
            </a:r>
          </a:p>
          <a:p>
            <a:r>
              <a:rPr lang="nl-NL" dirty="0">
                <a:solidFill>
                  <a:schemeClr val="bg1"/>
                </a:solidFill>
              </a:rPr>
              <a:t>Apart clipje hiervoor  maken, los van deze clip een tutorial over invullen van format </a:t>
            </a:r>
          </a:p>
        </p:txBody>
      </p:sp>
    </p:spTree>
    <p:extLst>
      <p:ext uri="{BB962C8B-B14F-4D97-AF65-F5344CB8AC3E}">
        <p14:creationId xmlns:p14="http://schemas.microsoft.com/office/powerpoint/2010/main" val="1321024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9556" y="22130"/>
            <a:ext cx="9251096" cy="664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453B896-B8AD-7445-AF7F-31D6DB2A2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7096" y="10640"/>
            <a:ext cx="9251096" cy="664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688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7384" y="188640"/>
            <a:ext cx="9158980" cy="643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077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04664"/>
            <a:ext cx="8602938" cy="598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58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27584" y="117693"/>
            <a:ext cx="78488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20 april </a:t>
            </a:r>
            <a:endParaRPr lang="nl-NL" dirty="0"/>
          </a:p>
          <a:p>
            <a:r>
              <a:rPr lang="nl-NL" b="1" dirty="0"/>
              <a:t> </a:t>
            </a:r>
            <a:endParaRPr lang="nl-NL" dirty="0"/>
          </a:p>
          <a:p>
            <a:r>
              <a:rPr lang="nl-NL" dirty="0"/>
              <a:t>Ronald heeft filmpje eindexpo muziek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Alle rollen in beeld brengen</a:t>
            </a:r>
          </a:p>
          <a:p>
            <a:r>
              <a:rPr lang="nl-NL" dirty="0"/>
              <a:t>Leerkracht </a:t>
            </a:r>
            <a:r>
              <a:rPr lang="nl-NL" dirty="0" err="1"/>
              <a:t>icc</a:t>
            </a:r>
            <a:r>
              <a:rPr lang="nl-NL" dirty="0"/>
              <a:t> educatief medewerker directeur </a:t>
            </a:r>
            <a:r>
              <a:rPr lang="nl-NL" dirty="0">
                <a:sym typeface="Wingdings"/>
              </a:rPr>
              <a:t></a:t>
            </a:r>
            <a:r>
              <a:rPr lang="nl-NL" dirty="0"/>
              <a:t> leerlijn zeggen</a:t>
            </a:r>
          </a:p>
          <a:p>
            <a:r>
              <a:rPr lang="nl-NL" dirty="0"/>
              <a:t>Proces model </a:t>
            </a:r>
            <a:r>
              <a:rPr lang="nl-NL" dirty="0" err="1"/>
              <a:t>roelofs</a:t>
            </a:r>
            <a:r>
              <a:rPr lang="nl-NL" dirty="0"/>
              <a:t> , maar dan beginnen bij resultaat 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Werkgedrag: wat lag er (leerlijnen </a:t>
            </a:r>
            <a:r>
              <a:rPr lang="nl-NL" dirty="0" err="1"/>
              <a:t>moestenling</a:t>
            </a:r>
            <a:r>
              <a:rPr lang="nl-NL" dirty="0"/>
              <a:t>, culturele </a:t>
            </a:r>
            <a:r>
              <a:rPr lang="nl-NL" dirty="0" err="1"/>
              <a:t>inste</a:t>
            </a:r>
            <a:r>
              <a:rPr lang="nl-NL" dirty="0"/>
              <a:t>) </a:t>
            </a:r>
          </a:p>
          <a:p>
            <a:r>
              <a:rPr lang="nl-NL" dirty="0"/>
              <a:t>Wat voor beslissingen zijn gemaakt? (horizontale leerlijn, verticale )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Klein stukje muziek als aanleiding </a:t>
            </a:r>
            <a:r>
              <a:rPr lang="nl-NL" dirty="0">
                <a:sym typeface="Wingdings"/>
              </a:rPr>
              <a:t></a:t>
            </a:r>
            <a:r>
              <a:rPr lang="nl-NL" dirty="0"/>
              <a:t> groter voorbeeld schilderkunst 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Kruisjes zijn vakspecifieke verticale leerlijn</a:t>
            </a:r>
          </a:p>
          <a:p>
            <a:r>
              <a:rPr lang="nl-NL" dirty="0"/>
              <a:t>Rondjes zijn </a:t>
            </a:r>
            <a:r>
              <a:rPr lang="nl-NL" dirty="0" err="1"/>
              <a:t>projectspecifieke</a:t>
            </a:r>
            <a:r>
              <a:rPr lang="nl-NL" dirty="0"/>
              <a:t> verticale leerlijn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Vorm: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Filmpje eindexpo muziek op </a:t>
            </a:r>
            <a:r>
              <a:rPr lang="nl-NL" dirty="0" err="1"/>
              <a:t>kuypersschool</a:t>
            </a:r>
            <a:r>
              <a:rPr lang="nl-NL" dirty="0"/>
              <a:t>, betrokkenen komen aan het woord, zorgen dat het woord leerlijn valt</a:t>
            </a:r>
          </a:p>
          <a:p>
            <a:r>
              <a:rPr lang="nl-NL" dirty="0"/>
              <a:t> </a:t>
            </a:r>
          </a:p>
        </p:txBody>
      </p:sp>
      <p:sp>
        <p:nvSpPr>
          <p:cNvPr id="3" name="Rechthoek 2"/>
          <p:cNvSpPr/>
          <p:nvPr/>
        </p:nvSpPr>
        <p:spPr>
          <a:xfrm>
            <a:off x="4721754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 err="1"/>
              <a:t>kuypersschool</a:t>
            </a:r>
            <a:r>
              <a:rPr lang="nl-NL" b="1" dirty="0"/>
              <a:t> muziek</a:t>
            </a:r>
            <a:endParaRPr lang="nl-NL" dirty="0"/>
          </a:p>
          <a:p>
            <a:r>
              <a:rPr lang="nl-NL" b="1" u="sng" dirty="0">
                <a:hlinkClick r:id="rId2"/>
              </a:rPr>
              <a:t>https://goo.gl/photos/fpKHKc1Xfg19hiPh6</a:t>
            </a:r>
            <a:endParaRPr lang="nl-NL" dirty="0"/>
          </a:p>
          <a:p>
            <a:r>
              <a:rPr lang="nl-NL" b="1" u="sng" dirty="0">
                <a:hlinkClick r:id="rId3"/>
              </a:rPr>
              <a:t>https://www.youtube.com/playlist?list=PLwHv4K1NFFQqQUd20i1W4o2cwBIF16WPv</a:t>
            </a:r>
            <a:r>
              <a:rPr lang="nl-NL" b="1" dirty="0"/>
              <a:t> </a:t>
            </a:r>
            <a:endParaRPr lang="nl-NL" dirty="0"/>
          </a:p>
          <a:p>
            <a:r>
              <a:rPr lang="nl-NL" b="1" dirty="0"/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2892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7F64F-550F-7E42-B13D-A84102EF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EDCA8E3-A8F1-A74D-9D46-C0219CDC2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765" y="133459"/>
            <a:ext cx="5108235" cy="6597352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0E854DE-67B7-1B43-AC48-B058A76FA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942" y="133458"/>
            <a:ext cx="4184175" cy="670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11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71F7D-0890-FF43-AFED-CD049581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B2F77A-6538-3644-B1CC-E4F6CF302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Start en uitvoering thema </a:t>
            </a:r>
          </a:p>
          <a:p>
            <a:r>
              <a:rPr lang="nl-NL" dirty="0">
                <a:solidFill>
                  <a:schemeClr val="bg1"/>
                </a:solidFill>
              </a:rPr>
              <a:t>De eindresultaten van leerlingen </a:t>
            </a:r>
          </a:p>
          <a:p>
            <a:r>
              <a:rPr lang="nl-NL" dirty="0">
                <a:solidFill>
                  <a:schemeClr val="bg1"/>
                </a:solidFill>
              </a:rPr>
              <a:t>Zie slide 5</a:t>
            </a:r>
          </a:p>
        </p:txBody>
      </p:sp>
    </p:spTree>
    <p:extLst>
      <p:ext uri="{BB962C8B-B14F-4D97-AF65-F5344CB8AC3E}">
        <p14:creationId xmlns:p14="http://schemas.microsoft.com/office/powerpoint/2010/main" val="3888465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3B923-F79E-A44E-9C8A-F90BE969F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723112-4438-D545-919F-8AA4E994F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bg1"/>
                </a:solidFill>
              </a:rPr>
              <a:t>-Evaluatie thema </a:t>
            </a:r>
          </a:p>
          <a:p>
            <a:r>
              <a:rPr lang="nl-NL" dirty="0">
                <a:solidFill>
                  <a:schemeClr val="bg1"/>
                </a:solidFill>
              </a:rPr>
              <a:t>-Invullen Doorgaande leerlijnen formulier totaal en opsturen naar wijkvoorzitter </a:t>
            </a:r>
          </a:p>
          <a:p>
            <a:r>
              <a:rPr lang="nl-NL" dirty="0">
                <a:solidFill>
                  <a:schemeClr val="bg1"/>
                </a:solidFill>
              </a:rPr>
              <a:t>Kort verslagje maken van het thema per groep en samen met een paar foto’s sturen naar wijkvoorzitter </a:t>
            </a:r>
          </a:p>
          <a:p>
            <a:r>
              <a:rPr lang="nl-NL" dirty="0">
                <a:solidFill>
                  <a:schemeClr val="bg1"/>
                </a:solidFill>
              </a:rPr>
              <a:t>Team bevragen naar ev. nieuw thema en periode</a:t>
            </a:r>
          </a:p>
          <a:p>
            <a:r>
              <a:rPr lang="nl-NL" dirty="0">
                <a:solidFill>
                  <a:schemeClr val="bg1"/>
                </a:solidFill>
              </a:rPr>
              <a:t>Enkel leerkrachten </a:t>
            </a:r>
            <a:r>
              <a:rPr lang="nl-NL" dirty="0" err="1">
                <a:solidFill>
                  <a:schemeClr val="bg1"/>
                </a:solidFill>
              </a:rPr>
              <a:t>iccer</a:t>
            </a:r>
            <a:r>
              <a:rPr lang="nl-NL" dirty="0">
                <a:solidFill>
                  <a:schemeClr val="bg1"/>
                </a:solidFill>
              </a:rPr>
              <a:t> en directeur in beeld </a:t>
            </a:r>
          </a:p>
        </p:txBody>
      </p:sp>
    </p:spTree>
    <p:extLst>
      <p:ext uri="{BB962C8B-B14F-4D97-AF65-F5344CB8AC3E}">
        <p14:creationId xmlns:p14="http://schemas.microsoft.com/office/powerpoint/2010/main" val="83753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187624" y="1124744"/>
            <a:ext cx="6534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Mooi zou zijn dat het eigenaarschap van de school duidelijk naar voren komt, Thema schilderkunst: aanzetje is in de teambijeenkomst gegeven; wat heeft de Kuyperschool hier zelf mee gedaan? (+ kleine voorbeelden erbij van andere scholen)</a:t>
            </a:r>
          </a:p>
        </p:txBody>
      </p:sp>
      <p:sp>
        <p:nvSpPr>
          <p:cNvPr id="4" name="Rechthoek 3"/>
          <p:cNvSpPr/>
          <p:nvPr/>
        </p:nvSpPr>
        <p:spPr>
          <a:xfrm>
            <a:off x="1115616" y="5229200"/>
            <a:ext cx="43833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Kuyperschool</a:t>
            </a:r>
          </a:p>
        </p:txBody>
      </p:sp>
    </p:spTree>
    <p:extLst>
      <p:ext uri="{BB962C8B-B14F-4D97-AF65-F5344CB8AC3E}">
        <p14:creationId xmlns:p14="http://schemas.microsoft.com/office/powerpoint/2010/main" val="803640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3528" y="476672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Suggestie: interviews met </a:t>
            </a:r>
          </a:p>
          <a:p>
            <a:r>
              <a:rPr lang="nl-NL" sz="3200" dirty="0">
                <a:solidFill>
                  <a:schemeClr val="bg1"/>
                </a:solidFill>
              </a:rPr>
              <a:t>Leerkrachten en educatief </a:t>
            </a:r>
          </a:p>
          <a:p>
            <a:r>
              <a:rPr lang="nl-NL" sz="3200" dirty="0">
                <a:solidFill>
                  <a:schemeClr val="bg1"/>
                </a:solidFill>
              </a:rPr>
              <a:t>Medewerkers (en leerlingen?)</a:t>
            </a:r>
          </a:p>
          <a:p>
            <a:r>
              <a:rPr lang="nl-NL" sz="3200" dirty="0">
                <a:solidFill>
                  <a:schemeClr val="bg1"/>
                </a:solidFill>
              </a:rPr>
              <a:t>Onderwerp: ervaringen </a:t>
            </a:r>
          </a:p>
          <a:p>
            <a:r>
              <a:rPr lang="nl-NL" sz="3200" dirty="0">
                <a:solidFill>
                  <a:schemeClr val="bg1"/>
                </a:solidFill>
              </a:rPr>
              <a:t>Praktijkvoorbeeld, leerkracht: </a:t>
            </a:r>
          </a:p>
          <a:p>
            <a:r>
              <a:rPr lang="nl-NL" sz="3200" dirty="0">
                <a:solidFill>
                  <a:schemeClr val="bg1"/>
                </a:solidFill>
              </a:rPr>
              <a:t>Hoe tot horizontale leerlijn </a:t>
            </a:r>
          </a:p>
          <a:p>
            <a:r>
              <a:rPr lang="nl-NL" sz="3200" dirty="0">
                <a:solidFill>
                  <a:schemeClr val="bg1"/>
                </a:solidFill>
              </a:rPr>
              <a:t>gekomen?</a:t>
            </a:r>
          </a:p>
        </p:txBody>
      </p:sp>
    </p:spTree>
    <p:extLst>
      <p:ext uri="{BB962C8B-B14F-4D97-AF65-F5344CB8AC3E}">
        <p14:creationId xmlns:p14="http://schemas.microsoft.com/office/powerpoint/2010/main" val="2354380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0" y="40466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Dan beoordelen  </a:t>
            </a:r>
            <a:r>
              <a:rPr lang="nl-NL" sz="6000" dirty="0">
                <a:solidFill>
                  <a:schemeClr val="bg1"/>
                </a:solidFill>
                <a:sym typeface="Wingdings"/>
              </a:rPr>
              <a:t></a:t>
            </a:r>
            <a:r>
              <a:rPr lang="nl-NL" sz="6000" dirty="0">
                <a:solidFill>
                  <a:schemeClr val="bg1"/>
                </a:solidFill>
              </a:rPr>
              <a:t> wordt dit een tweede filmpje? </a:t>
            </a:r>
          </a:p>
        </p:txBody>
      </p:sp>
    </p:spTree>
    <p:extLst>
      <p:ext uri="{BB962C8B-B14F-4D97-AF65-F5344CB8AC3E}">
        <p14:creationId xmlns:p14="http://schemas.microsoft.com/office/powerpoint/2010/main" val="1807835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82385" y="4722665"/>
            <a:ext cx="606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Beoordelen op</a:t>
            </a:r>
          </a:p>
          <a:p>
            <a:r>
              <a:rPr lang="nl-NL" b="1" dirty="0"/>
              <a:t>Individueel niveau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7" y="5601740"/>
            <a:ext cx="9144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Aansluiten bij beoordelingsvormen in de praktijk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7" y="5934670"/>
            <a:ext cx="9144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Wat willen we beoordelen?</a:t>
            </a:r>
          </a:p>
          <a:p>
            <a:r>
              <a:rPr lang="nl-NL" b="1" dirty="0">
                <a:solidFill>
                  <a:schemeClr val="bg1"/>
                </a:solidFill>
              </a:rPr>
              <a:t>Hoe willen we beoordelen?</a:t>
            </a:r>
          </a:p>
          <a:p>
            <a:r>
              <a:rPr lang="nl-NL" b="1" dirty="0">
                <a:solidFill>
                  <a:schemeClr val="bg1"/>
                </a:solidFill>
              </a:rPr>
              <a:t>Wat is kwaliteit?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47664" y="1243940"/>
            <a:ext cx="7596336" cy="2466754"/>
            <a:chOff x="1547664" y="1243940"/>
            <a:chExt cx="7596336" cy="2466754"/>
          </a:xfrm>
        </p:grpSpPr>
        <p:grpSp>
          <p:nvGrpSpPr>
            <p:cNvPr id="6" name="Group 5"/>
            <p:cNvGrpSpPr/>
            <p:nvPr/>
          </p:nvGrpSpPr>
          <p:grpSpPr>
            <a:xfrm>
              <a:off x="1547664" y="1243940"/>
              <a:ext cx="5560828" cy="2466754"/>
              <a:chOff x="1331640" y="1916832"/>
              <a:chExt cx="5560828" cy="2466754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331640" y="1916832"/>
                <a:ext cx="5560828" cy="246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691680" y="2348880"/>
                <a:ext cx="1800200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7108492" y="1243940"/>
              <a:ext cx="2035508" cy="312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03648" y="2814663"/>
            <a:ext cx="6048672" cy="14720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91680" y="2846600"/>
            <a:ext cx="21602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19872" y="2846600"/>
            <a:ext cx="21602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20575" y="2846600"/>
            <a:ext cx="21602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/>
          <p:cNvSpPr txBox="1"/>
          <p:nvPr/>
        </p:nvSpPr>
        <p:spPr>
          <a:xfrm>
            <a:off x="5076056" y="6073169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Hoe gaan we als pilotschool</a:t>
            </a:r>
          </a:p>
          <a:p>
            <a:r>
              <a:rPr lang="nl-NL" b="1" i="1" dirty="0">
                <a:solidFill>
                  <a:schemeClr val="bg1"/>
                </a:solidFill>
              </a:rPr>
              <a:t>Beoordelen?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1587" y="476672"/>
            <a:ext cx="633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Beoordelen van leerresultaten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6537" y="0"/>
            <a:ext cx="907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20min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425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8" grpId="0" animBg="1"/>
      <p:bldP spid="9" grpId="0" animBg="1"/>
      <p:bldP spid="10" grpId="0" animBg="1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765851"/>
            <a:ext cx="8064896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*samen ontwikkelen</a:t>
            </a:r>
          </a:p>
          <a:p>
            <a:endParaRPr lang="nl-NL" b="1" dirty="0"/>
          </a:p>
          <a:p>
            <a:r>
              <a:rPr lang="nl-NL" b="1" dirty="0"/>
              <a:t>*alle betrokkenen hebben inspraak vanuit hun expertise</a:t>
            </a:r>
          </a:p>
          <a:p>
            <a:endParaRPr lang="nl-NL" b="1" dirty="0"/>
          </a:p>
          <a:p>
            <a:r>
              <a:rPr lang="nl-NL" b="1" dirty="0"/>
              <a:t>*aansluiten bij het bekende</a:t>
            </a:r>
          </a:p>
          <a:p>
            <a:endParaRPr lang="nl-NL" b="1" dirty="0"/>
          </a:p>
          <a:p>
            <a:r>
              <a:rPr lang="nl-NL" b="1" dirty="0"/>
              <a:t>*opbrengstgericht</a:t>
            </a:r>
          </a:p>
          <a:p>
            <a:endParaRPr lang="nl-NL" b="1" dirty="0"/>
          </a:p>
          <a:p>
            <a:r>
              <a:rPr lang="nl-NL" b="1" i="1" dirty="0"/>
              <a:t>*</a:t>
            </a:r>
            <a:r>
              <a:rPr lang="nl-NL" b="1" dirty="0"/>
              <a:t>we hebben nog </a:t>
            </a:r>
            <a:r>
              <a:rPr lang="nl-NL" b="1" i="1" dirty="0">
                <a:solidFill>
                  <a:srgbClr val="7030A0"/>
                </a:solidFill>
              </a:rPr>
              <a:t>niets </a:t>
            </a:r>
            <a:r>
              <a:rPr lang="nl-NL" sz="1400" b="1" dirty="0"/>
              <a:t>(maar al heel veel)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502155"/>
            <a:ext cx="295232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-productbeoordelingen</a:t>
            </a:r>
          </a:p>
          <a:p>
            <a:r>
              <a:rPr lang="nl-NL" b="1" dirty="0">
                <a:solidFill>
                  <a:schemeClr val="bg1"/>
                </a:solidFill>
              </a:rPr>
              <a:t>-procesbeoordelingen</a:t>
            </a:r>
          </a:p>
          <a:p>
            <a:endParaRPr lang="nl-NL" b="1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-leerlingvolgsystemen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4502155"/>
            <a:ext cx="4752528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-vragen</a:t>
            </a:r>
          </a:p>
          <a:p>
            <a:r>
              <a:rPr lang="nl-NL" b="1" dirty="0">
                <a:solidFill>
                  <a:schemeClr val="bg1"/>
                </a:solidFill>
              </a:rPr>
              <a:t>-observeren</a:t>
            </a:r>
          </a:p>
          <a:p>
            <a:r>
              <a:rPr lang="nl-NL" b="1" dirty="0">
                <a:solidFill>
                  <a:schemeClr val="bg1"/>
                </a:solidFill>
              </a:rPr>
              <a:t>-authentieke beoordeling</a:t>
            </a:r>
          </a:p>
          <a:p>
            <a:r>
              <a:rPr lang="nl-NL" b="1" dirty="0">
                <a:solidFill>
                  <a:schemeClr val="bg1"/>
                </a:solidFill>
              </a:rPr>
              <a:t>-portfolio</a:t>
            </a:r>
          </a:p>
          <a:p>
            <a:r>
              <a:rPr lang="nl-NL" b="1" dirty="0">
                <a:solidFill>
                  <a:schemeClr val="bg1"/>
                </a:solidFill>
              </a:rPr>
              <a:t>-logboek</a:t>
            </a:r>
          </a:p>
          <a:p>
            <a:r>
              <a:rPr lang="nl-NL" b="1" dirty="0">
                <a:solidFill>
                  <a:schemeClr val="bg1"/>
                </a:solidFill>
              </a:rPr>
              <a:t>-</a:t>
            </a:r>
            <a:r>
              <a:rPr lang="nl-NL" b="1" dirty="0" err="1">
                <a:solidFill>
                  <a:schemeClr val="bg1"/>
                </a:solidFill>
              </a:rPr>
              <a:t>rubrics</a:t>
            </a:r>
            <a:endParaRPr lang="nl-NL" b="1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-ontwikkelingsgerichte zelfbeoordeling</a:t>
            </a:r>
          </a:p>
        </p:txBody>
      </p:sp>
    </p:spTree>
    <p:extLst>
      <p:ext uri="{BB962C8B-B14F-4D97-AF65-F5344CB8AC3E}">
        <p14:creationId xmlns:p14="http://schemas.microsoft.com/office/powerpoint/2010/main" val="32223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81369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(zelf)Beoordeling van eigen werk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996952"/>
            <a:ext cx="295232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-productbeoordelingen</a:t>
            </a:r>
          </a:p>
          <a:p>
            <a:r>
              <a:rPr lang="nl-NL" b="1" dirty="0">
                <a:solidFill>
                  <a:schemeClr val="bg1"/>
                </a:solidFill>
              </a:rPr>
              <a:t>-procesbeoordelingen</a:t>
            </a:r>
          </a:p>
          <a:p>
            <a:endParaRPr lang="nl-NL" b="1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-leerlingvolgsystemen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2996952"/>
            <a:ext cx="4752528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-vragen</a:t>
            </a:r>
          </a:p>
          <a:p>
            <a:r>
              <a:rPr lang="nl-NL" b="1" dirty="0">
                <a:solidFill>
                  <a:schemeClr val="bg1"/>
                </a:solidFill>
              </a:rPr>
              <a:t>-observeren</a:t>
            </a:r>
          </a:p>
          <a:p>
            <a:r>
              <a:rPr lang="nl-NL" b="1" dirty="0">
                <a:solidFill>
                  <a:schemeClr val="bg1"/>
                </a:solidFill>
              </a:rPr>
              <a:t>-authentieke beoordeling</a:t>
            </a:r>
          </a:p>
          <a:p>
            <a:r>
              <a:rPr lang="nl-NL" b="1" dirty="0">
                <a:solidFill>
                  <a:schemeClr val="bg1"/>
                </a:solidFill>
              </a:rPr>
              <a:t>-portfolio</a:t>
            </a:r>
          </a:p>
          <a:p>
            <a:r>
              <a:rPr lang="nl-NL" b="1" dirty="0">
                <a:solidFill>
                  <a:schemeClr val="bg1"/>
                </a:solidFill>
              </a:rPr>
              <a:t>-logboek</a:t>
            </a:r>
          </a:p>
          <a:p>
            <a:r>
              <a:rPr lang="nl-NL" b="1" dirty="0">
                <a:solidFill>
                  <a:schemeClr val="bg1"/>
                </a:solidFill>
              </a:rPr>
              <a:t>-</a:t>
            </a:r>
            <a:r>
              <a:rPr lang="nl-NL" b="1" dirty="0" err="1">
                <a:solidFill>
                  <a:schemeClr val="bg1"/>
                </a:solidFill>
              </a:rPr>
              <a:t>rubrics</a:t>
            </a:r>
            <a:endParaRPr lang="nl-NL" b="1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-ontwikkelingsgerichte zelfbeoordeling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Hogere betrokkenheid bij het onderwijs van het kind</a:t>
            </a:r>
          </a:p>
          <a:p>
            <a:endParaRPr lang="nl-NL" dirty="0"/>
          </a:p>
          <a:p>
            <a:r>
              <a:rPr lang="nl-NL" dirty="0"/>
              <a:t>	Kind heeft inspraak op leerdoelen en beoordelen</a:t>
            </a:r>
          </a:p>
          <a:p>
            <a:r>
              <a:rPr lang="nl-NL" dirty="0"/>
              <a:t>	</a:t>
            </a:r>
          </a:p>
          <a:p>
            <a:r>
              <a:rPr lang="nl-NL" dirty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573325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Welke wensen en ideeën hebben jullie </a:t>
            </a:r>
            <a:r>
              <a:rPr lang="nl-NL" dirty="0" err="1"/>
              <a:t>tav</a:t>
            </a:r>
            <a:r>
              <a:rPr lang="nl-NL" dirty="0"/>
              <a:t> (zelf)beoordelen?</a:t>
            </a:r>
          </a:p>
          <a:p>
            <a:r>
              <a:rPr lang="nl-NL" i="1" dirty="0"/>
              <a:t>-als team?</a:t>
            </a:r>
          </a:p>
          <a:p>
            <a:r>
              <a:rPr lang="nl-NL" i="1" dirty="0"/>
              <a:t>-als individuele leerkracht?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98454" y="2530064"/>
            <a:ext cx="292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Voorbeeld laat maar zien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548680"/>
            <a:ext cx="842493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Wat is wenselijk en mogelijk?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98072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Voorstel:</a:t>
            </a:r>
          </a:p>
          <a:p>
            <a:r>
              <a:rPr lang="nl-NL" dirty="0"/>
              <a:t>-per vak gericht registreren van vorderingen van kind </a:t>
            </a:r>
            <a:r>
              <a:rPr lang="nl-NL" sz="1600" i="1" dirty="0"/>
              <a:t>(TULE)</a:t>
            </a:r>
          </a:p>
          <a:p>
            <a:r>
              <a:rPr lang="nl-NL" dirty="0"/>
              <a:t>-logboek</a:t>
            </a:r>
          </a:p>
          <a:p>
            <a:r>
              <a:rPr lang="nl-NL" dirty="0"/>
              <a:t>-portfolio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2348880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Mogelijk vervolg:</a:t>
            </a:r>
          </a:p>
          <a:p>
            <a:r>
              <a:rPr lang="nl-NL" dirty="0"/>
              <a:t>-evalueren van werkstukken in de klas</a:t>
            </a:r>
          </a:p>
          <a:p>
            <a:r>
              <a:rPr lang="nl-NL" dirty="0"/>
              <a:t>-leerling zelf laten reflecteren</a:t>
            </a:r>
            <a:endParaRPr lang="en-US" dirty="0"/>
          </a:p>
          <a:p>
            <a:r>
              <a:rPr lang="nl-NL" dirty="0"/>
              <a:t>-leerling eigen leerdoelen laten formuleren</a:t>
            </a:r>
          </a:p>
          <a:p>
            <a:r>
              <a:rPr lang="nl-NL" dirty="0"/>
              <a:t>-…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7368" y="3692857"/>
            <a:ext cx="30956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4460" y="3826208"/>
            <a:ext cx="334516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36537" y="0"/>
            <a:ext cx="907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5min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20960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 action="ppaction://hlinkfile"/>
              </a:rPr>
              <a:t>Voorbeelden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LINK?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5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47664" y="260648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foto van </a:t>
            </a:r>
          </a:p>
          <a:p>
            <a:r>
              <a:rPr lang="nl-NL" sz="4400" dirty="0">
                <a:solidFill>
                  <a:schemeClr val="bg1"/>
                </a:solidFill>
              </a:rPr>
              <a:t>leerling aan het werk/</a:t>
            </a:r>
          </a:p>
          <a:p>
            <a:r>
              <a:rPr lang="nl-NL" sz="4400" dirty="0">
                <a:solidFill>
                  <a:schemeClr val="bg1"/>
                </a:solidFill>
              </a:rPr>
              <a:t>einduitvoering of expo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DCF9175-D76D-3F48-BC71-7101BF97C170}"/>
              </a:ext>
            </a:extLst>
          </p:cNvPr>
          <p:cNvSpPr/>
          <p:nvPr/>
        </p:nvSpPr>
        <p:spPr>
          <a:xfrm>
            <a:off x="1546507" y="2568972"/>
            <a:ext cx="6678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kuypersschool</a:t>
            </a:r>
            <a:r>
              <a:rPr lang="nl-NL" b="1" dirty="0"/>
              <a:t> muziek</a:t>
            </a:r>
            <a:endParaRPr lang="nl-NL" dirty="0"/>
          </a:p>
          <a:p>
            <a:r>
              <a:rPr lang="nl-NL" b="1" u="sng" dirty="0">
                <a:hlinkClick r:id="rId2"/>
              </a:rPr>
              <a:t>https://goo.gl/photos/fpKHKc1Xfg19hiPh6</a:t>
            </a:r>
            <a:endParaRPr lang="nl-NL" dirty="0"/>
          </a:p>
          <a:p>
            <a:r>
              <a:rPr lang="nl-NL" b="1" u="sng" dirty="0">
                <a:hlinkClick r:id="rId3"/>
              </a:rPr>
              <a:t>https://www.youtube.com/playlist?list=PLwHv4K1NFFQqQUd20i1W4o2cwBIF16WPv</a:t>
            </a:r>
            <a:r>
              <a:rPr lang="nl-NL" b="1" dirty="0"/>
              <a:t> </a:t>
            </a:r>
          </a:p>
          <a:p>
            <a:endParaRPr lang="nl-NL" b="1" dirty="0"/>
          </a:p>
          <a:p>
            <a:r>
              <a:rPr lang="nl-NL" dirty="0">
                <a:solidFill>
                  <a:schemeClr val="bg1"/>
                </a:solidFill>
              </a:rPr>
              <a:t>Wat maken lln. en dan in diversiteiten van eindproducten </a:t>
            </a:r>
          </a:p>
        </p:txBody>
      </p:sp>
    </p:spTree>
    <p:extLst>
      <p:ext uri="{BB962C8B-B14F-4D97-AF65-F5344CB8AC3E}">
        <p14:creationId xmlns:p14="http://schemas.microsoft.com/office/powerpoint/2010/main" val="27184318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G_023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038"/>
            <a:ext cx="9144000" cy="685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 descr="Image.14429941438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46"/>
            <a:ext cx="9144000" cy="6829778"/>
          </a:xfrm>
          <a:prstGeom prst="rect">
            <a:avLst/>
          </a:prstGeom>
        </p:spPr>
      </p:pic>
      <p:pic>
        <p:nvPicPr>
          <p:cNvPr id="5" name="Afbeelding 4" descr="Image.14429941438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222"/>
            <a:ext cx="9144000" cy="6829778"/>
          </a:xfrm>
          <a:prstGeom prst="rect">
            <a:avLst/>
          </a:prstGeom>
        </p:spPr>
      </p:pic>
      <p:pic>
        <p:nvPicPr>
          <p:cNvPr id="6" name="Afbeelding 5" descr="Image.144299414381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9778"/>
          </a:xfrm>
          <a:prstGeom prst="rect">
            <a:avLst/>
          </a:prstGeom>
        </p:spPr>
      </p:pic>
      <p:pic>
        <p:nvPicPr>
          <p:cNvPr id="7" name="Afbeelding 6" descr="Image.144299414381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9778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907704" y="980728"/>
            <a:ext cx="5544616" cy="4896544"/>
          </a:xfrm>
          <a:prstGeom prst="rect">
            <a:avLst/>
          </a:prstGeom>
          <a:solidFill>
            <a:srgbClr val="A2BE0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2051720" y="1124744"/>
            <a:ext cx="53103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/>
              <a:t> </a:t>
            </a:r>
            <a:r>
              <a:rPr lang="en-US" sz="2000" b="1" dirty="0" err="1"/>
              <a:t>Vorderingen</a:t>
            </a:r>
            <a:r>
              <a:rPr lang="en-US" sz="2000" b="1" dirty="0"/>
              <a:t> </a:t>
            </a:r>
            <a:r>
              <a:rPr lang="en-US" sz="2000" b="1" dirty="0" err="1"/>
              <a:t>individuele</a:t>
            </a:r>
            <a:r>
              <a:rPr lang="en-US" sz="2000" b="1" dirty="0"/>
              <a:t> </a:t>
            </a:r>
            <a:r>
              <a:rPr lang="en-US" sz="2000" b="1" dirty="0" err="1"/>
              <a:t>leerlingen</a:t>
            </a:r>
            <a:r>
              <a:rPr lang="en-US" sz="2000" b="1" dirty="0"/>
              <a:t> </a:t>
            </a:r>
            <a:r>
              <a:rPr lang="en-US" sz="2000" b="1" dirty="0" err="1"/>
              <a:t>voor</a:t>
            </a:r>
            <a:r>
              <a:rPr lang="en-US" sz="2000" b="1" dirty="0"/>
              <a:t>  </a:t>
            </a:r>
          </a:p>
          <a:p>
            <a:r>
              <a:rPr lang="en-US" sz="2000" b="1" dirty="0"/>
              <a:t> </a:t>
            </a:r>
            <a:r>
              <a:rPr lang="en-US" sz="2000" b="1" dirty="0" err="1"/>
              <a:t>cultuur</a:t>
            </a:r>
            <a:r>
              <a:rPr lang="en-US" sz="2000" b="1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meer</a:t>
            </a:r>
            <a:r>
              <a:rPr lang="en-US" dirty="0"/>
              <a:t> ‘</a:t>
            </a:r>
            <a:r>
              <a:rPr lang="en-US" dirty="0" err="1"/>
              <a:t>volgend</a:t>
            </a:r>
            <a:r>
              <a:rPr lang="en-US" dirty="0"/>
              <a:t>’ </a:t>
            </a:r>
            <a:r>
              <a:rPr lang="en-US" dirty="0" err="1"/>
              <a:t>vastleggen</a:t>
            </a:r>
            <a:r>
              <a:rPr lang="en-US" dirty="0"/>
              <a:t> of </a:t>
            </a:r>
            <a:r>
              <a:rPr lang="en-US" dirty="0" err="1"/>
              <a:t>meer</a:t>
            </a:r>
            <a:r>
              <a:rPr lang="en-US" dirty="0"/>
              <a:t> ‘</a:t>
            </a:r>
            <a:r>
              <a:rPr lang="en-US" dirty="0" err="1"/>
              <a:t>beoordelend</a:t>
            </a:r>
            <a:r>
              <a:rPr lang="en-US" dirty="0"/>
              <a:t>’ </a:t>
            </a:r>
            <a:r>
              <a:rPr lang="en-US" dirty="0" err="1"/>
              <a:t>vastleggen</a:t>
            </a:r>
            <a:br>
              <a:rPr lang="en-US" dirty="0"/>
            </a:br>
            <a:endParaRPr lang="en-US" dirty="0"/>
          </a:p>
          <a:p>
            <a:r>
              <a:rPr lang="en-US" dirty="0"/>
              <a:t> - </a:t>
            </a:r>
            <a:r>
              <a:rPr lang="en-US" dirty="0" err="1"/>
              <a:t>uitwerking</a:t>
            </a:r>
            <a:r>
              <a:rPr lang="en-US" dirty="0"/>
              <a:t> </a:t>
            </a:r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indicatoren</a:t>
            </a:r>
            <a:r>
              <a:rPr lang="en-US" dirty="0"/>
              <a:t> </a:t>
            </a:r>
            <a:r>
              <a:rPr lang="en-US" dirty="0" err="1"/>
              <a:t>m.b.t</a:t>
            </a:r>
            <a:r>
              <a:rPr lang="en-US" dirty="0"/>
              <a:t>.  </a:t>
            </a:r>
          </a:p>
          <a:p>
            <a:r>
              <a:rPr lang="en-US" dirty="0"/>
              <a:t>    </a:t>
            </a:r>
            <a:r>
              <a:rPr lang="en-US" dirty="0" err="1"/>
              <a:t>beoordelen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 1/2 t/m 7/8: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lphaLcPeriod"/>
            </a:pPr>
            <a:r>
              <a:rPr lang="en-US" dirty="0" err="1"/>
              <a:t>generieke</a:t>
            </a:r>
            <a:r>
              <a:rPr lang="en-US" dirty="0"/>
              <a:t> (</a:t>
            </a:r>
            <a:r>
              <a:rPr lang="en-US" dirty="0" err="1"/>
              <a:t>creatief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en </a:t>
            </a:r>
            <a:r>
              <a:rPr lang="en-US" dirty="0" err="1"/>
              <a:t>reflectief</a:t>
            </a:r>
            <a:r>
              <a:rPr lang="en-US" dirty="0"/>
              <a:t> </a:t>
            </a:r>
            <a:r>
              <a:rPr lang="en-US" dirty="0" err="1"/>
              <a:t>handelen</a:t>
            </a:r>
            <a:r>
              <a:rPr lang="en-US" dirty="0"/>
              <a:t>)                                                  </a:t>
            </a:r>
          </a:p>
          <a:p>
            <a:r>
              <a:rPr lang="en-US" dirty="0"/>
              <a:t>b.  </a:t>
            </a:r>
            <a:r>
              <a:rPr lang="en-US" dirty="0" err="1"/>
              <a:t>vakspecifieke</a:t>
            </a:r>
            <a:r>
              <a:rPr lang="en-US" dirty="0"/>
              <a:t> ‘</a:t>
            </a:r>
            <a:r>
              <a:rPr lang="en-US" dirty="0" err="1"/>
              <a:t>middelen</a:t>
            </a:r>
            <a:r>
              <a:rPr lang="en-US" dirty="0"/>
              <a:t>’ in </a:t>
            </a:r>
            <a:r>
              <a:rPr lang="en-US" dirty="0" err="1"/>
              <a:t>dienst</a:t>
            </a:r>
            <a:r>
              <a:rPr lang="en-US" dirty="0"/>
              <a:t> van    </a:t>
            </a:r>
          </a:p>
          <a:p>
            <a:r>
              <a:rPr lang="en-US" dirty="0"/>
              <a:t>     </a:t>
            </a:r>
            <a:r>
              <a:rPr lang="en-US" dirty="0" err="1"/>
              <a:t>volgen</a:t>
            </a:r>
            <a:r>
              <a:rPr lang="en-US" dirty="0"/>
              <a:t>/</a:t>
            </a:r>
            <a:r>
              <a:rPr lang="en-US" dirty="0" err="1"/>
              <a:t>beoordelen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- </a:t>
            </a:r>
            <a:r>
              <a:rPr lang="en-US" dirty="0" err="1"/>
              <a:t>implementatietraject</a:t>
            </a:r>
            <a:r>
              <a:rPr lang="en-US" dirty="0"/>
              <a:t> per </a:t>
            </a:r>
            <a:r>
              <a:rPr lang="en-US" dirty="0" err="1"/>
              <a:t>pilotschool</a:t>
            </a:r>
            <a:br>
              <a:rPr lang="en-US" dirty="0"/>
            </a:br>
            <a:r>
              <a:rPr lang="en-US" dirty="0"/>
              <a:t>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0087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27584" y="116632"/>
            <a:ext cx="7655301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-</a:t>
            </a:r>
            <a:r>
              <a:rPr lang="nl-NL" sz="3200" b="1" dirty="0">
                <a:solidFill>
                  <a:schemeClr val="bg1"/>
                </a:solidFill>
              </a:rPr>
              <a:t>Grote stap naar landelijk/gemeentelijk </a:t>
            </a:r>
          </a:p>
          <a:p>
            <a:r>
              <a:rPr lang="nl-NL" sz="3200" b="1" dirty="0">
                <a:solidFill>
                  <a:schemeClr val="bg1"/>
                </a:solidFill>
              </a:rPr>
              <a:t>macro niveau.</a:t>
            </a:r>
          </a:p>
          <a:p>
            <a:r>
              <a:rPr lang="nl-NL" sz="3200" b="1" dirty="0">
                <a:solidFill>
                  <a:schemeClr val="bg1"/>
                </a:solidFill>
              </a:rPr>
              <a:t>Legitimatie van de rationele achter </a:t>
            </a:r>
            <a:r>
              <a:rPr lang="nl-NL" sz="3200" b="1" dirty="0" err="1">
                <a:solidFill>
                  <a:schemeClr val="bg1"/>
                </a:solidFill>
              </a:rPr>
              <a:t>cmk</a:t>
            </a:r>
            <a:r>
              <a:rPr lang="nl-NL" sz="3200" b="1" dirty="0">
                <a:solidFill>
                  <a:schemeClr val="bg1"/>
                </a:solidFill>
              </a:rPr>
              <a:t>.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Overzicht </a:t>
            </a:r>
            <a:r>
              <a:rPr lang="nl-NL" sz="2400" b="1" dirty="0" err="1">
                <a:solidFill>
                  <a:schemeClr val="bg1"/>
                </a:solidFill>
              </a:rPr>
              <a:t>cmk</a:t>
            </a:r>
            <a:r>
              <a:rPr lang="nl-NL" sz="2400" b="1" dirty="0">
                <a:solidFill>
                  <a:schemeClr val="bg1"/>
                </a:solidFill>
              </a:rPr>
              <a:t> eisen-  Papier of site cultuurwijsheid</a:t>
            </a:r>
            <a:r>
              <a:rPr lang="nl-NL" sz="8800" b="1" dirty="0">
                <a:solidFill>
                  <a:schemeClr val="bg1"/>
                </a:solidFill>
              </a:rPr>
              <a:t>  </a:t>
            </a:r>
          </a:p>
          <a:p>
            <a:r>
              <a:rPr lang="nl-NL" sz="3200" b="1" dirty="0">
                <a:solidFill>
                  <a:schemeClr val="bg1"/>
                </a:solidFill>
              </a:rPr>
              <a:t>Inzoomen op Site</a:t>
            </a:r>
          </a:p>
          <a:p>
            <a:r>
              <a:rPr lang="nl-NL" sz="3200" b="1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nl-NL" sz="3200" b="1" dirty="0" err="1">
                <a:solidFill>
                  <a:schemeClr val="bg1"/>
                </a:solidFill>
                <a:hlinkClick r:id="rId2"/>
              </a:rPr>
              <a:t>www.cultuureducatiemetkwaliteit.nl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9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De ‘kaders’ voor Cultuureducatie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619672"/>
            <a:ext cx="2592288" cy="222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1628800"/>
            <a:ext cx="334516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oabdekkers.files.wordpress.com/2014/10/21st-century-skill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380" y="4015345"/>
            <a:ext cx="2551848" cy="25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defined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346" y="3842610"/>
            <a:ext cx="2788200" cy="275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8" y="1608609"/>
            <a:ext cx="2304256" cy="22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36537" y="0"/>
            <a:ext cx="907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5min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652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7544" y="404664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Toelichting </a:t>
            </a:r>
            <a:r>
              <a:rPr lang="nl-NL" sz="4400" dirty="0" err="1">
                <a:solidFill>
                  <a:schemeClr val="bg1"/>
                </a:solidFill>
              </a:rPr>
              <a:t>cmk</a:t>
            </a:r>
            <a:r>
              <a:rPr lang="nl-NL" sz="4400" dirty="0">
                <a:solidFill>
                  <a:schemeClr val="bg1"/>
                </a:solidFill>
              </a:rPr>
              <a:t> </a:t>
            </a:r>
            <a:r>
              <a:rPr lang="nl-NL" sz="4400" dirty="0" err="1">
                <a:solidFill>
                  <a:schemeClr val="bg1"/>
                </a:solidFill>
              </a:rPr>
              <a:t>hengelo</a:t>
            </a:r>
            <a:r>
              <a:rPr lang="nl-NL" sz="4400" dirty="0">
                <a:solidFill>
                  <a:schemeClr val="bg1"/>
                </a:solidFill>
              </a:rPr>
              <a:t>, </a:t>
            </a:r>
          </a:p>
          <a:p>
            <a:r>
              <a:rPr lang="nl-NL" sz="4400" dirty="0">
                <a:solidFill>
                  <a:schemeClr val="bg1"/>
                </a:solidFill>
              </a:rPr>
              <a:t>Mesoniveau, </a:t>
            </a:r>
          </a:p>
          <a:p>
            <a:r>
              <a:rPr lang="nl-NL" sz="4400" dirty="0">
                <a:solidFill>
                  <a:schemeClr val="bg1"/>
                </a:solidFill>
              </a:rPr>
              <a:t>Inzomen op site </a:t>
            </a:r>
          </a:p>
          <a:p>
            <a:r>
              <a:rPr lang="nl-NL" sz="4400" dirty="0">
                <a:solidFill>
                  <a:schemeClr val="bg1"/>
                </a:solidFill>
                <a:hlinkClick r:id="rId2"/>
              </a:rPr>
              <a:t>cultuurwijshengelo.nl </a:t>
            </a:r>
            <a:endParaRPr lang="nl-NL" sz="4400" dirty="0">
              <a:solidFill>
                <a:schemeClr val="bg1"/>
              </a:solidFill>
            </a:endParaRPr>
          </a:p>
          <a:p>
            <a:r>
              <a:rPr lang="nl-NL" sz="2800" b="1" dirty="0">
                <a:solidFill>
                  <a:schemeClr val="bg1"/>
                </a:solidFill>
              </a:rPr>
              <a:t>Interview Kunstcommissie ben en ben</a:t>
            </a:r>
            <a:r>
              <a:rPr lang="nl-NL" sz="8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48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57D34-577A-7141-9A56-75EE1A24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29D6D19-9CE5-4B48-AACD-ECA14396B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3524"/>
            <a:ext cx="4779914" cy="642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478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35246</TotalTime>
  <Words>1180</Words>
  <Application>Microsoft Macintosh PowerPoint</Application>
  <PresentationFormat>Diavoorstelling (4:3)</PresentationFormat>
  <Paragraphs>397</Paragraphs>
  <Slides>50</Slides>
  <Notes>5</Notes>
  <HiddenSlides>8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7" baseType="lpstr">
      <vt:lpstr>Arial</vt:lpstr>
      <vt:lpstr>Calibri</vt:lpstr>
      <vt:lpstr>Times New Roman</vt:lpstr>
      <vt:lpstr>Verdana</vt:lpstr>
      <vt:lpstr>Wingdings</vt:lpstr>
      <vt:lpstr>Kantoorthema</vt:lpstr>
      <vt:lpstr>Acrobat Document</vt:lpstr>
      <vt:lpstr>PowerPoint-presentatie</vt:lpstr>
      <vt:lpstr>2.  verticale doorgaande leerlijnen </vt:lpstr>
      <vt:lpstr>Bronnen beeldmaterialen</vt:lpstr>
      <vt:lpstr>PowerPoint-presentatie</vt:lpstr>
      <vt:lpstr>PowerPoint-presentatie</vt:lpstr>
      <vt:lpstr>PowerPoint-presentatie</vt:lpstr>
      <vt:lpstr>De ‘kaders’ voor Cultuureducatie</vt:lpstr>
      <vt:lpstr>PowerPoint-presentatie</vt:lpstr>
      <vt:lpstr>PowerPoint-presentatie</vt:lpstr>
      <vt:lpstr>Opzet bijeenkomst(en)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</vt:lpstr>
      <vt:lpstr>PowerPoint-presentatie</vt:lpstr>
      <vt:lpstr>PowerPoint-presentatie</vt:lpstr>
      <vt:lpstr>PowerPoint-presentatie</vt:lpstr>
      <vt:lpstr>Groepen en samenhang enkele voorbeelden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Cultuurontmoeting  Film en Fotografie Gr.1/2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AnnemiekJG</dc:creator>
  <cp:lastModifiedBy>Microsoft Office-gebruiker</cp:lastModifiedBy>
  <cp:revision>28</cp:revision>
  <dcterms:created xsi:type="dcterms:W3CDTF">2016-04-17T09:10:44Z</dcterms:created>
  <dcterms:modified xsi:type="dcterms:W3CDTF">2018-05-30T09:51:30Z</dcterms:modified>
</cp:coreProperties>
</file>